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4.xml" ContentType="application/vnd.openxmlformats-officedocument.theme+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notesSlides/notesSlide16.xml" ContentType="application/vnd.openxmlformats-officedocument.presentationml.notesSlide+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notesSlides/notesSlide1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3.xml" ContentType="application/vnd.openxmlformats-officedocument.presentationml.notesSlide+xml"/>
  <Override PartName="/ppt/tags/tag140.xml" ContentType="application/vnd.openxmlformats-officedocument.presentationml.tags+xml"/>
  <Override PartName="/ppt/notesSlides/notesSlide24.xml" ContentType="application/vnd.openxmlformats-officedocument.presentationml.notesSlide+xml"/>
  <Override PartName="/ppt/tags/tag141.xml" ContentType="application/vnd.openxmlformats-officedocument.presentationml.tags+xml"/>
  <Override PartName="/ppt/notesSlides/notesSlide25.xml" ContentType="application/vnd.openxmlformats-officedocument.presentationml.notesSlide+xml"/>
  <Override PartName="/ppt/tags/tag142.xml" ContentType="application/vnd.openxmlformats-officedocument.presentationml.tags+xml"/>
  <Override PartName="/ppt/notesSlides/notesSlide2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7.xml" ContentType="application/vnd.openxmlformats-officedocument.presentationml.notesSlide+xml"/>
  <Override PartName="/ppt/tags/tag147.xml" ContentType="application/vnd.openxmlformats-officedocument.presentationml.tags+xml"/>
  <Override PartName="/ppt/notesSlides/notesSlide2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9.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0.xml" ContentType="application/vnd.openxmlformats-officedocument.presentationml.notesSlide+xml"/>
  <Override PartName="/ppt/tags/tag154.xml" ContentType="application/vnd.openxmlformats-officedocument.presentationml.tags+xml"/>
  <Override PartName="/ppt/notesSlides/notesSlide31.xml" ContentType="application/vnd.openxmlformats-officedocument.presentationml.notesSlide+xml"/>
  <Override PartName="/ppt/tags/tag155.xml" ContentType="application/vnd.openxmlformats-officedocument.presentationml.tags+xml"/>
  <Override PartName="/ppt/notesSlides/notesSlide32.xml" ContentType="application/vnd.openxmlformats-officedocument.presentationml.notesSlide+xml"/>
  <Override PartName="/ppt/tags/tag156.xml" ContentType="application/vnd.openxmlformats-officedocument.presentationml.tags+xml"/>
  <Override PartName="/ppt/notesSlides/notesSlide3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34.xml" ContentType="application/vnd.openxmlformats-officedocument.presentationml.notesSlide+xml"/>
  <Override PartName="/ppt/tags/tag159.xml" ContentType="application/vnd.openxmlformats-officedocument.presentationml.tags+xml"/>
  <Override PartName="/ppt/notesSlides/notesSlide35.xml" ContentType="application/vnd.openxmlformats-officedocument.presentationml.notesSlide+xml"/>
  <Override PartName="/ppt/tags/tag160.xml" ContentType="application/vnd.openxmlformats-officedocument.presentationml.tags+xml"/>
  <Override PartName="/ppt/notesSlides/notesSlide36.xml" ContentType="application/vnd.openxmlformats-officedocument.presentationml.notesSlide+xml"/>
  <Override PartName="/ppt/tags/tag161.xml" ContentType="application/vnd.openxmlformats-officedocument.presentationml.tags+xml"/>
  <Override PartName="/ppt/notesSlides/notesSlide37.xml" ContentType="application/vnd.openxmlformats-officedocument.presentationml.notesSlide+xml"/>
  <Override PartName="/ppt/tags/tag162.xml" ContentType="application/vnd.openxmlformats-officedocument.presentationml.tags+xml"/>
  <Override PartName="/ppt/notesSlides/notesSlide38.xml" ContentType="application/vnd.openxmlformats-officedocument.presentationml.notesSlide+xml"/>
  <Override PartName="/ppt/tags/tag163.xml" ContentType="application/vnd.openxmlformats-officedocument.presentationml.tags+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23" r:id="rId5"/>
    <p:sldMasterId id="2147483672" r:id="rId6"/>
  </p:sldMasterIdLst>
  <p:notesMasterIdLst>
    <p:notesMasterId r:id="rId46"/>
  </p:notesMasterIdLst>
  <p:sldIdLst>
    <p:sldId id="256" r:id="rId7"/>
    <p:sldId id="12084" r:id="rId8"/>
    <p:sldId id="12104" r:id="rId9"/>
    <p:sldId id="12144" r:id="rId10"/>
    <p:sldId id="12152" r:id="rId11"/>
    <p:sldId id="12139" r:id="rId12"/>
    <p:sldId id="12174" r:id="rId13"/>
    <p:sldId id="12153" r:id="rId14"/>
    <p:sldId id="12130" r:id="rId15"/>
    <p:sldId id="12166" r:id="rId16"/>
    <p:sldId id="12165" r:id="rId17"/>
    <p:sldId id="12155" r:id="rId18"/>
    <p:sldId id="12154" r:id="rId19"/>
    <p:sldId id="12156" r:id="rId20"/>
    <p:sldId id="12171" r:id="rId21"/>
    <p:sldId id="12135" r:id="rId22"/>
    <p:sldId id="12136" r:id="rId23"/>
    <p:sldId id="12157" r:id="rId24"/>
    <p:sldId id="12167" r:id="rId25"/>
    <p:sldId id="12140" r:id="rId26"/>
    <p:sldId id="12168" r:id="rId27"/>
    <p:sldId id="12158" r:id="rId28"/>
    <p:sldId id="12160" r:id="rId29"/>
    <p:sldId id="12141" r:id="rId30"/>
    <p:sldId id="12142" r:id="rId31"/>
    <p:sldId id="12161" r:id="rId32"/>
    <p:sldId id="12145" r:id="rId33"/>
    <p:sldId id="12170" r:id="rId34"/>
    <p:sldId id="12162" r:id="rId35"/>
    <p:sldId id="12172" r:id="rId36"/>
    <p:sldId id="12146" r:id="rId37"/>
    <p:sldId id="12147" r:id="rId38"/>
    <p:sldId id="12138" r:id="rId39"/>
    <p:sldId id="12163" r:id="rId40"/>
    <p:sldId id="12173" r:id="rId41"/>
    <p:sldId id="12150" r:id="rId42"/>
    <p:sldId id="12164" r:id="rId43"/>
    <p:sldId id="12099" r:id="rId44"/>
    <p:sldId id="260" r:id="rId45"/>
  </p:sldIdLst>
  <p:sldSz cx="9144000" cy="6858000" type="screen4x3"/>
  <p:notesSz cx="6858000" cy="9144000"/>
  <p:custDataLst>
    <p:tags r:id="rId47"/>
  </p:custDataLst>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32434D-9449-40D1-80D6-3C782AD38EFC}">
          <p14:sldIdLst>
            <p14:sldId id="256"/>
          </p14:sldIdLst>
        </p14:section>
        <p14:section name="Agenda" id="{357C8C4A-17E8-4501-A602-37959EC230CA}">
          <p14:sldIdLst>
            <p14:sldId id="12084"/>
            <p14:sldId id="12104"/>
            <p14:sldId id="12144"/>
            <p14:sldId id="12152"/>
            <p14:sldId id="12139"/>
            <p14:sldId id="12174"/>
            <p14:sldId id="12153"/>
            <p14:sldId id="12130"/>
            <p14:sldId id="12166"/>
            <p14:sldId id="12165"/>
            <p14:sldId id="12155"/>
            <p14:sldId id="12154"/>
            <p14:sldId id="12156"/>
            <p14:sldId id="12171"/>
            <p14:sldId id="12135"/>
            <p14:sldId id="12136"/>
            <p14:sldId id="12157"/>
            <p14:sldId id="12167"/>
            <p14:sldId id="12140"/>
            <p14:sldId id="12168"/>
            <p14:sldId id="12158"/>
            <p14:sldId id="12160"/>
            <p14:sldId id="12141"/>
            <p14:sldId id="12142"/>
            <p14:sldId id="12161"/>
            <p14:sldId id="12145"/>
            <p14:sldId id="12170"/>
            <p14:sldId id="12162"/>
            <p14:sldId id="12172"/>
            <p14:sldId id="12146"/>
            <p14:sldId id="12147"/>
            <p14:sldId id="12138"/>
            <p14:sldId id="12163"/>
            <p14:sldId id="12173"/>
            <p14:sldId id="12150"/>
            <p14:sldId id="12164"/>
          </p14:sldIdLst>
        </p14:section>
        <p14:section name="Diskusia" id="{00CCE665-F474-4F53-82CA-B99A2B234713}">
          <p14:sldIdLst>
            <p14:sldId id="12099"/>
            <p14:sldId id="260"/>
          </p14:sldIdLst>
        </p14:section>
      </p14:sectionLst>
    </p:ext>
    <p:ext uri="{EFAFB233-063F-42B5-8137-9DF3F51BA10A}">
      <p15:sldGuideLst xmlns:p15="http://schemas.microsoft.com/office/powerpoint/2012/main">
        <p15:guide id="1" orient="horz" pos="1207" userDrawn="1">
          <p15:clr>
            <a:srgbClr val="A4A3A4"/>
          </p15:clr>
        </p15:guide>
        <p15:guide id="2" pos="340" userDrawn="1">
          <p15:clr>
            <a:srgbClr val="A4A3A4"/>
          </p15:clr>
        </p15:guide>
        <p15:guide id="3" pos="544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6D1277-5238-C66D-A5F3-0CDDDE0EA63F}" name="EY_PS" initials="PS" userId="EY_PS" providerId="None"/>
  <p188:author id="{8085C8BE-5804-B709-4F3F-8617FE7BD5E2}" name="Lubica Ragulova" initials="LR" userId="Lubica Ragulova" providerId="None"/>
  <p188:author id="{4F4EF5F8-CF42-C54D-3505-04AB55DDEBBB}" name="EY2" initials="EY2" userId="EY2"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bica Ragulova" initials="LR" lastIdx="10" clrIdx="0">
    <p:extLst>
      <p:ext uri="{19B8F6BF-5375-455C-9EA6-DF929625EA0E}">
        <p15:presenceInfo xmlns:p15="http://schemas.microsoft.com/office/powerpoint/2012/main" userId="S::Lubica.Ragulova@sk.ey.com::b0ecff0e-bd93-47eb-b759-0ceb89104484" providerId="AD"/>
      </p:ext>
    </p:extLst>
  </p:cmAuthor>
  <p:cmAuthor id="2" name="Ivana Kostelanská" initials="IK" lastIdx="3" clrIdx="1">
    <p:extLst>
      <p:ext uri="{19B8F6BF-5375-455C-9EA6-DF929625EA0E}">
        <p15:presenceInfo xmlns:p15="http://schemas.microsoft.com/office/powerpoint/2012/main" userId="Ivana Kostelanská" providerId="None"/>
      </p:ext>
    </p:extLst>
  </p:cmAuthor>
  <p:cmAuthor id="3" name="EY" initials="EY" lastIdx="6" clrIdx="2">
    <p:extLst>
      <p:ext uri="{19B8F6BF-5375-455C-9EA6-DF929625EA0E}">
        <p15:presenceInfo xmlns:p15="http://schemas.microsoft.com/office/powerpoint/2012/main" userId="EY" providerId="None"/>
      </p:ext>
    </p:extLst>
  </p:cmAuthor>
  <p:cmAuthor id="4" name="Mikulas Komarek" initials="MK" lastIdx="1" clrIdx="3">
    <p:extLst>
      <p:ext uri="{19B8F6BF-5375-455C-9EA6-DF929625EA0E}">
        <p15:presenceInfo xmlns:p15="http://schemas.microsoft.com/office/powerpoint/2012/main" userId="S::Mikulas.Komarek@cz.ey.com::2e101aec-3ccc-4884-85ae-21fdce143867" providerId="AD"/>
      </p:ext>
    </p:extLst>
  </p:cmAuthor>
  <p:cmAuthor id="5" name="Pavol Silagyi" initials="PS" lastIdx="5" clrIdx="4">
    <p:extLst>
      <p:ext uri="{19B8F6BF-5375-455C-9EA6-DF929625EA0E}">
        <p15:presenceInfo xmlns:p15="http://schemas.microsoft.com/office/powerpoint/2012/main" userId="S::Pavol.Silagyi@cz.ey.com::343fc193-e14e-45d0-8f51-5ad4ce6f9865" providerId="AD"/>
      </p:ext>
    </p:extLst>
  </p:cmAuthor>
  <p:cmAuthor id="6" name="EY2" initials="EY2" lastIdx="5" clrIdx="5">
    <p:extLst>
      <p:ext uri="{19B8F6BF-5375-455C-9EA6-DF929625EA0E}">
        <p15:presenceInfo xmlns:p15="http://schemas.microsoft.com/office/powerpoint/2012/main" userId="EY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265787"/>
    <a:srgbClr val="F6F8F9"/>
    <a:srgbClr val="FFFFFF"/>
    <a:srgbClr val="E8EAEC"/>
    <a:srgbClr val="DEEBF7"/>
    <a:srgbClr val="91A6C8"/>
    <a:srgbClr val="8FAADC"/>
    <a:srgbClr val="FFFFCC"/>
    <a:srgbClr val="8BB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1B720-504C-4402-B65A-9FD022DBC7B7}" v="13" vWet="19" dt="2023-06-23T07:51:37.874"/>
    <p1510:client id="{B13B1CB5-F0C3-48FF-91AC-9ED63624FE91}" v="5187" dt="2023-06-26T15:44:25.85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914" y="528"/>
      </p:cViewPr>
      <p:guideLst>
        <p:guide orient="horz" pos="1207"/>
        <p:guide pos="340"/>
        <p:guide pos="54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7D28A-E369-41D8-938B-C381684B71E1}" type="datetimeFigureOut">
              <a:rPr lang="sk-SK" smtClean="0"/>
              <a:t>27. 6. 2023</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BA9B5-0883-4513-86FA-9A7C428E7A14}" type="slidenum">
              <a:rPr lang="sk-SK" smtClean="0"/>
              <a:t>‹#›</a:t>
            </a:fld>
            <a:endParaRPr lang="sk-SK"/>
          </a:p>
        </p:txBody>
      </p:sp>
    </p:spTree>
    <p:extLst>
      <p:ext uri="{BB962C8B-B14F-4D97-AF65-F5344CB8AC3E}">
        <p14:creationId xmlns:p14="http://schemas.microsoft.com/office/powerpoint/2010/main" val="291048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AEBBA9B5-0883-4513-86FA-9A7C428E7A14}" type="slidenum">
              <a:rPr lang="sk-SK" smtClean="0"/>
              <a:t>1</a:t>
            </a:fld>
            <a:endParaRPr lang="sk-SK"/>
          </a:p>
        </p:txBody>
      </p:sp>
    </p:spTree>
    <p:extLst>
      <p:ext uri="{BB962C8B-B14F-4D97-AF65-F5344CB8AC3E}">
        <p14:creationId xmlns:p14="http://schemas.microsoft.com/office/powerpoint/2010/main" val="166995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10</a:t>
            </a:fld>
            <a:endParaRPr lang="sk-SK"/>
          </a:p>
        </p:txBody>
      </p:sp>
    </p:spTree>
    <p:extLst>
      <p:ext uri="{BB962C8B-B14F-4D97-AF65-F5344CB8AC3E}">
        <p14:creationId xmlns:p14="http://schemas.microsoft.com/office/powerpoint/2010/main" val="392477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11</a:t>
            </a:fld>
            <a:endParaRPr lang="sk-SK"/>
          </a:p>
        </p:txBody>
      </p:sp>
    </p:spTree>
    <p:extLst>
      <p:ext uri="{BB962C8B-B14F-4D97-AF65-F5344CB8AC3E}">
        <p14:creationId xmlns:p14="http://schemas.microsoft.com/office/powerpoint/2010/main" val="119855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12</a:t>
            </a:fld>
            <a:endParaRPr lang="sk-SK"/>
          </a:p>
        </p:txBody>
      </p:sp>
    </p:spTree>
    <p:extLst>
      <p:ext uri="{BB962C8B-B14F-4D97-AF65-F5344CB8AC3E}">
        <p14:creationId xmlns:p14="http://schemas.microsoft.com/office/powerpoint/2010/main" val="384662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13</a:t>
            </a:fld>
            <a:endParaRPr lang="sk-SK"/>
          </a:p>
        </p:txBody>
      </p:sp>
    </p:spTree>
    <p:extLst>
      <p:ext uri="{BB962C8B-B14F-4D97-AF65-F5344CB8AC3E}">
        <p14:creationId xmlns:p14="http://schemas.microsoft.com/office/powerpoint/2010/main" val="87358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14</a:t>
            </a:fld>
            <a:endParaRPr lang="sk-SK"/>
          </a:p>
        </p:txBody>
      </p:sp>
    </p:spTree>
    <p:extLst>
      <p:ext uri="{BB962C8B-B14F-4D97-AF65-F5344CB8AC3E}">
        <p14:creationId xmlns:p14="http://schemas.microsoft.com/office/powerpoint/2010/main" val="2469154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15</a:t>
            </a:fld>
            <a:endParaRPr lang="sk-SK"/>
          </a:p>
        </p:txBody>
      </p:sp>
    </p:spTree>
    <p:extLst>
      <p:ext uri="{BB962C8B-B14F-4D97-AF65-F5344CB8AC3E}">
        <p14:creationId xmlns:p14="http://schemas.microsoft.com/office/powerpoint/2010/main" val="126123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16</a:t>
            </a:fld>
            <a:endParaRPr lang="sk-SK"/>
          </a:p>
        </p:txBody>
      </p:sp>
    </p:spTree>
    <p:extLst>
      <p:ext uri="{BB962C8B-B14F-4D97-AF65-F5344CB8AC3E}">
        <p14:creationId xmlns:p14="http://schemas.microsoft.com/office/powerpoint/2010/main" val="1043282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17</a:t>
            </a:fld>
            <a:endParaRPr lang="sk-SK"/>
          </a:p>
        </p:txBody>
      </p:sp>
    </p:spTree>
    <p:extLst>
      <p:ext uri="{BB962C8B-B14F-4D97-AF65-F5344CB8AC3E}">
        <p14:creationId xmlns:p14="http://schemas.microsoft.com/office/powerpoint/2010/main" val="1668515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18</a:t>
            </a:fld>
            <a:endParaRPr lang="sk-SK"/>
          </a:p>
        </p:txBody>
      </p:sp>
    </p:spTree>
    <p:extLst>
      <p:ext uri="{BB962C8B-B14F-4D97-AF65-F5344CB8AC3E}">
        <p14:creationId xmlns:p14="http://schemas.microsoft.com/office/powerpoint/2010/main" val="74516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19</a:t>
            </a:fld>
            <a:endParaRPr lang="sk-SK"/>
          </a:p>
        </p:txBody>
      </p:sp>
    </p:spTree>
    <p:extLst>
      <p:ext uri="{BB962C8B-B14F-4D97-AF65-F5344CB8AC3E}">
        <p14:creationId xmlns:p14="http://schemas.microsoft.com/office/powerpoint/2010/main" val="25202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a:t>
            </a:fld>
            <a:endParaRPr lang="sk-SK"/>
          </a:p>
        </p:txBody>
      </p:sp>
    </p:spTree>
    <p:extLst>
      <p:ext uri="{BB962C8B-B14F-4D97-AF65-F5344CB8AC3E}">
        <p14:creationId xmlns:p14="http://schemas.microsoft.com/office/powerpoint/2010/main" val="402721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20</a:t>
            </a:fld>
            <a:endParaRPr lang="sk-SK"/>
          </a:p>
        </p:txBody>
      </p:sp>
    </p:spTree>
    <p:extLst>
      <p:ext uri="{BB962C8B-B14F-4D97-AF65-F5344CB8AC3E}">
        <p14:creationId xmlns:p14="http://schemas.microsoft.com/office/powerpoint/2010/main" val="210036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21</a:t>
            </a:fld>
            <a:endParaRPr lang="sk-SK"/>
          </a:p>
        </p:txBody>
      </p:sp>
    </p:spTree>
    <p:extLst>
      <p:ext uri="{BB962C8B-B14F-4D97-AF65-F5344CB8AC3E}">
        <p14:creationId xmlns:p14="http://schemas.microsoft.com/office/powerpoint/2010/main" val="953530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22</a:t>
            </a:fld>
            <a:endParaRPr lang="sk-SK"/>
          </a:p>
        </p:txBody>
      </p:sp>
    </p:spTree>
    <p:extLst>
      <p:ext uri="{BB962C8B-B14F-4D97-AF65-F5344CB8AC3E}">
        <p14:creationId xmlns:p14="http://schemas.microsoft.com/office/powerpoint/2010/main" val="101543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23</a:t>
            </a:fld>
            <a:endParaRPr lang="sk-SK"/>
          </a:p>
        </p:txBody>
      </p:sp>
    </p:spTree>
    <p:extLst>
      <p:ext uri="{BB962C8B-B14F-4D97-AF65-F5344CB8AC3E}">
        <p14:creationId xmlns:p14="http://schemas.microsoft.com/office/powerpoint/2010/main" val="152428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24</a:t>
            </a:fld>
            <a:endParaRPr lang="sk-SK"/>
          </a:p>
        </p:txBody>
      </p:sp>
    </p:spTree>
    <p:extLst>
      <p:ext uri="{BB962C8B-B14F-4D97-AF65-F5344CB8AC3E}">
        <p14:creationId xmlns:p14="http://schemas.microsoft.com/office/powerpoint/2010/main" val="287003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25</a:t>
            </a:fld>
            <a:endParaRPr lang="sk-SK"/>
          </a:p>
        </p:txBody>
      </p:sp>
    </p:spTree>
    <p:extLst>
      <p:ext uri="{BB962C8B-B14F-4D97-AF65-F5344CB8AC3E}">
        <p14:creationId xmlns:p14="http://schemas.microsoft.com/office/powerpoint/2010/main" val="3299123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26</a:t>
            </a:fld>
            <a:endParaRPr lang="sk-SK"/>
          </a:p>
        </p:txBody>
      </p:sp>
    </p:spTree>
    <p:extLst>
      <p:ext uri="{BB962C8B-B14F-4D97-AF65-F5344CB8AC3E}">
        <p14:creationId xmlns:p14="http://schemas.microsoft.com/office/powerpoint/2010/main" val="374341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27</a:t>
            </a:fld>
            <a:endParaRPr lang="sk-SK"/>
          </a:p>
        </p:txBody>
      </p:sp>
    </p:spTree>
    <p:extLst>
      <p:ext uri="{BB962C8B-B14F-4D97-AF65-F5344CB8AC3E}">
        <p14:creationId xmlns:p14="http://schemas.microsoft.com/office/powerpoint/2010/main" val="2215248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28</a:t>
            </a:fld>
            <a:endParaRPr lang="sk-SK"/>
          </a:p>
        </p:txBody>
      </p:sp>
    </p:spTree>
    <p:extLst>
      <p:ext uri="{BB962C8B-B14F-4D97-AF65-F5344CB8AC3E}">
        <p14:creationId xmlns:p14="http://schemas.microsoft.com/office/powerpoint/2010/main" val="119453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29</a:t>
            </a:fld>
            <a:endParaRPr lang="sk-SK"/>
          </a:p>
        </p:txBody>
      </p:sp>
    </p:spTree>
    <p:extLst>
      <p:ext uri="{BB962C8B-B14F-4D97-AF65-F5344CB8AC3E}">
        <p14:creationId xmlns:p14="http://schemas.microsoft.com/office/powerpoint/2010/main" val="1048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a:t>
            </a:fld>
            <a:endParaRPr lang="sk-SK"/>
          </a:p>
        </p:txBody>
      </p:sp>
    </p:spTree>
    <p:extLst>
      <p:ext uri="{BB962C8B-B14F-4D97-AF65-F5344CB8AC3E}">
        <p14:creationId xmlns:p14="http://schemas.microsoft.com/office/powerpoint/2010/main" val="19335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30</a:t>
            </a:fld>
            <a:endParaRPr lang="sk-SK"/>
          </a:p>
        </p:txBody>
      </p:sp>
    </p:spTree>
    <p:extLst>
      <p:ext uri="{BB962C8B-B14F-4D97-AF65-F5344CB8AC3E}">
        <p14:creationId xmlns:p14="http://schemas.microsoft.com/office/powerpoint/2010/main" val="3909777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31</a:t>
            </a:fld>
            <a:endParaRPr lang="sk-SK"/>
          </a:p>
        </p:txBody>
      </p:sp>
    </p:spTree>
    <p:extLst>
      <p:ext uri="{BB962C8B-B14F-4D97-AF65-F5344CB8AC3E}">
        <p14:creationId xmlns:p14="http://schemas.microsoft.com/office/powerpoint/2010/main" val="3658371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32</a:t>
            </a:fld>
            <a:endParaRPr lang="sk-SK"/>
          </a:p>
        </p:txBody>
      </p:sp>
    </p:spTree>
    <p:extLst>
      <p:ext uri="{BB962C8B-B14F-4D97-AF65-F5344CB8AC3E}">
        <p14:creationId xmlns:p14="http://schemas.microsoft.com/office/powerpoint/2010/main" val="243194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33</a:t>
            </a:fld>
            <a:endParaRPr lang="sk-SK"/>
          </a:p>
        </p:txBody>
      </p:sp>
    </p:spTree>
    <p:extLst>
      <p:ext uri="{BB962C8B-B14F-4D97-AF65-F5344CB8AC3E}">
        <p14:creationId xmlns:p14="http://schemas.microsoft.com/office/powerpoint/2010/main" val="2622407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34</a:t>
            </a:fld>
            <a:endParaRPr lang="sk-SK"/>
          </a:p>
        </p:txBody>
      </p:sp>
    </p:spTree>
    <p:extLst>
      <p:ext uri="{BB962C8B-B14F-4D97-AF65-F5344CB8AC3E}">
        <p14:creationId xmlns:p14="http://schemas.microsoft.com/office/powerpoint/2010/main" val="430682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35</a:t>
            </a:fld>
            <a:endParaRPr lang="sk-SK"/>
          </a:p>
        </p:txBody>
      </p:sp>
    </p:spTree>
    <p:extLst>
      <p:ext uri="{BB962C8B-B14F-4D97-AF65-F5344CB8AC3E}">
        <p14:creationId xmlns:p14="http://schemas.microsoft.com/office/powerpoint/2010/main" val="1375618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36</a:t>
            </a:fld>
            <a:endParaRPr lang="sk-SK"/>
          </a:p>
        </p:txBody>
      </p:sp>
    </p:spTree>
    <p:extLst>
      <p:ext uri="{BB962C8B-B14F-4D97-AF65-F5344CB8AC3E}">
        <p14:creationId xmlns:p14="http://schemas.microsoft.com/office/powerpoint/2010/main" val="3253971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37</a:t>
            </a:fld>
            <a:endParaRPr lang="sk-SK"/>
          </a:p>
        </p:txBody>
      </p:sp>
    </p:spTree>
    <p:extLst>
      <p:ext uri="{BB962C8B-B14F-4D97-AF65-F5344CB8AC3E}">
        <p14:creationId xmlns:p14="http://schemas.microsoft.com/office/powerpoint/2010/main" val="2017603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1" kern="1200">
                <a:solidFill>
                  <a:srgbClr val="265787"/>
                </a:solidFill>
                <a:latin typeface="+mn-lt"/>
                <a:ea typeface="+mn-ea"/>
                <a:cs typeface="+mn-cs"/>
              </a:rPr>
              <a:t>Diskusia</a:t>
            </a:r>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38</a:t>
            </a:fld>
            <a:endParaRPr lang="sk-SK"/>
          </a:p>
        </p:txBody>
      </p:sp>
    </p:spTree>
    <p:extLst>
      <p:ext uri="{BB962C8B-B14F-4D97-AF65-F5344CB8AC3E}">
        <p14:creationId xmlns:p14="http://schemas.microsoft.com/office/powerpoint/2010/main" val="885618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39</a:t>
            </a:fld>
            <a:endParaRPr lang="sk-SK"/>
          </a:p>
        </p:txBody>
      </p:sp>
    </p:spTree>
    <p:extLst>
      <p:ext uri="{BB962C8B-B14F-4D97-AF65-F5344CB8AC3E}">
        <p14:creationId xmlns:p14="http://schemas.microsoft.com/office/powerpoint/2010/main" val="364729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4</a:t>
            </a:fld>
            <a:endParaRPr lang="sk-SK"/>
          </a:p>
        </p:txBody>
      </p:sp>
    </p:spTree>
    <p:extLst>
      <p:ext uri="{BB962C8B-B14F-4D97-AF65-F5344CB8AC3E}">
        <p14:creationId xmlns:p14="http://schemas.microsoft.com/office/powerpoint/2010/main" val="32506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BA9B5-0883-4513-86FA-9A7C428E7A14}"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25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6</a:t>
            </a:fld>
            <a:endParaRPr lang="sk-SK"/>
          </a:p>
        </p:txBody>
      </p:sp>
    </p:spTree>
    <p:extLst>
      <p:ext uri="{BB962C8B-B14F-4D97-AF65-F5344CB8AC3E}">
        <p14:creationId xmlns:p14="http://schemas.microsoft.com/office/powerpoint/2010/main" val="151635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7</a:t>
            </a:fld>
            <a:endParaRPr lang="sk-SK"/>
          </a:p>
        </p:txBody>
      </p:sp>
    </p:spTree>
    <p:extLst>
      <p:ext uri="{BB962C8B-B14F-4D97-AF65-F5344CB8AC3E}">
        <p14:creationId xmlns:p14="http://schemas.microsoft.com/office/powerpoint/2010/main" val="412185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8</a:t>
            </a:fld>
            <a:endParaRPr lang="sk-SK"/>
          </a:p>
        </p:txBody>
      </p:sp>
    </p:spTree>
    <p:extLst>
      <p:ext uri="{BB962C8B-B14F-4D97-AF65-F5344CB8AC3E}">
        <p14:creationId xmlns:p14="http://schemas.microsoft.com/office/powerpoint/2010/main" val="25027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5"/>
          </p:nvPr>
        </p:nvSpPr>
        <p:spPr/>
        <p:txBody>
          <a:bodyPr/>
          <a:lstStyle/>
          <a:p>
            <a:fld id="{AEBBA9B5-0883-4513-86FA-9A7C428E7A14}" type="slidenum">
              <a:rPr lang="sk-SK" smtClean="0"/>
              <a:t>9</a:t>
            </a:fld>
            <a:endParaRPr lang="sk-SK"/>
          </a:p>
        </p:txBody>
      </p:sp>
    </p:spTree>
    <p:extLst>
      <p:ext uri="{BB962C8B-B14F-4D97-AF65-F5344CB8AC3E}">
        <p14:creationId xmlns:p14="http://schemas.microsoft.com/office/powerpoint/2010/main" val="150062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sv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5" Type="http://schemas.openxmlformats.org/officeDocument/2006/relationships/image" Target="../media/image12.jpe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a:t>Kliknutím upravte štýl predlohy nadpisu</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a:p>
        </p:txBody>
      </p:sp>
      <p:sp>
        <p:nvSpPr>
          <p:cNvPr id="4" name="Date Placeholder 3"/>
          <p:cNvSpPr>
            <a:spLocks noGrp="1"/>
          </p:cNvSpPr>
          <p:nvPr>
            <p:ph type="dt" sz="half" idx="10"/>
          </p:nvPr>
        </p:nvSpPr>
        <p:spPr/>
        <p:txBody>
          <a:bodyPr/>
          <a:lstStyle/>
          <a:p>
            <a:fld id="{D9F496E2-859A-4E06-9A3F-EC507399C532}" type="datetime1">
              <a:rPr lang="sk-SK" smtClean="0"/>
              <a:t>27. 6. 2023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407622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5519B5D5-ECC4-489F-B3DC-F9F5FAFEC8FA}" type="datetime1">
              <a:rPr lang="sk-SK" smtClean="0"/>
              <a:t>27. 6. 2023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7716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0722B08A-B7A3-4970-B728-18B904EEA486}" type="datetime1">
              <a:rPr lang="sk-SK" smtClean="0"/>
              <a:t>27. 6. 2023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37005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FC47-C859-4A08-B5BF-6AF9D27E60B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6A9226-B03B-4FC6-80E6-AED56AAE5EE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2CEB4-0A88-46EA-A716-6614A9924320}"/>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C99CC284-593F-416A-8D39-AC7EDA517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F093-F12A-4D58-A417-13BAAD266473}"/>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86569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33F9-9DDF-4544-8B87-5847C43EB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75E96-F02B-4907-93D1-BC8390B75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43F4-6345-4168-8076-F5EC0D35CA64}"/>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7571F8D8-63A6-4AFE-9039-406BDF115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28B1D-138B-4E0C-BD68-2ACAE0799672}"/>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163565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6C48-1FF1-465B-8D09-D0B8BF692C7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514E21-46D9-40F5-A94A-767E8412D36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39DFA-163A-4362-9614-A21E6C3B3B57}"/>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0D27F2B6-7B9A-4369-912D-EF24F1CC9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78E00-CAE9-4EEE-B224-2E088638592C}"/>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267883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7DEE-D5B1-46E8-99D8-B0BD21377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7643-CAF7-49F8-B32B-CBA52754839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60ACD-47FB-4E0F-BAAE-BD2E989E0FD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DB81E-5B62-47EF-955B-E63134D36B2E}"/>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6" name="Footer Placeholder 5">
            <a:extLst>
              <a:ext uri="{FF2B5EF4-FFF2-40B4-BE49-F238E27FC236}">
                <a16:creationId xmlns:a16="http://schemas.microsoft.com/office/drawing/2014/main" id="{3AFE6825-4455-4AAE-B09D-B8E27EA16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26553-1505-4384-A962-73532418C044}"/>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225417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C0DD-38BC-4145-8C4A-F3E0977063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6698E-73D1-4A6A-97B5-0FC36591A4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20EB6-C775-45DA-BFA2-CB78F921CF0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83EA0-C005-4504-80FB-4EC680F826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53196-BC31-430E-9BDC-2CD481BD897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B7293-E6CC-4B79-93D4-B2FD91A63880}"/>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8" name="Footer Placeholder 7">
            <a:extLst>
              <a:ext uri="{FF2B5EF4-FFF2-40B4-BE49-F238E27FC236}">
                <a16:creationId xmlns:a16="http://schemas.microsoft.com/office/drawing/2014/main" id="{42F54633-50DA-4763-B41F-FE844A0124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EEA07-4771-41AB-955A-12DEF154B1AB}"/>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1966563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35D6-0BC1-494E-AE47-F561B19D6C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13812-5349-4E63-9061-4564F827F802}"/>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4" name="Footer Placeholder 3">
            <a:extLst>
              <a:ext uri="{FF2B5EF4-FFF2-40B4-BE49-F238E27FC236}">
                <a16:creationId xmlns:a16="http://schemas.microsoft.com/office/drawing/2014/main" id="{29C7B51F-ADA9-4268-A6D8-68CF7DCF3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07E42B-C717-42FE-9068-305ABBBEDEA1}"/>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169613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C8726-6D01-42B1-9F70-8BB71A818DBF}"/>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3" name="Footer Placeholder 2">
            <a:extLst>
              <a:ext uri="{FF2B5EF4-FFF2-40B4-BE49-F238E27FC236}">
                <a16:creationId xmlns:a16="http://schemas.microsoft.com/office/drawing/2014/main" id="{3A71990A-B287-4455-9CCD-B13AA3681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50852B-2D83-4DA1-BAF9-6A5ABD875D0D}"/>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204925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ABEB-555A-4E16-8344-91571FF8EE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B84E2-6FFA-42A9-AEAF-FA8C197CE8C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4C3ED-1F78-445D-A519-02E278F8E1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47D29-338E-400D-83AB-48432A5C9BD9}"/>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6" name="Footer Placeholder 5">
            <a:extLst>
              <a:ext uri="{FF2B5EF4-FFF2-40B4-BE49-F238E27FC236}">
                <a16:creationId xmlns:a16="http://schemas.microsoft.com/office/drawing/2014/main" id="{3E1B80E7-E0A4-4222-BE9F-81581DA1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946A7-4DC6-4F72-89D9-16E926021306}"/>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8659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1B54CC4-4CD0-44B9-AA60-EA54F62FDCB3}" type="datetime1">
              <a:rPr lang="sk-SK" smtClean="0"/>
              <a:t>27. 6. 2023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16261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56F6-047D-44DF-BDCF-167FE83F5C9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6670B-6721-4404-96DA-F11E4218957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4B01C-6469-4BD3-80AC-A000CB80B1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3BB6D-F48A-45DD-B20E-55210071EE5C}"/>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6" name="Footer Placeholder 5">
            <a:extLst>
              <a:ext uri="{FF2B5EF4-FFF2-40B4-BE49-F238E27FC236}">
                <a16:creationId xmlns:a16="http://schemas.microsoft.com/office/drawing/2014/main" id="{65C16D03-D7A7-44DD-87E8-FEE78A74A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B052E-4396-4342-A4E6-32970EBD2047}"/>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3893467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B6AE-87CC-4A6F-960F-1D8B1ECA9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3D209-10BF-4616-98FB-8CC3A875E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C187E-6048-463A-883A-E28AD0D07709}"/>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9CB2E015-9188-4F57-8971-AE0A01777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3A94F-6AB9-4691-B023-446CBF51A78C}"/>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95227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5F0EB-B7B5-4D38-A4E2-78C16674A7D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895AB-DC76-4445-B2A2-5C067F96C76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47ACB-5CDA-4318-A737-BEB367B39A62}"/>
              </a:ext>
            </a:extLst>
          </p:cNvPr>
          <p:cNvSpPr>
            <a:spLocks noGrp="1"/>
          </p:cNvSpPr>
          <p:nvPr>
            <p:ph type="dt" sz="half" idx="10"/>
          </p:nvPr>
        </p:nvSpPr>
        <p:spPr/>
        <p:txBody>
          <a:body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FA9B4C8F-16FE-4833-8ACD-E38A1D666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064BF-BABE-41D3-ACEA-2A9D99B8E507}"/>
              </a:ext>
            </a:extLst>
          </p:cNvPr>
          <p:cNvSpPr>
            <a:spLocks noGrp="1"/>
          </p:cNvSpPr>
          <p:nvPr>
            <p:ph type="sldNum" sz="quarter" idx="12"/>
          </p:nvPr>
        </p:nvSpPr>
        <p:spPr/>
        <p:txBody>
          <a:bodyPr/>
          <a:lstStyle/>
          <a:p>
            <a:fld id="{65A75CCF-3456-4E7A-9298-0B0E649F6F81}" type="slidenum">
              <a:rPr lang="en-US" smtClean="0"/>
              <a:t>‹#›</a:t>
            </a:fld>
            <a:endParaRPr lang="en-US"/>
          </a:p>
        </p:txBody>
      </p:sp>
    </p:spTree>
    <p:extLst>
      <p:ext uri="{BB962C8B-B14F-4D97-AF65-F5344CB8AC3E}">
        <p14:creationId xmlns:p14="http://schemas.microsoft.com/office/powerpoint/2010/main" val="102574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84D49C-66DF-49B2-9652-6FFD9D9433F4}"/>
              </a:ext>
            </a:extLst>
          </p:cNvPr>
          <p:cNvGraphicFramePr>
            <a:graphicFrameLocks noChangeAspect="1"/>
          </p:cNvGraphicFramePr>
          <p:nvPr userDrawn="1">
            <p:custDataLst>
              <p:tags r:id="rId1"/>
            </p:custDataLst>
            <p:extLst>
              <p:ext uri="{D42A27DB-BD31-4B8C-83A1-F6EECF244321}">
                <p14:modId xmlns:p14="http://schemas.microsoft.com/office/powerpoint/2010/main" val="339194117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AD84D49C-66DF-49B2-9652-6FFD9D9433F4}"/>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349"/>
          </a:p>
        </p:txBody>
      </p:sp>
      <p:sp>
        <p:nvSpPr>
          <p:cNvPr id="11" name="Title 1"/>
          <p:cNvSpPr>
            <a:spLocks noGrp="1"/>
          </p:cNvSpPr>
          <p:nvPr>
            <p:ph type="ctrTitle"/>
          </p:nvPr>
        </p:nvSpPr>
        <p:spPr>
          <a:xfrm>
            <a:off x="581325" y="1954221"/>
            <a:ext cx="3245009" cy="979702"/>
          </a:xfrm>
        </p:spPr>
        <p:txBody>
          <a:bodyPr vert="horz"/>
          <a:lstStyle>
            <a:lvl1pPr rtl="0">
              <a:defRPr sz="2249" b="0">
                <a:solidFill>
                  <a:schemeClr val="tx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2" name="Subtitle 2"/>
          <p:cNvSpPr>
            <a:spLocks noGrp="1"/>
          </p:cNvSpPr>
          <p:nvPr>
            <p:ph type="subTitle" idx="1"/>
          </p:nvPr>
        </p:nvSpPr>
        <p:spPr>
          <a:xfrm>
            <a:off x="581325" y="3046159"/>
            <a:ext cx="3245009" cy="1046323"/>
          </a:xfrm>
        </p:spPr>
        <p:txBody>
          <a:bodyPr/>
          <a:lstStyle>
            <a:lvl1pPr marL="0" indent="0" algn="l" rtl="0">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7769544" y="4960938"/>
            <a:ext cx="918684"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283673232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5F021D-9B3C-4B74-B6A3-171B33D0704E}"/>
              </a:ext>
            </a:extLst>
          </p:cNvPr>
          <p:cNvGraphicFramePr>
            <a:graphicFrameLocks noChangeAspect="1"/>
          </p:cNvGraphicFramePr>
          <p:nvPr userDrawn="1">
            <p:custDataLst>
              <p:tags r:id="rId1"/>
            </p:custDataLst>
            <p:extLst>
              <p:ext uri="{D42A27DB-BD31-4B8C-83A1-F6EECF244321}">
                <p14:modId xmlns:p14="http://schemas.microsoft.com/office/powerpoint/2010/main" val="254876379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BD5F021D-9B3C-4B74-B6A3-171B33D0704E}"/>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rtl="0">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pPr rtl="0"/>
            <a:endParaRPr lang="sk-SK" sz="1349"/>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7769544" y="4960938"/>
            <a:ext cx="918684"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67914345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E29EE0-0F8C-4DFB-B2CE-40321CDAB90C}"/>
              </a:ext>
            </a:extLst>
          </p:cNvPr>
          <p:cNvGraphicFramePr>
            <a:graphicFrameLocks noChangeAspect="1"/>
          </p:cNvGraphicFramePr>
          <p:nvPr userDrawn="1">
            <p:custDataLst>
              <p:tags r:id="rId1"/>
            </p:custDataLst>
            <p:extLst>
              <p:ext uri="{D42A27DB-BD31-4B8C-83A1-F6EECF244321}">
                <p14:modId xmlns:p14="http://schemas.microsoft.com/office/powerpoint/2010/main" val="1607380685"/>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35E29EE0-0F8C-4DFB-B2CE-40321CDAB90C}"/>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6834" y="869577"/>
            <a:ext cx="3634125"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rtl="0">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244208151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FEEC4B-ACF9-4937-86C1-B25A8CF54341}"/>
              </a:ext>
            </a:extLst>
          </p:cNvPr>
          <p:cNvGraphicFramePr>
            <a:graphicFrameLocks noChangeAspect="1"/>
          </p:cNvGraphicFramePr>
          <p:nvPr userDrawn="1">
            <p:custDataLst>
              <p:tags r:id="rId1"/>
            </p:custDataLst>
            <p:extLst>
              <p:ext uri="{D42A27DB-BD31-4B8C-83A1-F6EECF244321}">
                <p14:modId xmlns:p14="http://schemas.microsoft.com/office/powerpoint/2010/main" val="374911910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D3FEEC4B-ACF9-4937-86C1-B25A8CF54341}"/>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rtl="0">
              <a:defRPr/>
            </a:lvl1pPr>
          </a:lstStyle>
          <a:p>
            <a:endParaRPr lang="sk-SK"/>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rtl="0">
              <a:defRPr/>
            </a:lvl1pPr>
          </a:lstStyle>
          <a:p>
            <a:endParaRPr lang="sk-SK"/>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rtl="0">
              <a:defRPr/>
            </a:lvl1pPr>
            <a:lvl2pPr rtl="0">
              <a:defRPr/>
            </a:lvl2pPr>
            <a:lvl3pPr rtl="0">
              <a:defRPr/>
            </a:lvl3pPr>
            <a:lvl4pPr rtl="0">
              <a:defRPr/>
            </a:lvl4pPr>
            <a:lvl5pPr rtl="0">
              <a:defRPr/>
            </a:lvl5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Tree>
    <p:extLst>
      <p:ext uri="{BB962C8B-B14F-4D97-AF65-F5344CB8AC3E}">
        <p14:creationId xmlns:p14="http://schemas.microsoft.com/office/powerpoint/2010/main" val="1719556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90EED0-FE25-4693-95AB-A93E46F2E459}"/>
              </a:ext>
            </a:extLst>
          </p:cNvPr>
          <p:cNvGraphicFramePr>
            <a:graphicFrameLocks noChangeAspect="1"/>
          </p:cNvGraphicFramePr>
          <p:nvPr userDrawn="1">
            <p:custDataLst>
              <p:tags r:id="rId1"/>
            </p:custDataLst>
            <p:extLst>
              <p:ext uri="{D42A27DB-BD31-4B8C-83A1-F6EECF244321}">
                <p14:modId xmlns:p14="http://schemas.microsoft.com/office/powerpoint/2010/main" val="428273612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4190EED0-FE25-4693-95AB-A93E46F2E459}"/>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rtl="0">
              <a:defRPr sz="1799">
                <a:solidFill>
                  <a:schemeClr val="bg1"/>
                </a:solidFill>
              </a:defRPr>
            </a:lvl1pPr>
          </a:lstStyle>
          <a:p>
            <a:r>
              <a:rPr lang="sk-SK"/>
              <a:t>Standard slide</a:t>
            </a: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1480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68DC3FC-0A24-48FB-BCB3-6B4683A602FA}"/>
              </a:ext>
            </a:extLst>
          </p:cNvPr>
          <p:cNvGraphicFramePr>
            <a:graphicFrameLocks noChangeAspect="1"/>
          </p:cNvGraphicFramePr>
          <p:nvPr userDrawn="1">
            <p:custDataLst>
              <p:tags r:id="rId1"/>
            </p:custDataLst>
            <p:extLst>
              <p:ext uri="{D42A27DB-BD31-4B8C-83A1-F6EECF244321}">
                <p14:modId xmlns:p14="http://schemas.microsoft.com/office/powerpoint/2010/main" val="34135208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F68DC3FC-0A24-48FB-BCB3-6B4683A602FA}"/>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a:p>
        </p:txBody>
      </p:sp>
      <p:sp>
        <p:nvSpPr>
          <p:cNvPr id="2" name="Title 1"/>
          <p:cNvSpPr>
            <a:spLocks noGrp="1"/>
          </p:cNvSpPr>
          <p:nvPr>
            <p:ph type="title"/>
          </p:nvPr>
        </p:nvSpPr>
        <p:spPr>
          <a:xfrm>
            <a:off x="457201" y="294200"/>
            <a:ext cx="5580410"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hasCustomPrompt="1"/>
          </p:nvPr>
        </p:nvSpPr>
        <p:spPr>
          <a:xfrm>
            <a:off x="457200" y="1137921"/>
            <a:ext cx="5471882" cy="873760"/>
          </a:xfrm>
        </p:spPr>
        <p:txBody>
          <a:bodyPr/>
          <a:lstStyle>
            <a:lvl1pPr marL="0" indent="0" rtl="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rtl="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err="1"/>
              <a:t>Quote</a:t>
            </a:r>
            <a:endParaRPr lang="sk-SK"/>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4130559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AE114A6-D0A4-4142-8883-F7EFBD7001CB}"/>
              </a:ext>
            </a:extLst>
          </p:cNvPr>
          <p:cNvGraphicFramePr>
            <a:graphicFrameLocks noChangeAspect="1"/>
          </p:cNvGraphicFramePr>
          <p:nvPr userDrawn="1">
            <p:custDataLst>
              <p:tags r:id="rId1"/>
            </p:custDataLst>
            <p:extLst>
              <p:ext uri="{D42A27DB-BD31-4B8C-83A1-F6EECF244321}">
                <p14:modId xmlns:p14="http://schemas.microsoft.com/office/powerpoint/2010/main" val="424766616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AAE114A6-D0A4-4142-8883-F7EFBD7001CB}"/>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a:p>
        </p:txBody>
      </p:sp>
      <p:sp>
        <p:nvSpPr>
          <p:cNvPr id="2" name="Title 1"/>
          <p:cNvSpPr>
            <a:spLocks noGrp="1"/>
          </p:cNvSpPr>
          <p:nvPr>
            <p:ph type="title"/>
          </p:nvPr>
        </p:nvSpPr>
        <p:spPr>
          <a:xfrm>
            <a:off x="2020418" y="294200"/>
            <a:ext cx="6665528"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hasCustomPrompt="1"/>
          </p:nvPr>
        </p:nvSpPr>
        <p:spPr>
          <a:xfrm>
            <a:off x="2020417" y="1137921"/>
            <a:ext cx="2056091" cy="5018184"/>
          </a:xfrm>
        </p:spPr>
        <p:txBody>
          <a:bodyPr/>
          <a:lstStyle>
            <a:lvl1pPr marL="0" indent="0" rtl="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58213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a:t>Kliknutím upravte štýl predlohy nadpisu</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2E1DFA5D-C83C-4A5B-B7F7-CED076D09D4E}" type="datetime1">
              <a:rPr lang="sk-SK" smtClean="0"/>
              <a:t>27. 6. 2023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915375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C148709-45D0-480D-A73C-3B60F313A973}"/>
              </a:ext>
            </a:extLst>
          </p:cNvPr>
          <p:cNvGraphicFramePr>
            <a:graphicFrameLocks noChangeAspect="1"/>
          </p:cNvGraphicFramePr>
          <p:nvPr userDrawn="1">
            <p:custDataLst>
              <p:tags r:id="rId1"/>
            </p:custDataLst>
            <p:extLst>
              <p:ext uri="{D42A27DB-BD31-4B8C-83A1-F6EECF244321}">
                <p14:modId xmlns:p14="http://schemas.microsoft.com/office/powerpoint/2010/main" val="2716942903"/>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5C148709-45D0-480D-A73C-3B60F313A97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p:nvPr>
        </p:nvSpPr>
        <p:spPr>
          <a:xfrm>
            <a:off x="457201" y="1137920"/>
            <a:ext cx="6175841" cy="4834800"/>
          </a:xfrm>
        </p:spPr>
        <p:txBody>
          <a:bodyPr/>
          <a:lstStyle>
            <a:lvl1pPr marL="0" indent="0" rtl="0">
              <a:spcBef>
                <a:spcPts val="0"/>
              </a:spcBef>
              <a:buNone/>
              <a:defRPr>
                <a:solidFill>
                  <a:schemeClr val="bg1"/>
                </a:solidFill>
              </a:defRPr>
            </a:lvl1pPr>
            <a:lvl2pPr marL="0" indent="0" rtl="0">
              <a:spcBef>
                <a:spcPts val="0"/>
              </a:spcBef>
              <a:buNone/>
              <a:defRPr sz="1349">
                <a:solidFill>
                  <a:schemeClr val="bg1"/>
                </a:solidFill>
              </a:defRPr>
            </a:lvl2pPr>
            <a:lvl3pPr marL="0" indent="0" rtl="0">
              <a:spcBef>
                <a:spcPts val="0"/>
              </a:spcBef>
              <a:buNone/>
              <a:defRPr sz="1199">
                <a:solidFill>
                  <a:schemeClr val="bg1"/>
                </a:solidFill>
              </a:defRPr>
            </a:lvl3pPr>
            <a:lvl4pPr marL="0" indent="0" rtl="0">
              <a:spcBef>
                <a:spcPts val="0"/>
              </a:spcBef>
              <a:buNone/>
              <a:defRPr sz="1049">
                <a:solidFill>
                  <a:schemeClr val="bg1"/>
                </a:solidFill>
              </a:defRPr>
            </a:lvl4pPr>
            <a:lvl5pPr marL="0" indent="0" rtl="0">
              <a:spcBef>
                <a:spcPts val="0"/>
              </a:spcBef>
              <a:buNone/>
              <a:defRPr sz="900">
                <a:solidFill>
                  <a:schemeClr val="bg1"/>
                </a:solidFill>
              </a:defRPr>
            </a:lvl5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lvl1pPr rtl="0">
              <a:defRPr/>
            </a:lvl1pPr>
          </a:lstStyle>
          <a:p>
            <a:endParaRPr lang="sk-SK"/>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lvl1pPr rtl="0">
              <a:defRPr/>
            </a:lvl1pPr>
          </a:lstStyle>
          <a:p>
            <a:endParaRPr lang="sk-SK"/>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1938451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5F132DE-FD35-47CC-9B9F-13AE932189E7}"/>
              </a:ext>
            </a:extLst>
          </p:cNvPr>
          <p:cNvGraphicFramePr>
            <a:graphicFrameLocks noChangeAspect="1"/>
          </p:cNvGraphicFramePr>
          <p:nvPr userDrawn="1">
            <p:custDataLst>
              <p:tags r:id="rId1"/>
            </p:custDataLst>
            <p:extLst>
              <p:ext uri="{D42A27DB-BD31-4B8C-83A1-F6EECF244321}">
                <p14:modId xmlns:p14="http://schemas.microsoft.com/office/powerpoint/2010/main" val="383268985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D5F132DE-FD35-47CC-9B9F-13AE932189E7}"/>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rtl="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sk-SK" err="1"/>
              <a:t>Chapter</a:t>
            </a:r>
            <a:r>
              <a:rPr lang="sk-SK"/>
              <a:t> Title</a:t>
            </a:r>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48506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AA0165-8F95-4BC2-A44F-00492BFFDAD1}"/>
              </a:ext>
            </a:extLst>
          </p:cNvPr>
          <p:cNvGraphicFramePr>
            <a:graphicFrameLocks noChangeAspect="1"/>
          </p:cNvGraphicFramePr>
          <p:nvPr userDrawn="1">
            <p:custDataLst>
              <p:tags r:id="rId1"/>
            </p:custDataLst>
            <p:extLst>
              <p:ext uri="{D42A27DB-BD31-4B8C-83A1-F6EECF244321}">
                <p14:modId xmlns:p14="http://schemas.microsoft.com/office/powerpoint/2010/main" val="425861855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6EAA0165-8F95-4BC2-A44F-00492BFFDAD1}"/>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rtl="0">
              <a:buNone/>
              <a:defRPr sz="2249"/>
            </a:lvl1pPr>
          </a:lstStyle>
          <a:p>
            <a:pPr lvl="0"/>
            <a:r>
              <a:rPr lang="sk-SK" err="1"/>
              <a:t>Chapter</a:t>
            </a:r>
            <a:r>
              <a:rPr lang="sk-SK"/>
              <a:t> Title</a:t>
            </a:r>
          </a:p>
          <a:p>
            <a:pPr lvl="0"/>
            <a:r>
              <a:rPr lang="sk-SK"/>
              <a:t>EY </a:t>
            </a:r>
            <a:r>
              <a:rPr lang="sk-SK" err="1"/>
              <a:t>Interstate</a:t>
            </a:r>
            <a:r>
              <a:rPr lang="sk-SK"/>
              <a:t> </a:t>
            </a:r>
            <a:r>
              <a:rPr lang="sk-SK" err="1"/>
              <a:t>Light</a:t>
            </a:r>
            <a:endParaRPr lang="sk-SK"/>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rtl="0">
              <a:buNone/>
              <a:defRPr sz="1199"/>
            </a:lvl1pPr>
          </a:lstStyle>
          <a:p>
            <a:pPr lvl="0"/>
            <a:r>
              <a:rPr lang="sk-SK"/>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585612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456F4F-CFDD-4618-98B4-89A1ED900A5E}"/>
              </a:ext>
            </a:extLst>
          </p:cNvPr>
          <p:cNvGraphicFramePr>
            <a:graphicFrameLocks noChangeAspect="1"/>
          </p:cNvGraphicFramePr>
          <p:nvPr userDrawn="1">
            <p:custDataLst>
              <p:tags r:id="rId1"/>
            </p:custDataLst>
            <p:extLst>
              <p:ext uri="{D42A27DB-BD31-4B8C-83A1-F6EECF244321}">
                <p14:modId xmlns:p14="http://schemas.microsoft.com/office/powerpoint/2010/main" val="284885192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26456F4F-CFDD-4618-98B4-89A1ED900A5E}"/>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rtl="0">
              <a:buNone/>
              <a:defRPr sz="900">
                <a:solidFill>
                  <a:schemeClr val="bg1"/>
                </a:solidFill>
              </a:defRPr>
            </a:lvl1pPr>
          </a:lstStyle>
          <a:p>
            <a:pPr lvl="0"/>
            <a:r>
              <a:rPr lang="sk-SK" err="1"/>
              <a:t>Name</a:t>
            </a:r>
            <a:r>
              <a:rPr lang="sk-SK"/>
              <a:t> </a:t>
            </a:r>
            <a:r>
              <a:rPr lang="sk-SK" err="1"/>
              <a:t>Surname</a:t>
            </a:r>
            <a:endParaRPr lang="sk-SK"/>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rtl="0">
              <a:buNone/>
              <a:defRPr sz="900">
                <a:solidFill>
                  <a:schemeClr val="bg1"/>
                </a:solidFill>
              </a:defRPr>
            </a:lvl1pPr>
          </a:lstStyle>
          <a:p>
            <a:pPr lvl="0"/>
            <a:r>
              <a:rPr lang="sk-SK" err="1"/>
              <a:t>Job</a:t>
            </a:r>
            <a:r>
              <a:rPr lang="sk-SK"/>
              <a:t> Title to go </a:t>
            </a:r>
            <a:r>
              <a:rPr lang="sk-SK" err="1"/>
              <a:t>here</a:t>
            </a:r>
            <a:endParaRPr lang="sk-SK"/>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rtl="0">
              <a:buNone/>
              <a:defRPr/>
            </a:lvl1pPr>
          </a:lstStyle>
          <a:p>
            <a:pPr lvl="0"/>
            <a:r>
              <a:rPr lang="sk-SK"/>
              <a:t>Key </a:t>
            </a:r>
            <a:r>
              <a:rPr lang="sk-SK" err="1"/>
              <a:t>Takeaways</a:t>
            </a:r>
            <a:endParaRPr lang="sk-SK"/>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rtl="0">
              <a:buNone/>
              <a:defRPr sz="1199"/>
            </a:lvl1pPr>
          </a:lstStyle>
          <a:p>
            <a:pPr lvl="0"/>
            <a:r>
              <a:rPr lang="sk-SK" err="1"/>
              <a:t>Content</a:t>
            </a:r>
            <a:r>
              <a:rPr lang="sk-SK"/>
              <a:t> EY </a:t>
            </a:r>
            <a:r>
              <a:rPr lang="sk-SK" err="1"/>
              <a:t>Interstate</a:t>
            </a:r>
            <a:r>
              <a:rPr lang="sk-SK"/>
              <a:t> </a:t>
            </a:r>
            <a:r>
              <a:rPr lang="sk-SK" err="1"/>
              <a:t>Light</a:t>
            </a:r>
            <a:r>
              <a:rPr lang="sk-SK"/>
              <a:t>, 16pt, </a:t>
            </a:r>
            <a:r>
              <a:rPr lang="sk-SK" err="1"/>
              <a:t>Lorem</a:t>
            </a:r>
            <a:r>
              <a:rPr lang="sk-SK"/>
              <a:t> </a:t>
            </a:r>
            <a:r>
              <a:rPr lang="sk-SK" err="1"/>
              <a:t>ipsum</a:t>
            </a:r>
            <a:r>
              <a:rPr lang="sk-SK"/>
              <a:t> </a:t>
            </a:r>
            <a:r>
              <a:rPr lang="sk-SK" err="1"/>
              <a:t>dolor</a:t>
            </a:r>
            <a:r>
              <a:rPr lang="sk-SK"/>
              <a:t>, 12pt, </a:t>
            </a:r>
            <a:r>
              <a:rPr lang="sk-SK" err="1"/>
              <a:t>Utinam</a:t>
            </a:r>
            <a:r>
              <a:rPr lang="sk-SK"/>
              <a:t> </a:t>
            </a:r>
            <a:r>
              <a:rPr lang="sk-SK" err="1"/>
              <a:t>nonumy</a:t>
            </a:r>
            <a:r>
              <a:rPr lang="sk-SK"/>
              <a:t> </a:t>
            </a:r>
            <a:r>
              <a:rPr lang="sk-SK" err="1"/>
              <a:t>abhorreant</a:t>
            </a:r>
            <a:r>
              <a:rPr lang="sk-SK"/>
              <a:t> </a:t>
            </a:r>
            <a:r>
              <a:rPr lang="sk-SK" err="1"/>
              <a:t>sead</a:t>
            </a:r>
            <a:r>
              <a:rPr lang="sk-SK"/>
              <a:t>. </a:t>
            </a:r>
            <a:r>
              <a:rPr lang="sk-SK" err="1"/>
              <a:t>Putant</a:t>
            </a:r>
            <a:r>
              <a:rPr lang="sk-SK"/>
              <a:t> </a:t>
            </a:r>
            <a:r>
              <a:rPr lang="sk-SK" err="1"/>
              <a:t>probatus</a:t>
            </a:r>
            <a:r>
              <a:rPr lang="sk-SK"/>
              <a:t> id vis, ad </a:t>
            </a:r>
            <a:r>
              <a:rPr lang="sk-SK" err="1"/>
              <a:t>his</a:t>
            </a:r>
            <a:r>
              <a:rPr lang="sk-SK"/>
              <a:t> </a:t>
            </a:r>
            <a:r>
              <a:rPr lang="sk-SK" err="1"/>
              <a:t>meis</a:t>
            </a:r>
            <a:r>
              <a:rPr lang="sk-SK"/>
              <a:t> </a:t>
            </a:r>
            <a:r>
              <a:rPr lang="sk-SK" err="1"/>
              <a:t>habemus</a:t>
            </a:r>
            <a:r>
              <a:rPr lang="sk-SK"/>
              <a:t> </a:t>
            </a:r>
            <a:r>
              <a:rPr lang="sk-SK" err="1"/>
              <a:t>repudiare</a:t>
            </a:r>
            <a:r>
              <a:rPr lang="sk-SK"/>
              <a:t>, has </a:t>
            </a:r>
            <a:r>
              <a:rPr lang="sk-SK" err="1"/>
              <a:t>an</a:t>
            </a:r>
            <a:r>
              <a:rPr lang="sk-SK"/>
              <a:t> </a:t>
            </a:r>
            <a:r>
              <a:rPr lang="sk-SK" err="1"/>
              <a:t>pericula</a:t>
            </a:r>
            <a:r>
              <a:rPr lang="sk-SK"/>
              <a:t> </a:t>
            </a:r>
            <a:r>
              <a:rPr lang="sk-SK" err="1"/>
              <a:t>tractatos</a:t>
            </a:r>
            <a:r>
              <a:rPr lang="sk-SK"/>
              <a:t>. </a:t>
            </a:r>
            <a:r>
              <a:rPr lang="sk-SK" err="1"/>
              <a:t>Nec</a:t>
            </a:r>
            <a:r>
              <a:rPr lang="sk-SK"/>
              <a:t> </a:t>
            </a:r>
            <a:r>
              <a:rPr lang="sk-SK" err="1"/>
              <a:t>debitis</a:t>
            </a:r>
            <a:r>
              <a:rPr lang="sk-SK"/>
              <a:t> </a:t>
            </a:r>
            <a:r>
              <a:rPr lang="sk-SK" err="1"/>
              <a:t>dissentias</a:t>
            </a:r>
            <a:r>
              <a:rPr lang="sk-SK"/>
              <a:t> ad. </a:t>
            </a:r>
            <a:r>
              <a:rPr lang="sk-SK" err="1"/>
              <a:t>Patrioque</a:t>
            </a:r>
            <a:r>
              <a:rPr lang="sk-SK"/>
              <a:t> </a:t>
            </a:r>
            <a:r>
              <a:rPr lang="sk-SK" err="1"/>
              <a:t>voluptatum</a:t>
            </a:r>
            <a:r>
              <a:rPr lang="sk-SK"/>
              <a:t> sed ex, id </a:t>
            </a:r>
            <a:r>
              <a:rPr lang="sk-SK" err="1"/>
              <a:t>admodum</a:t>
            </a:r>
            <a:r>
              <a:rPr lang="sk-SK"/>
              <a:t>.</a:t>
            </a:r>
          </a:p>
          <a:p>
            <a:pPr lvl="0"/>
            <a:endParaRPr lang="sk-SK"/>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lvl1pPr rtl="0">
              <a:defRPr/>
            </a:lvl1pPr>
          </a:lstStyle>
          <a:p>
            <a:endParaRPr lang="sk-SK"/>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4088517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DDA130-9AFE-4620-A72E-6CA96C6B0C3E}"/>
              </a:ext>
            </a:extLst>
          </p:cNvPr>
          <p:cNvGraphicFramePr>
            <a:graphicFrameLocks noChangeAspect="1"/>
          </p:cNvGraphicFramePr>
          <p:nvPr userDrawn="1">
            <p:custDataLst>
              <p:tags r:id="rId1"/>
            </p:custDataLst>
            <p:extLst>
              <p:ext uri="{D42A27DB-BD31-4B8C-83A1-F6EECF244321}">
                <p14:modId xmlns:p14="http://schemas.microsoft.com/office/powerpoint/2010/main" val="99137872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69DDA130-9AFE-4620-A72E-6CA96C6B0C3E}"/>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301948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0E0BFF1-3AEC-44A8-A9D9-95E9018EEB2E}"/>
              </a:ext>
            </a:extLst>
          </p:cNvPr>
          <p:cNvGraphicFramePr>
            <a:graphicFrameLocks noChangeAspect="1"/>
          </p:cNvGraphicFramePr>
          <p:nvPr userDrawn="1">
            <p:custDataLst>
              <p:tags r:id="rId1"/>
            </p:custDataLst>
            <p:extLst>
              <p:ext uri="{D42A27DB-BD31-4B8C-83A1-F6EECF244321}">
                <p14:modId xmlns:p14="http://schemas.microsoft.com/office/powerpoint/2010/main" val="2351333582"/>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80E0BFF1-3AEC-44A8-A9D9-95E9018EEB2E}"/>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hasCustomPrompt="1"/>
          </p:nvPr>
        </p:nvSpPr>
        <p:spPr>
          <a:xfrm>
            <a:off x="2588533" y="2060235"/>
            <a:ext cx="3966934" cy="3025522"/>
          </a:xfrm>
        </p:spPr>
        <p:txBody>
          <a:bodyPr lIns="0" tIns="0" rIns="0" bIns="0">
            <a:noAutofit/>
          </a:bodyPr>
          <a:lstStyle>
            <a:lvl1pPr marL="0" indent="0" algn="ctr" rtl="0">
              <a:buNone/>
              <a:defRPr lang="en-US" sz="2099" dirty="0" smtClean="0">
                <a:latin typeface="Georgia" panose="02040502050405020303" pitchFamily="18" charset="0"/>
              </a:defRPr>
            </a:lvl1pPr>
          </a:lstStyle>
          <a:p>
            <a:pPr marL="267319" lvl="0" indent="-267319" algn="ctr">
              <a:spcBef>
                <a:spcPts val="0"/>
              </a:spcBef>
            </a:pPr>
            <a:r>
              <a:rPr lang="sk-SK" err="1"/>
              <a:t>Edit</a:t>
            </a:r>
            <a:r>
              <a:rPr lang="sk-SK"/>
              <a:t> </a:t>
            </a:r>
            <a:r>
              <a:rPr lang="sk-SK" err="1"/>
              <a:t>Master</a:t>
            </a:r>
            <a:r>
              <a:rPr lang="sk-SK"/>
              <a:t> text </a:t>
            </a:r>
            <a:r>
              <a:rPr lang="sk-SK" err="1"/>
              <a:t>styles</a:t>
            </a:r>
            <a:endParaRPr lang="sk-SK"/>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rtl="0">
              <a:buNone/>
              <a:defRPr lang="en-US" sz="1199" dirty="0" smtClean="0">
                <a:solidFill>
                  <a:srgbClr val="FFE600"/>
                </a:solidFill>
                <a:latin typeface="+mn-lt"/>
              </a:defRPr>
            </a:lvl1pPr>
          </a:lstStyle>
          <a:p>
            <a:pPr marL="267319" lvl="0" indent="-267319" algn="ctr">
              <a:spcBef>
                <a:spcPts val="0"/>
              </a:spcBef>
              <a:spcAft>
                <a:spcPts val="450"/>
              </a:spcAft>
            </a:pPr>
            <a:r>
              <a:rPr lang="sk-SK" err="1"/>
              <a:t>Name</a:t>
            </a:r>
            <a:r>
              <a:rPr lang="sk-SK"/>
              <a:t> </a:t>
            </a:r>
            <a:r>
              <a:rPr lang="sk-SK" err="1"/>
              <a:t>Surname</a:t>
            </a:r>
            <a:endParaRPr lang="sk-SK"/>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rtl="0">
              <a:buNone/>
              <a:defRPr lang="en-US" sz="1199" dirty="0" smtClean="0">
                <a:latin typeface="+mn-lt"/>
              </a:defRPr>
            </a:lvl1pPr>
          </a:lstStyle>
          <a:p>
            <a:pPr marL="267319" lvl="0" indent="-267319" algn="ctr">
              <a:spcBef>
                <a:spcPts val="0"/>
              </a:spcBef>
              <a:spcAft>
                <a:spcPts val="450"/>
              </a:spcAft>
            </a:pPr>
            <a:r>
              <a:rPr lang="sk-SK" err="1"/>
              <a:t>Job</a:t>
            </a:r>
            <a:r>
              <a:rPr lang="sk-SK"/>
              <a:t>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None/>
            </a:pPr>
            <a:r>
              <a:rPr lang="sk-SK" sz="8396">
                <a:solidFill>
                  <a:schemeClr val="tx2"/>
                </a:solidFill>
                <a:latin typeface="Georgia" panose="02040502050405020303" pitchFamily="18" charset="0"/>
              </a:rPr>
              <a:t>“ </a:t>
            </a:r>
          </a:p>
        </p:txBody>
      </p:sp>
    </p:spTree>
    <p:extLst>
      <p:ext uri="{BB962C8B-B14F-4D97-AF65-F5344CB8AC3E}">
        <p14:creationId xmlns:p14="http://schemas.microsoft.com/office/powerpoint/2010/main" val="3572190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12B535-3342-4582-A689-1360FB2B842C}"/>
              </a:ext>
            </a:extLst>
          </p:cNvPr>
          <p:cNvGraphicFramePr>
            <a:graphicFrameLocks noChangeAspect="1"/>
          </p:cNvGraphicFramePr>
          <p:nvPr userDrawn="1">
            <p:custDataLst>
              <p:tags r:id="rId1"/>
            </p:custDataLst>
            <p:extLst>
              <p:ext uri="{D42A27DB-BD31-4B8C-83A1-F6EECF244321}">
                <p14:modId xmlns:p14="http://schemas.microsoft.com/office/powerpoint/2010/main" val="371170626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F112B535-3342-4582-A689-1360FB2B842C}"/>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buNone/>
            </a:pPr>
            <a:r>
              <a:rPr lang="sk-SK" sz="8396">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hasCustomPrompt="1"/>
          </p:nvPr>
        </p:nvSpPr>
        <p:spPr>
          <a:xfrm>
            <a:off x="384812" y="2526765"/>
            <a:ext cx="3966934" cy="1800000"/>
          </a:xfrm>
        </p:spPr>
        <p:txBody>
          <a:bodyPr lIns="90000" tIns="46800" rIns="90000" bIns="46800"/>
          <a:lstStyle>
            <a:lvl1pPr marL="0" indent="0" rtl="0">
              <a:buNone/>
              <a:defRPr lang="en-US" sz="2099" dirty="0" smtClean="0">
                <a:latin typeface="Georgia" panose="02040502050405020303" pitchFamily="18" charset="0"/>
              </a:defRPr>
            </a:lvl1pPr>
          </a:lstStyle>
          <a:p>
            <a:pPr marL="267319" lvl="0" indent="-267319">
              <a:spcBef>
                <a:spcPts val="0"/>
              </a:spcBef>
            </a:pPr>
            <a:r>
              <a:rPr lang="sk-SK" err="1"/>
              <a:t>Edit</a:t>
            </a:r>
            <a:r>
              <a:rPr lang="sk-SK"/>
              <a:t> </a:t>
            </a:r>
            <a:r>
              <a:rPr lang="sk-SK" err="1"/>
              <a:t>Master</a:t>
            </a:r>
            <a:r>
              <a:rPr lang="sk-SK"/>
              <a:t> text </a:t>
            </a:r>
            <a:r>
              <a:rPr lang="sk-SK" err="1"/>
              <a:t>styles</a:t>
            </a:r>
            <a:endParaRPr lang="sk-SK"/>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sk-SK" err="1"/>
              <a:t>Name</a:t>
            </a:r>
            <a:r>
              <a:rPr lang="sk-SK"/>
              <a:t> </a:t>
            </a:r>
            <a:r>
              <a:rPr lang="sk-SK" err="1"/>
              <a:t>Surname</a:t>
            </a:r>
            <a:endParaRPr lang="sk-SK"/>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sk-SK" err="1"/>
              <a:t>Job</a:t>
            </a:r>
            <a:r>
              <a:rPr lang="sk-SK"/>
              <a:t> Title</a:t>
            </a:r>
          </a:p>
        </p:txBody>
      </p:sp>
    </p:spTree>
    <p:extLst>
      <p:ext uri="{BB962C8B-B14F-4D97-AF65-F5344CB8AC3E}">
        <p14:creationId xmlns:p14="http://schemas.microsoft.com/office/powerpoint/2010/main" val="964780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A34F70A-484C-45FF-B44C-A4D9F8F6D71E}"/>
              </a:ext>
            </a:extLst>
          </p:cNvPr>
          <p:cNvGraphicFramePr>
            <a:graphicFrameLocks noChangeAspect="1"/>
          </p:cNvGraphicFramePr>
          <p:nvPr userDrawn="1">
            <p:custDataLst>
              <p:tags r:id="rId1"/>
            </p:custDataLst>
            <p:extLst>
              <p:ext uri="{D42A27DB-BD31-4B8C-83A1-F6EECF244321}">
                <p14:modId xmlns:p14="http://schemas.microsoft.com/office/powerpoint/2010/main" val="386986738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7A34F70A-484C-45FF-B44C-A4D9F8F6D71E}"/>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p:nvPr>
        </p:nvSpPr>
        <p:spPr>
          <a:xfrm>
            <a:off x="457201" y="1137920"/>
            <a:ext cx="6175841" cy="4834800"/>
          </a:xfrm>
        </p:spPr>
        <p:txBody>
          <a:bodyPr/>
          <a:lstStyle>
            <a:lvl1pPr marL="0" indent="0" rtl="0">
              <a:buNone/>
              <a:defRPr>
                <a:solidFill>
                  <a:schemeClr val="bg1"/>
                </a:solidFill>
              </a:defRPr>
            </a:lvl1pPr>
            <a:lvl2pPr marL="267319" rtl="0">
              <a:defRPr>
                <a:solidFill>
                  <a:schemeClr val="bg1"/>
                </a:solidFill>
              </a:defRPr>
            </a:lvl2pPr>
            <a:lvl3pPr marL="534639" rtl="0">
              <a:defRPr>
                <a:solidFill>
                  <a:schemeClr val="bg1"/>
                </a:solidFill>
              </a:defRPr>
            </a:lvl3pPr>
            <a:lvl4pPr marL="801958" rtl="0">
              <a:defRPr>
                <a:solidFill>
                  <a:schemeClr val="bg1"/>
                </a:solidFill>
              </a:defRPr>
            </a:lvl4pPr>
            <a:lvl5pPr marL="1069277" rtl="0">
              <a:defRPr sz="900">
                <a:solidFill>
                  <a:schemeClr val="bg1"/>
                </a:solidFill>
              </a:defRPr>
            </a:lvl5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lvl1pPr rtl="0">
              <a:defRPr/>
            </a:lvl1pPr>
          </a:lstStyle>
          <a:p>
            <a:endParaRPr lang="sk-SK"/>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lvl1pPr rtl="0">
              <a:defRPr/>
            </a:lvl1pPr>
          </a:lstStyle>
          <a:p>
            <a:endParaRPr lang="sk-SK"/>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593492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5535C2-817C-40D8-89E7-DA8EFE60E60F}"/>
              </a:ext>
            </a:extLst>
          </p:cNvPr>
          <p:cNvGraphicFramePr>
            <a:graphicFrameLocks noChangeAspect="1"/>
          </p:cNvGraphicFramePr>
          <p:nvPr userDrawn="1">
            <p:custDataLst>
              <p:tags r:id="rId1"/>
            </p:custDataLst>
            <p:extLst>
              <p:ext uri="{D42A27DB-BD31-4B8C-83A1-F6EECF244321}">
                <p14:modId xmlns:p14="http://schemas.microsoft.com/office/powerpoint/2010/main" val="4178176021"/>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0E5535C2-817C-40D8-89E7-DA8EFE60E60F}"/>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88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436444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17C7D46-CABC-497B-89A0-4A5D68A18029}"/>
              </a:ext>
            </a:extLst>
          </p:cNvPr>
          <p:cNvGraphicFramePr>
            <a:graphicFrameLocks noChangeAspect="1"/>
          </p:cNvGraphicFramePr>
          <p:nvPr userDrawn="1">
            <p:custDataLst>
              <p:tags r:id="rId1"/>
            </p:custDataLst>
            <p:extLst>
              <p:ext uri="{D42A27DB-BD31-4B8C-83A1-F6EECF244321}">
                <p14:modId xmlns:p14="http://schemas.microsoft.com/office/powerpoint/2010/main" val="1519043228"/>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617C7D46-CABC-497B-89A0-4A5D68A18029}"/>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88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sz="half" idx="1"/>
          </p:nvPr>
        </p:nvSpPr>
        <p:spPr>
          <a:xfrm>
            <a:off x="457201" y="1137919"/>
            <a:ext cx="4038600" cy="4834800"/>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4" name="Content Placeholder 3"/>
          <p:cNvSpPr>
            <a:spLocks noGrp="1"/>
          </p:cNvSpPr>
          <p:nvPr>
            <p:ph sz="half" idx="2"/>
          </p:nvPr>
        </p:nvSpPr>
        <p:spPr>
          <a:xfrm>
            <a:off x="4648201" y="1137919"/>
            <a:ext cx="4038600" cy="4834800"/>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407848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Date Placeholder 4"/>
          <p:cNvSpPr>
            <a:spLocks noGrp="1"/>
          </p:cNvSpPr>
          <p:nvPr>
            <p:ph type="dt" sz="half" idx="10"/>
          </p:nvPr>
        </p:nvSpPr>
        <p:spPr/>
        <p:txBody>
          <a:bodyPr/>
          <a:lstStyle/>
          <a:p>
            <a:fld id="{7AF62DE8-DA1B-41D0-BC87-75ACA53B737F}" type="datetime1">
              <a:rPr lang="sk-SK" smtClean="0"/>
              <a:t>27. 6. 2023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185492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06205DE-E115-445C-9B00-3688B6956286}"/>
              </a:ext>
            </a:extLst>
          </p:cNvPr>
          <p:cNvGraphicFramePr>
            <a:graphicFrameLocks noChangeAspect="1"/>
          </p:cNvGraphicFramePr>
          <p:nvPr userDrawn="1">
            <p:custDataLst>
              <p:tags r:id="rId1"/>
            </p:custDataLst>
            <p:extLst>
              <p:ext uri="{D42A27DB-BD31-4B8C-83A1-F6EECF244321}">
                <p14:modId xmlns:p14="http://schemas.microsoft.com/office/powerpoint/2010/main" val="4294598405"/>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C06205DE-E115-445C-9B00-3688B6956286}"/>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3" name="Content Placeholder 2"/>
          <p:cNvSpPr>
            <a:spLocks noGrp="1"/>
          </p:cNvSpPr>
          <p:nvPr>
            <p:ph sz="half" idx="1"/>
          </p:nvPr>
        </p:nvSpPr>
        <p:spPr>
          <a:xfrm>
            <a:off x="459247" y="1869441"/>
            <a:ext cx="4042800" cy="4256075"/>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4" name="Content Placeholder 3"/>
          <p:cNvSpPr>
            <a:spLocks noGrp="1"/>
          </p:cNvSpPr>
          <p:nvPr>
            <p:ph sz="half" idx="2"/>
          </p:nvPr>
        </p:nvSpPr>
        <p:spPr>
          <a:xfrm>
            <a:off x="4647304" y="1869441"/>
            <a:ext cx="4042800" cy="4256075"/>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10" name="Text Placeholder 9"/>
          <p:cNvSpPr>
            <a:spLocks noGrp="1"/>
          </p:cNvSpPr>
          <p:nvPr>
            <p:ph type="body" sz="quarter" idx="12"/>
          </p:nvPr>
        </p:nvSpPr>
        <p:spPr>
          <a:xfrm>
            <a:off x="457201" y="1137920"/>
            <a:ext cx="4042800" cy="640800"/>
          </a:xfrm>
        </p:spPr>
        <p:txBody>
          <a:bodyPr anchor="t" anchorCtr="0"/>
          <a:lstStyle>
            <a:lvl1pPr rtl="0">
              <a:buNone/>
              <a:defRPr b="1">
                <a:solidFill>
                  <a:schemeClr val="bg1"/>
                </a:solidFill>
              </a:defRPr>
            </a:lvl1pPr>
          </a:lstStyle>
          <a:p>
            <a:pPr lvl="0"/>
            <a:endParaRPr lang="sk-SK"/>
          </a:p>
        </p:txBody>
      </p:sp>
      <p:sp>
        <p:nvSpPr>
          <p:cNvPr id="11" name="Text Placeholder 9"/>
          <p:cNvSpPr>
            <a:spLocks noGrp="1"/>
          </p:cNvSpPr>
          <p:nvPr>
            <p:ph type="body" sz="quarter" idx="13"/>
          </p:nvPr>
        </p:nvSpPr>
        <p:spPr>
          <a:xfrm>
            <a:off x="4647304" y="1137920"/>
            <a:ext cx="4042800" cy="640800"/>
          </a:xfrm>
        </p:spPr>
        <p:txBody>
          <a:bodyPr anchor="t" anchorCtr="0"/>
          <a:lstStyle>
            <a:lvl1pPr rtl="0">
              <a:buNone/>
              <a:defRPr b="1">
                <a:solidFill>
                  <a:schemeClr val="bg1"/>
                </a:solidFill>
              </a:defRPr>
            </a:lvl1pPr>
          </a:lstStyle>
          <a:p>
            <a:pPr lvl="0"/>
            <a:endParaRPr lang="sk-SK"/>
          </a:p>
        </p:txBody>
      </p:sp>
      <p:sp>
        <p:nvSpPr>
          <p:cNvPr id="2" name="Title 1"/>
          <p:cNvSpPr>
            <a:spLocks noGrp="1"/>
          </p:cNvSpPr>
          <p:nvPr>
            <p:ph type="title"/>
          </p:nvPr>
        </p:nvSpPr>
        <p:spPr>
          <a:xfrm>
            <a:off x="457201" y="294200"/>
            <a:ext cx="8229600" cy="59088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652205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692B2E-7E93-4A33-8117-D18925568744}"/>
              </a:ext>
            </a:extLst>
          </p:cNvPr>
          <p:cNvGraphicFramePr>
            <a:graphicFrameLocks noChangeAspect="1"/>
          </p:cNvGraphicFramePr>
          <p:nvPr userDrawn="1">
            <p:custDataLst>
              <p:tags r:id="rId1"/>
            </p:custDataLst>
            <p:extLst>
              <p:ext uri="{D42A27DB-BD31-4B8C-83A1-F6EECF244321}">
                <p14:modId xmlns:p14="http://schemas.microsoft.com/office/powerpoint/2010/main" val="161371531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38692B2E-7E93-4A33-8117-D18925568744}"/>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105942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885C08-A785-4ED8-8E80-A3E900EBFCE7}"/>
              </a:ext>
            </a:extLst>
          </p:cNvPr>
          <p:cNvGraphicFramePr>
            <a:graphicFrameLocks noChangeAspect="1"/>
          </p:cNvGraphicFramePr>
          <p:nvPr userDrawn="1">
            <p:custDataLst>
              <p:tags r:id="rId1"/>
            </p:custDataLst>
            <p:extLst>
              <p:ext uri="{D42A27DB-BD31-4B8C-83A1-F6EECF244321}">
                <p14:modId xmlns:p14="http://schemas.microsoft.com/office/powerpoint/2010/main" val="321462084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B7885C08-A785-4ED8-8E80-A3E900EBFCE7}"/>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557128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6163B65-25ED-4964-AD28-70EC028F36A3}"/>
              </a:ext>
            </a:extLst>
          </p:cNvPr>
          <p:cNvGraphicFramePr>
            <a:graphicFrameLocks noChangeAspect="1"/>
          </p:cNvGraphicFramePr>
          <p:nvPr userDrawn="1">
            <p:custDataLst>
              <p:tags r:id="rId1"/>
            </p:custDataLst>
            <p:extLst>
              <p:ext uri="{D42A27DB-BD31-4B8C-83A1-F6EECF244321}">
                <p14:modId xmlns:p14="http://schemas.microsoft.com/office/powerpoint/2010/main" val="305667444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56163B65-25ED-4964-AD28-70EC028F36A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45826379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63BC4-E01D-4A9B-95BC-1FB30BFEDC16}"/>
              </a:ext>
            </a:extLst>
          </p:cNvPr>
          <p:cNvGraphicFramePr>
            <a:graphicFrameLocks noChangeAspect="1"/>
          </p:cNvGraphicFramePr>
          <p:nvPr userDrawn="1">
            <p:custDataLst>
              <p:tags r:id="rId1"/>
            </p:custDataLst>
            <p:extLst>
              <p:ext uri="{D42A27DB-BD31-4B8C-83A1-F6EECF244321}">
                <p14:modId xmlns:p14="http://schemas.microsoft.com/office/powerpoint/2010/main" val="3914813126"/>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B3C63BC4-E01D-4A9B-95BC-1FB30BFEDC16}"/>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47147718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748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4D6FA78-2712-4F4B-B5CB-FAE7069B516C}"/>
              </a:ext>
            </a:extLst>
          </p:cNvPr>
          <p:cNvGraphicFramePr>
            <a:graphicFrameLocks noChangeAspect="1"/>
          </p:cNvGraphicFramePr>
          <p:nvPr userDrawn="1">
            <p:custDataLst>
              <p:tags r:id="rId1"/>
            </p:custDataLst>
            <p:extLst>
              <p:ext uri="{D42A27DB-BD31-4B8C-83A1-F6EECF244321}">
                <p14:modId xmlns:p14="http://schemas.microsoft.com/office/powerpoint/2010/main" val="11913858"/>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74D6FA78-2712-4F4B-B5CB-FAE7069B516C}"/>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rtl="0">
              <a:buNone/>
              <a:defRPr/>
            </a:lvl1pPr>
          </a:lstStyle>
          <a:p>
            <a:r>
              <a:rPr lang="sk-SK"/>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43681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CAFC32-42DD-453B-A35B-D2760A556442}"/>
              </a:ext>
            </a:extLst>
          </p:cNvPr>
          <p:cNvGraphicFramePr>
            <a:graphicFrameLocks noChangeAspect="1"/>
          </p:cNvGraphicFramePr>
          <p:nvPr userDrawn="1">
            <p:custDataLst>
              <p:tags r:id="rId1"/>
            </p:custDataLst>
            <p:extLst>
              <p:ext uri="{D42A27DB-BD31-4B8C-83A1-F6EECF244321}">
                <p14:modId xmlns:p14="http://schemas.microsoft.com/office/powerpoint/2010/main" val="2542626312"/>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69CAFC32-42DD-453B-A35B-D2760A556442}"/>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sk-SK" noProof="0" err="1"/>
              <a:t>Click</a:t>
            </a:r>
            <a:r>
              <a:rPr lang="sk-SK" noProof="0"/>
              <a:t> to </a:t>
            </a:r>
            <a:r>
              <a:rPr lang="sk-SK" noProof="0" err="1"/>
              <a:t>edit</a:t>
            </a:r>
            <a:r>
              <a:rPr lang="sk-SK" noProof="0"/>
              <a:t> </a:t>
            </a:r>
            <a:r>
              <a:rPr lang="sk-SK" noProof="0" err="1"/>
              <a:t>Master</a:t>
            </a:r>
            <a:r>
              <a:rPr lang="sk-SK" noProof="0"/>
              <a:t> text </a:t>
            </a:r>
            <a:r>
              <a:rPr lang="sk-SK" noProof="0" err="1"/>
              <a:t>styles</a:t>
            </a:r>
            <a:endParaRPr lang="sk-SK" noProof="0"/>
          </a:p>
          <a:p>
            <a:pPr lvl="1"/>
            <a:r>
              <a:rPr lang="sk-SK" noProof="0" err="1"/>
              <a:t>Second</a:t>
            </a:r>
            <a:r>
              <a:rPr lang="sk-SK" noProof="0"/>
              <a:t> level</a:t>
            </a:r>
          </a:p>
          <a:p>
            <a:pPr lvl="2"/>
            <a:r>
              <a:rPr lang="sk-SK" noProof="0" err="1"/>
              <a:t>Third</a:t>
            </a:r>
            <a:r>
              <a:rPr lang="sk-SK" noProof="0"/>
              <a:t> level</a:t>
            </a:r>
          </a:p>
          <a:p>
            <a:pPr lvl="3"/>
            <a:r>
              <a:rPr lang="sk-SK" noProof="0" err="1"/>
              <a:t>Fourth</a:t>
            </a:r>
            <a:r>
              <a:rPr lang="sk-SK" noProof="0"/>
              <a:t> level</a:t>
            </a:r>
          </a:p>
          <a:p>
            <a:pPr lvl="4"/>
            <a:r>
              <a:rPr lang="sk-SK" noProof="0" err="1"/>
              <a:t>Fifth</a:t>
            </a:r>
            <a:r>
              <a:rPr lang="sk-SK" noProof="0"/>
              <a:t> level</a:t>
            </a:r>
          </a:p>
        </p:txBody>
      </p:sp>
    </p:spTree>
    <p:extLst>
      <p:ext uri="{BB962C8B-B14F-4D97-AF65-F5344CB8AC3E}">
        <p14:creationId xmlns:p14="http://schemas.microsoft.com/office/powerpoint/2010/main" val="2620453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0028D47-AFBE-4083-9B93-61F2A350D26D}"/>
              </a:ext>
            </a:extLst>
          </p:cNvPr>
          <p:cNvGraphicFramePr>
            <a:graphicFrameLocks noChangeAspect="1"/>
          </p:cNvGraphicFramePr>
          <p:nvPr userDrawn="1">
            <p:custDataLst>
              <p:tags r:id="rId1"/>
            </p:custDataLst>
            <p:extLst>
              <p:ext uri="{D42A27DB-BD31-4B8C-83A1-F6EECF244321}">
                <p14:modId xmlns:p14="http://schemas.microsoft.com/office/powerpoint/2010/main" val="26927643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B0028D47-AFBE-4083-9B93-61F2A350D26D}"/>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163"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sk-SK" noProof="0" err="1"/>
              <a:t>Click</a:t>
            </a:r>
            <a:r>
              <a:rPr lang="sk-SK" noProof="0"/>
              <a:t> to </a:t>
            </a:r>
            <a:r>
              <a:rPr lang="sk-SK" noProof="0" err="1"/>
              <a:t>edit</a:t>
            </a:r>
            <a:r>
              <a:rPr lang="sk-SK" noProof="0"/>
              <a:t> </a:t>
            </a:r>
            <a:r>
              <a:rPr lang="sk-SK" noProof="0" err="1"/>
              <a:t>Master</a:t>
            </a:r>
            <a:r>
              <a:rPr lang="sk-SK" noProof="0"/>
              <a:t> text </a:t>
            </a:r>
            <a:r>
              <a:rPr lang="sk-SK" noProof="0" err="1"/>
              <a:t>styles</a:t>
            </a:r>
            <a:endParaRPr lang="sk-SK" noProof="0"/>
          </a:p>
          <a:p>
            <a:pPr lvl="1"/>
            <a:r>
              <a:rPr lang="sk-SK" noProof="0" err="1"/>
              <a:t>Second</a:t>
            </a:r>
            <a:r>
              <a:rPr lang="sk-SK" noProof="0"/>
              <a:t> level</a:t>
            </a:r>
          </a:p>
          <a:p>
            <a:pPr lvl="2"/>
            <a:r>
              <a:rPr lang="sk-SK" noProof="0" err="1"/>
              <a:t>Third</a:t>
            </a:r>
            <a:r>
              <a:rPr lang="sk-SK" noProof="0"/>
              <a:t> level</a:t>
            </a:r>
          </a:p>
          <a:p>
            <a:pPr lvl="3"/>
            <a:r>
              <a:rPr lang="sk-SK" noProof="0" err="1"/>
              <a:t>Fourth</a:t>
            </a:r>
            <a:r>
              <a:rPr lang="sk-SK" noProof="0"/>
              <a:t> level</a:t>
            </a:r>
          </a:p>
          <a:p>
            <a:pPr lvl="4"/>
            <a:r>
              <a:rPr lang="sk-SK" noProof="0" err="1"/>
              <a:t>Fifth</a:t>
            </a:r>
            <a:r>
              <a:rPr lang="sk-SK" noProof="0"/>
              <a:t> level</a:t>
            </a:r>
          </a:p>
        </p:txBody>
      </p:sp>
    </p:spTree>
    <p:extLst>
      <p:ext uri="{BB962C8B-B14F-4D97-AF65-F5344CB8AC3E}">
        <p14:creationId xmlns:p14="http://schemas.microsoft.com/office/powerpoint/2010/main" val="4256798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C1D64D-FBA2-43A2-BFC8-EB930D89CE6F}"/>
              </a:ext>
            </a:extLst>
          </p:cNvPr>
          <p:cNvGraphicFramePr>
            <a:graphicFrameLocks noChangeAspect="1"/>
          </p:cNvGraphicFramePr>
          <p:nvPr userDrawn="1">
            <p:custDataLst>
              <p:tags r:id="rId1"/>
            </p:custDataLst>
            <p:extLst>
              <p:ext uri="{D42A27DB-BD31-4B8C-83A1-F6EECF244321}">
                <p14:modId xmlns:p14="http://schemas.microsoft.com/office/powerpoint/2010/main" val="1349540043"/>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8DC1D64D-FBA2-43A2-BFC8-EB930D89CE6F}"/>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161" y="0"/>
            <a:ext cx="9139244"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sk-SK" noProof="0" err="1"/>
              <a:t>Click</a:t>
            </a:r>
            <a:r>
              <a:rPr lang="sk-SK" noProof="0"/>
              <a:t> to </a:t>
            </a:r>
            <a:r>
              <a:rPr lang="sk-SK" noProof="0" err="1"/>
              <a:t>edit</a:t>
            </a:r>
            <a:r>
              <a:rPr lang="sk-SK" noProof="0"/>
              <a:t> </a:t>
            </a:r>
            <a:r>
              <a:rPr lang="sk-SK" noProof="0" err="1"/>
              <a:t>Master</a:t>
            </a:r>
            <a:r>
              <a:rPr lang="sk-SK" noProof="0"/>
              <a:t> text </a:t>
            </a:r>
            <a:r>
              <a:rPr lang="sk-SK" noProof="0" err="1"/>
              <a:t>styles</a:t>
            </a:r>
            <a:endParaRPr lang="sk-SK" noProof="0"/>
          </a:p>
          <a:p>
            <a:pPr lvl="1"/>
            <a:r>
              <a:rPr lang="sk-SK" noProof="0" err="1"/>
              <a:t>Second</a:t>
            </a:r>
            <a:r>
              <a:rPr lang="sk-SK" noProof="0"/>
              <a:t> level</a:t>
            </a:r>
          </a:p>
          <a:p>
            <a:pPr lvl="2"/>
            <a:r>
              <a:rPr lang="sk-SK" noProof="0" err="1"/>
              <a:t>Third</a:t>
            </a:r>
            <a:r>
              <a:rPr lang="sk-SK" noProof="0"/>
              <a:t> level</a:t>
            </a:r>
          </a:p>
          <a:p>
            <a:pPr lvl="3"/>
            <a:r>
              <a:rPr lang="sk-SK" noProof="0" err="1"/>
              <a:t>Fourth</a:t>
            </a:r>
            <a:r>
              <a:rPr lang="sk-SK" noProof="0"/>
              <a:t> level</a:t>
            </a:r>
          </a:p>
          <a:p>
            <a:pPr lvl="4"/>
            <a:r>
              <a:rPr lang="sk-SK" noProof="0" err="1"/>
              <a:t>Fifth</a:t>
            </a:r>
            <a:r>
              <a:rPr lang="sk-SK" noProof="0"/>
              <a:t> level</a:t>
            </a:r>
          </a:p>
        </p:txBody>
      </p:sp>
    </p:spTree>
    <p:extLst>
      <p:ext uri="{BB962C8B-B14F-4D97-AF65-F5344CB8AC3E}">
        <p14:creationId xmlns:p14="http://schemas.microsoft.com/office/powerpoint/2010/main" val="849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a:t>Kliknutím upravte štýl predlohy nadpisu</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27F54778-01ED-46D1-8CF7-F710C0CB93E4}" type="datetime1">
              <a:rPr lang="sk-SK" smtClean="0"/>
              <a:t>27. 6. 2023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610363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E35F8C-AF86-490A-9323-29568579C3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97" b="3897"/>
          <a:stretch/>
        </p:blipFill>
        <p:spPr>
          <a:xfrm>
            <a:off x="0" y="0"/>
            <a:ext cx="9144000" cy="6858000"/>
          </a:xfrm>
          <a:prstGeom prst="rect">
            <a:avLst/>
          </a:prstGeom>
        </p:spPr>
      </p:pic>
    </p:spTree>
    <p:extLst>
      <p:ext uri="{BB962C8B-B14F-4D97-AF65-F5344CB8AC3E}">
        <p14:creationId xmlns:p14="http://schemas.microsoft.com/office/powerpoint/2010/main" val="119844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DB84A7-C372-4FE0-B318-CCC2DF52A423}"/>
              </a:ext>
            </a:extLst>
          </p:cNvPr>
          <p:cNvGraphicFramePr>
            <a:graphicFrameLocks noChangeAspect="1"/>
          </p:cNvGraphicFramePr>
          <p:nvPr userDrawn="1">
            <p:custDataLst>
              <p:tags r:id="rId1"/>
            </p:custDataLst>
            <p:extLst>
              <p:ext uri="{D42A27DB-BD31-4B8C-83A1-F6EECF244321}">
                <p14:modId xmlns:p14="http://schemas.microsoft.com/office/powerpoint/2010/main" val="25791294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D5DB84A7-C372-4FE0-B318-CCC2DF52A42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5DC9358-E111-4315-AB17-0F7998D6015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869" b="7869"/>
          <a:stretch/>
        </p:blipFill>
        <p:spPr>
          <a:xfrm>
            <a:off x="2381" y="0"/>
            <a:ext cx="9141618"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349"/>
          </a:p>
        </p:txBody>
      </p:sp>
      <p:sp>
        <p:nvSpPr>
          <p:cNvPr id="11" name="Title 1"/>
          <p:cNvSpPr>
            <a:spLocks noGrp="1"/>
          </p:cNvSpPr>
          <p:nvPr>
            <p:ph type="ctrTitle"/>
          </p:nvPr>
        </p:nvSpPr>
        <p:spPr>
          <a:xfrm>
            <a:off x="581325" y="1954221"/>
            <a:ext cx="3245009" cy="979702"/>
          </a:xfr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2" name="Subtitle 2"/>
          <p:cNvSpPr>
            <a:spLocks noGrp="1"/>
          </p:cNvSpPr>
          <p:nvPr>
            <p:ph type="subTitle" idx="1"/>
          </p:nvPr>
        </p:nvSpPr>
        <p:spPr>
          <a:xfrm>
            <a:off x="581325" y="3046159"/>
            <a:ext cx="3245009" cy="1046323"/>
          </a:xfrm>
        </p:spPr>
        <p:txBody>
          <a:bodyPr/>
          <a:lstStyle>
            <a:lvl1pPr marL="0" indent="0" algn="l" rtl="0">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7769544" y="4960938"/>
            <a:ext cx="918684"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399945627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CAF8B8D-E051-46F4-AAB0-4737EECF8335}"/>
              </a:ext>
            </a:extLst>
          </p:cNvPr>
          <p:cNvGraphicFramePr>
            <a:graphicFrameLocks noChangeAspect="1"/>
          </p:cNvGraphicFramePr>
          <p:nvPr userDrawn="1">
            <p:custDataLst>
              <p:tags r:id="rId1"/>
            </p:custDataLst>
            <p:extLst>
              <p:ext uri="{D42A27DB-BD31-4B8C-83A1-F6EECF244321}">
                <p14:modId xmlns:p14="http://schemas.microsoft.com/office/powerpoint/2010/main" val="258377612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DCAF8B8D-E051-46F4-AAB0-4737EECF8335}"/>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349"/>
          </a:p>
        </p:txBody>
      </p:sp>
      <p:sp>
        <p:nvSpPr>
          <p:cNvPr id="11" name="Title 1"/>
          <p:cNvSpPr>
            <a:spLocks noGrp="1"/>
          </p:cNvSpPr>
          <p:nvPr>
            <p:ph type="ctrTitle"/>
          </p:nvPr>
        </p:nvSpPr>
        <p:spPr>
          <a:xfrm>
            <a:off x="581325" y="1954221"/>
            <a:ext cx="3245009" cy="979702"/>
          </a:xfr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2" name="Subtitle 2"/>
          <p:cNvSpPr>
            <a:spLocks noGrp="1"/>
          </p:cNvSpPr>
          <p:nvPr>
            <p:ph type="subTitle" idx="1"/>
          </p:nvPr>
        </p:nvSpPr>
        <p:spPr>
          <a:xfrm>
            <a:off x="581325" y="3046159"/>
            <a:ext cx="3245009" cy="1046323"/>
          </a:xfrm>
        </p:spPr>
        <p:txBody>
          <a:bodyPr/>
          <a:lstStyle>
            <a:lvl1pPr marL="0" indent="0" algn="l" rtl="0">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5605201"/>
            <a:ext cx="783397" cy="197581"/>
          </a:xfrm>
          <a:prstGeom prst="rect">
            <a:avLst/>
          </a:prstGeom>
          <a:noFill/>
        </p:spPr>
        <p:txBody>
          <a:bodyPr wrap="square" lIns="0" tIns="0" rIns="0" bIns="0" rtlCol="0" anchor="ctr" anchorCtr="0">
            <a:noAutofit/>
          </a:bodyPr>
          <a:lstStyle/>
          <a:p>
            <a:pPr rtl="0"/>
            <a:r>
              <a:rPr lang="sk-SK" sz="900" err="1">
                <a:solidFill>
                  <a:srgbClr val="828290"/>
                </a:solidFill>
                <a:latin typeface="EYInterstate Light" panose="02000506000000020004" pitchFamily="2" charset="0"/>
              </a:rPr>
              <a:t>Written</a:t>
            </a:r>
            <a:r>
              <a:rPr lang="sk-SK" sz="900">
                <a:solidFill>
                  <a:srgbClr val="828290"/>
                </a:solidFill>
                <a:latin typeface="EYInterstate Light" panose="02000506000000020004" pitchFamily="2" charset="0"/>
              </a:rPr>
              <a:t>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rtl="0">
              <a:buNone/>
              <a:defRPr sz="900">
                <a:solidFill>
                  <a:schemeClr val="bg1"/>
                </a:solidFill>
              </a:defRPr>
            </a:lvl1pPr>
          </a:lstStyle>
          <a:p>
            <a:pPr lvl="0"/>
            <a:r>
              <a:rPr lang="sk-SK" err="1"/>
              <a:t>Name</a:t>
            </a:r>
            <a:r>
              <a:rPr lang="sk-SK"/>
              <a:t> </a:t>
            </a:r>
            <a:r>
              <a:rPr lang="sk-SK" err="1"/>
              <a:t>Surname</a:t>
            </a:r>
            <a:endParaRPr lang="sk-SK"/>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rtl="0">
              <a:buNone/>
              <a:defRPr sz="900">
                <a:solidFill>
                  <a:schemeClr val="bg1"/>
                </a:solidFill>
              </a:defRPr>
            </a:lvl1pPr>
          </a:lstStyle>
          <a:p>
            <a:pPr lvl="0"/>
            <a:r>
              <a:rPr lang="sk-SK" err="1"/>
              <a:t>Job</a:t>
            </a:r>
            <a:r>
              <a:rPr lang="sk-SK"/>
              <a:t> Title</a:t>
            </a:r>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346307" y="5914642"/>
            <a:ext cx="431775" cy="576000"/>
          </a:xfrm>
          <a:prstGeom prst="ellipse">
            <a:avLst/>
          </a:prstGeom>
        </p:spPr>
        <p:txBody>
          <a:bodyPr anchor="ctr"/>
          <a:lstStyle>
            <a:lvl1pPr marL="0" indent="0" algn="ctr">
              <a:buNone/>
              <a:defRPr sz="675">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7769544" y="4960938"/>
            <a:ext cx="918684"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1292670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EF65D1-CF2C-4F16-A8FE-A78B8CA4C0CC}"/>
              </a:ext>
            </a:extLst>
          </p:cNvPr>
          <p:cNvGraphicFramePr>
            <a:graphicFrameLocks noChangeAspect="1"/>
          </p:cNvGraphicFramePr>
          <p:nvPr userDrawn="1">
            <p:custDataLst>
              <p:tags r:id="rId1"/>
            </p:custDataLst>
            <p:extLst>
              <p:ext uri="{D42A27DB-BD31-4B8C-83A1-F6EECF244321}">
                <p14:modId xmlns:p14="http://schemas.microsoft.com/office/powerpoint/2010/main" val="1941974048"/>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86EF65D1-CF2C-4F16-A8FE-A78B8CA4C0CC}"/>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rtl="0">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876059"/>
            <a:ext cx="3639576"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pPr rtl="0"/>
              <a:endParaRPr lang="sk-SK" sz="134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sk-SK" sz="134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sk-SK" sz="134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sk-SK" sz="134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360027255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DE62B38-EE97-4150-84D4-692333B07F05}"/>
              </a:ext>
            </a:extLst>
          </p:cNvPr>
          <p:cNvGraphicFramePr>
            <a:graphicFrameLocks noChangeAspect="1"/>
          </p:cNvGraphicFramePr>
          <p:nvPr userDrawn="1">
            <p:custDataLst>
              <p:tags r:id="rId1"/>
            </p:custDataLst>
            <p:extLst>
              <p:ext uri="{D42A27DB-BD31-4B8C-83A1-F6EECF244321}">
                <p14:modId xmlns:p14="http://schemas.microsoft.com/office/powerpoint/2010/main" val="2157120685"/>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5DE62B38-EE97-4150-84D4-692333B07F05}"/>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rtl="0"/>
              <a:endParaRPr lang="sk-SK" sz="1349">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vert="horz"/>
          <a:lstStyle>
            <a:lvl1pPr rtl="0">
              <a:defRPr sz="2249" b="0">
                <a:solidFill>
                  <a:schemeClr val="bg1"/>
                </a:solidFill>
                <a:latin typeface="EYInterstate Light" panose="02000506000000020004" pitchFamily="2" charset="0"/>
                <a:cs typeface="Arial" pitchFamily="34" charset="0"/>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rtl="0">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sk-SK" err="1"/>
              <a:t>Click</a:t>
            </a:r>
            <a:r>
              <a:rPr lang="sk-SK"/>
              <a:t> to </a:t>
            </a:r>
            <a:r>
              <a:rPr lang="sk-SK" err="1"/>
              <a:t>edit</a:t>
            </a:r>
            <a:r>
              <a:rPr lang="sk-SK"/>
              <a:t> </a:t>
            </a:r>
            <a:r>
              <a:rPr lang="sk-SK" err="1"/>
              <a:t>Master</a:t>
            </a:r>
            <a:r>
              <a:rPr lang="sk-SK"/>
              <a:t> </a:t>
            </a:r>
            <a:r>
              <a:rPr lang="sk-SK" err="1"/>
              <a:t>subtitle</a:t>
            </a:r>
            <a:r>
              <a:rPr lang="sk-SK"/>
              <a:t> </a:t>
            </a:r>
            <a:r>
              <a:rPr lang="sk-SK" err="1"/>
              <a:t>style</a:t>
            </a:r>
            <a:endParaRPr lang="sk-SK"/>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pPr rtl="0"/>
            <a:endParaRPr lang="sk-SK" sz="1349"/>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sk-SK" sz="134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7769544" y="4960938"/>
            <a:ext cx="918684"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Tree>
    <p:extLst>
      <p:ext uri="{BB962C8B-B14F-4D97-AF65-F5344CB8AC3E}">
        <p14:creationId xmlns:p14="http://schemas.microsoft.com/office/powerpoint/2010/main" val="423859045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856CA6-2014-4826-A6F2-646106FB5D9F}"/>
              </a:ext>
            </a:extLst>
          </p:cNvPr>
          <p:cNvGraphicFramePr>
            <a:graphicFrameLocks noChangeAspect="1"/>
          </p:cNvGraphicFramePr>
          <p:nvPr userDrawn="1">
            <p:custDataLst>
              <p:tags r:id="rId1"/>
            </p:custDataLst>
            <p:extLst>
              <p:ext uri="{D42A27DB-BD31-4B8C-83A1-F6EECF244321}">
                <p14:modId xmlns:p14="http://schemas.microsoft.com/office/powerpoint/2010/main" val="218713886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6C856CA6-2014-4826-A6F2-646106FB5D9F}"/>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rtl="0">
              <a:buNone/>
              <a:defRPr sz="900">
                <a:solidFill>
                  <a:schemeClr val="bg1"/>
                </a:solidFill>
              </a:defRPr>
            </a:lvl1pPr>
          </a:lstStyle>
          <a:p>
            <a:pPr lvl="0"/>
            <a:r>
              <a:rPr lang="sk-SK" err="1"/>
              <a:t>Name</a:t>
            </a:r>
            <a:r>
              <a:rPr lang="sk-SK"/>
              <a:t> </a:t>
            </a:r>
            <a:r>
              <a:rPr lang="sk-SK" err="1"/>
              <a:t>Surname</a:t>
            </a:r>
            <a:endParaRPr lang="sk-SK"/>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rtl="0">
              <a:buNone/>
              <a:defRPr sz="900">
                <a:solidFill>
                  <a:schemeClr val="bg1"/>
                </a:solidFill>
              </a:defRPr>
            </a:lvl1pPr>
          </a:lstStyle>
          <a:p>
            <a:pPr lvl="0"/>
            <a:r>
              <a:rPr lang="sk-SK" err="1"/>
              <a:t>Job</a:t>
            </a:r>
            <a:r>
              <a:rPr lang="sk-SK"/>
              <a:t> Title to go </a:t>
            </a:r>
            <a:r>
              <a:rPr lang="sk-SK" err="1"/>
              <a:t>here</a:t>
            </a:r>
            <a:endParaRPr lang="sk-SK"/>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rtl="0">
              <a:buNone/>
              <a:defRPr/>
            </a:lvl1pPr>
          </a:lstStyle>
          <a:p>
            <a:pPr lvl="0"/>
            <a:r>
              <a:rPr lang="sk-SK"/>
              <a:t>Key </a:t>
            </a:r>
            <a:r>
              <a:rPr lang="sk-SK" err="1"/>
              <a:t>Takeaways</a:t>
            </a:r>
            <a:endParaRPr lang="sk-SK"/>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rtl="0">
              <a:buNone/>
              <a:defRPr sz="1199"/>
            </a:lvl1pPr>
          </a:lstStyle>
          <a:p>
            <a:pPr lvl="0"/>
            <a:r>
              <a:rPr lang="sk-SK" err="1"/>
              <a:t>Content</a:t>
            </a:r>
            <a:r>
              <a:rPr lang="sk-SK"/>
              <a:t> EY </a:t>
            </a:r>
            <a:r>
              <a:rPr lang="sk-SK" err="1"/>
              <a:t>Interstate</a:t>
            </a:r>
            <a:r>
              <a:rPr lang="sk-SK"/>
              <a:t> </a:t>
            </a:r>
            <a:r>
              <a:rPr lang="sk-SK" err="1"/>
              <a:t>Light</a:t>
            </a:r>
            <a:r>
              <a:rPr lang="sk-SK"/>
              <a:t>, 16pt, </a:t>
            </a:r>
            <a:r>
              <a:rPr lang="sk-SK" err="1"/>
              <a:t>Lorem</a:t>
            </a:r>
            <a:r>
              <a:rPr lang="sk-SK"/>
              <a:t> </a:t>
            </a:r>
            <a:r>
              <a:rPr lang="sk-SK" err="1"/>
              <a:t>ipsum</a:t>
            </a:r>
            <a:r>
              <a:rPr lang="sk-SK"/>
              <a:t> </a:t>
            </a:r>
            <a:r>
              <a:rPr lang="sk-SK" err="1"/>
              <a:t>dolor</a:t>
            </a:r>
            <a:r>
              <a:rPr lang="sk-SK"/>
              <a:t>, 12pt, </a:t>
            </a:r>
            <a:r>
              <a:rPr lang="sk-SK" err="1"/>
              <a:t>Utinam</a:t>
            </a:r>
            <a:r>
              <a:rPr lang="sk-SK"/>
              <a:t> </a:t>
            </a:r>
            <a:r>
              <a:rPr lang="sk-SK" err="1"/>
              <a:t>nonumy</a:t>
            </a:r>
            <a:r>
              <a:rPr lang="sk-SK"/>
              <a:t> </a:t>
            </a:r>
            <a:r>
              <a:rPr lang="sk-SK" err="1"/>
              <a:t>abhorreant</a:t>
            </a:r>
            <a:r>
              <a:rPr lang="sk-SK"/>
              <a:t> </a:t>
            </a:r>
            <a:r>
              <a:rPr lang="sk-SK" err="1"/>
              <a:t>sead</a:t>
            </a:r>
            <a:r>
              <a:rPr lang="sk-SK"/>
              <a:t>. </a:t>
            </a:r>
            <a:r>
              <a:rPr lang="sk-SK" err="1"/>
              <a:t>Putant</a:t>
            </a:r>
            <a:r>
              <a:rPr lang="sk-SK"/>
              <a:t> </a:t>
            </a:r>
            <a:r>
              <a:rPr lang="sk-SK" err="1"/>
              <a:t>probatus</a:t>
            </a:r>
            <a:r>
              <a:rPr lang="sk-SK"/>
              <a:t> id vis, ad </a:t>
            </a:r>
            <a:r>
              <a:rPr lang="sk-SK" err="1"/>
              <a:t>his</a:t>
            </a:r>
            <a:r>
              <a:rPr lang="sk-SK"/>
              <a:t> </a:t>
            </a:r>
            <a:r>
              <a:rPr lang="sk-SK" err="1"/>
              <a:t>meis</a:t>
            </a:r>
            <a:r>
              <a:rPr lang="sk-SK"/>
              <a:t> </a:t>
            </a:r>
            <a:r>
              <a:rPr lang="sk-SK" err="1"/>
              <a:t>habemus</a:t>
            </a:r>
            <a:r>
              <a:rPr lang="sk-SK"/>
              <a:t> </a:t>
            </a:r>
            <a:r>
              <a:rPr lang="sk-SK" err="1"/>
              <a:t>repudiare</a:t>
            </a:r>
            <a:r>
              <a:rPr lang="sk-SK"/>
              <a:t>, has </a:t>
            </a:r>
            <a:r>
              <a:rPr lang="sk-SK" err="1"/>
              <a:t>an</a:t>
            </a:r>
            <a:r>
              <a:rPr lang="sk-SK"/>
              <a:t> </a:t>
            </a:r>
            <a:r>
              <a:rPr lang="sk-SK" err="1"/>
              <a:t>pericula</a:t>
            </a:r>
            <a:r>
              <a:rPr lang="sk-SK"/>
              <a:t> </a:t>
            </a:r>
            <a:r>
              <a:rPr lang="sk-SK" err="1"/>
              <a:t>tractatos</a:t>
            </a:r>
            <a:r>
              <a:rPr lang="sk-SK"/>
              <a:t>. </a:t>
            </a:r>
            <a:r>
              <a:rPr lang="sk-SK" err="1"/>
              <a:t>Nec</a:t>
            </a:r>
            <a:r>
              <a:rPr lang="sk-SK"/>
              <a:t> </a:t>
            </a:r>
            <a:r>
              <a:rPr lang="sk-SK" err="1"/>
              <a:t>debitis</a:t>
            </a:r>
            <a:r>
              <a:rPr lang="sk-SK"/>
              <a:t> </a:t>
            </a:r>
            <a:r>
              <a:rPr lang="sk-SK" err="1"/>
              <a:t>dissentias</a:t>
            </a:r>
            <a:r>
              <a:rPr lang="sk-SK"/>
              <a:t> ad. </a:t>
            </a:r>
            <a:r>
              <a:rPr lang="sk-SK" err="1"/>
              <a:t>Patrioque</a:t>
            </a:r>
            <a:r>
              <a:rPr lang="sk-SK"/>
              <a:t> </a:t>
            </a:r>
            <a:r>
              <a:rPr lang="sk-SK" err="1"/>
              <a:t>voluptatum</a:t>
            </a:r>
            <a:r>
              <a:rPr lang="sk-SK"/>
              <a:t> sed ex, id </a:t>
            </a:r>
            <a:r>
              <a:rPr lang="sk-SK" err="1"/>
              <a:t>admodum</a:t>
            </a:r>
            <a:r>
              <a:rPr lang="sk-SK"/>
              <a:t>.</a:t>
            </a:r>
          </a:p>
          <a:p>
            <a:pPr lvl="0"/>
            <a:endParaRPr lang="sk-SK"/>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lvl1pPr rtl="0">
              <a:defRPr/>
            </a:lvl1pPr>
          </a:lstStyle>
          <a:p>
            <a:endParaRPr lang="sk-SK"/>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212492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F926B87-06B4-4D1A-B0BA-12FA71DE8A42}"/>
              </a:ext>
            </a:extLst>
          </p:cNvPr>
          <p:cNvGraphicFramePr>
            <a:graphicFrameLocks noChangeAspect="1"/>
          </p:cNvGraphicFramePr>
          <p:nvPr userDrawn="1">
            <p:custDataLst>
              <p:tags r:id="rId1"/>
            </p:custDataLst>
            <p:extLst>
              <p:ext uri="{D42A27DB-BD31-4B8C-83A1-F6EECF244321}">
                <p14:modId xmlns:p14="http://schemas.microsoft.com/office/powerpoint/2010/main" val="1417976292"/>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DF926B87-06B4-4D1A-B0BA-12FA71DE8A42}"/>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rtl="0">
              <a:defRPr/>
            </a:lvl1pPr>
            <a:lvl2pPr rtl="0">
              <a:defRPr/>
            </a:lvl2pPr>
            <a:lvl3pPr rtl="0">
              <a:defRPr/>
            </a:lvl3pPr>
            <a:lvl4pPr rtl="0">
              <a:defRPr/>
            </a:lvl4pPr>
            <a:lvl5pPr rtl="0">
              <a:defRPr/>
            </a:lvl5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1406821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37DFF5-1920-4DF6-9904-2BCE3B93CCD5}"/>
              </a:ext>
            </a:extLst>
          </p:cNvPr>
          <p:cNvGraphicFramePr>
            <a:graphicFrameLocks noChangeAspect="1"/>
          </p:cNvGraphicFramePr>
          <p:nvPr userDrawn="1">
            <p:custDataLst>
              <p:tags r:id="rId1"/>
            </p:custDataLst>
            <p:extLst>
              <p:ext uri="{D42A27DB-BD31-4B8C-83A1-F6EECF244321}">
                <p14:modId xmlns:p14="http://schemas.microsoft.com/office/powerpoint/2010/main" val="238652572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5537DFF5-1920-4DF6-9904-2BCE3B93CCD5}"/>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a:p>
        </p:txBody>
      </p:sp>
      <p:sp>
        <p:nvSpPr>
          <p:cNvPr id="2" name="Title 1"/>
          <p:cNvSpPr>
            <a:spLocks noGrp="1"/>
          </p:cNvSpPr>
          <p:nvPr>
            <p:ph type="title"/>
          </p:nvPr>
        </p:nvSpPr>
        <p:spPr>
          <a:xfrm>
            <a:off x="457201" y="294200"/>
            <a:ext cx="5580410"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hasCustomPrompt="1"/>
          </p:nvPr>
        </p:nvSpPr>
        <p:spPr>
          <a:xfrm>
            <a:off x="457200" y="1137921"/>
            <a:ext cx="5471882" cy="873760"/>
          </a:xfrm>
        </p:spPr>
        <p:txBody>
          <a:bodyPr/>
          <a:lstStyle>
            <a:lvl1pPr marL="0" indent="0" rtl="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rtl="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err="1"/>
              <a:t>Quote</a:t>
            </a:r>
            <a:endParaRPr lang="sk-SK"/>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02868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4DD657F-2D4F-4C16-AF21-47477BEED74A}"/>
              </a:ext>
            </a:extLst>
          </p:cNvPr>
          <p:cNvGraphicFramePr>
            <a:graphicFrameLocks noChangeAspect="1"/>
          </p:cNvGraphicFramePr>
          <p:nvPr userDrawn="1">
            <p:custDataLst>
              <p:tags r:id="rId1"/>
            </p:custDataLst>
            <p:extLst>
              <p:ext uri="{D42A27DB-BD31-4B8C-83A1-F6EECF244321}">
                <p14:modId xmlns:p14="http://schemas.microsoft.com/office/powerpoint/2010/main" val="680676386"/>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24DD657F-2D4F-4C16-AF21-47477BEED74A}"/>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a:p>
        </p:txBody>
      </p:sp>
      <p:sp>
        <p:nvSpPr>
          <p:cNvPr id="2" name="Title 1"/>
          <p:cNvSpPr>
            <a:spLocks noGrp="1"/>
          </p:cNvSpPr>
          <p:nvPr>
            <p:ph type="title"/>
          </p:nvPr>
        </p:nvSpPr>
        <p:spPr>
          <a:xfrm>
            <a:off x="2020418" y="294200"/>
            <a:ext cx="6665528" cy="590400"/>
          </a:xfrm>
        </p:spPr>
        <p:txBody>
          <a:bodyPr vert="horz"/>
          <a:lstStyle>
            <a:lvl1pPr rtl="0">
              <a:defRPr sz="1799">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Content Placeholder 2"/>
          <p:cNvSpPr>
            <a:spLocks noGrp="1"/>
          </p:cNvSpPr>
          <p:nvPr>
            <p:ph idx="1" hasCustomPrompt="1"/>
          </p:nvPr>
        </p:nvSpPr>
        <p:spPr>
          <a:xfrm>
            <a:off x="2020417" y="1137921"/>
            <a:ext cx="2056091" cy="5018184"/>
          </a:xfrm>
        </p:spPr>
        <p:txBody>
          <a:bodyPr/>
          <a:lstStyle>
            <a:lvl1pPr marL="0" indent="0" rtl="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rtl="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sk-SK"/>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842671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DB8DC70-3461-4653-A0E5-7D39C6E76A6A}"/>
              </a:ext>
            </a:extLst>
          </p:cNvPr>
          <p:cNvGraphicFramePr>
            <a:graphicFrameLocks noChangeAspect="1"/>
          </p:cNvGraphicFramePr>
          <p:nvPr userDrawn="1">
            <p:custDataLst>
              <p:tags r:id="rId1"/>
            </p:custDataLst>
            <p:extLst>
              <p:ext uri="{D42A27DB-BD31-4B8C-83A1-F6EECF244321}">
                <p14:modId xmlns:p14="http://schemas.microsoft.com/office/powerpoint/2010/main" val="1431360336"/>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CDB8DC70-3461-4653-A0E5-7D39C6E76A6A}"/>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buNone/>
            </a:pPr>
            <a:r>
              <a:rPr lang="sk-SK" sz="8396">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hasCustomPrompt="1"/>
          </p:nvPr>
        </p:nvSpPr>
        <p:spPr>
          <a:xfrm>
            <a:off x="384812" y="2526765"/>
            <a:ext cx="3966934" cy="1800000"/>
          </a:xfrm>
        </p:spPr>
        <p:txBody>
          <a:bodyPr lIns="90000" tIns="46800" rIns="90000" bIns="46800"/>
          <a:lstStyle>
            <a:lvl1pPr marL="0" indent="0" rtl="0">
              <a:buNone/>
              <a:defRPr lang="en-US" sz="2099" dirty="0" smtClean="0">
                <a:latin typeface="Georgia" panose="02040502050405020303" pitchFamily="18" charset="0"/>
              </a:defRPr>
            </a:lvl1pPr>
          </a:lstStyle>
          <a:p>
            <a:pPr marL="267319" lvl="0" indent="-267319">
              <a:spcBef>
                <a:spcPts val="0"/>
              </a:spcBef>
            </a:pPr>
            <a:r>
              <a:rPr lang="sk-SK" err="1"/>
              <a:t>Edit</a:t>
            </a:r>
            <a:r>
              <a:rPr lang="sk-SK"/>
              <a:t> </a:t>
            </a:r>
            <a:r>
              <a:rPr lang="sk-SK" err="1"/>
              <a:t>Master</a:t>
            </a:r>
            <a:r>
              <a:rPr lang="sk-SK"/>
              <a:t> text </a:t>
            </a:r>
            <a:r>
              <a:rPr lang="sk-SK" err="1"/>
              <a:t>styles</a:t>
            </a:r>
            <a:endParaRPr lang="sk-SK"/>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sk-SK" err="1"/>
              <a:t>Name</a:t>
            </a:r>
            <a:r>
              <a:rPr lang="sk-SK"/>
              <a:t> </a:t>
            </a:r>
            <a:r>
              <a:rPr lang="sk-SK" err="1"/>
              <a:t>Surname</a:t>
            </a:r>
            <a:endParaRPr lang="sk-SK"/>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sk-SK" err="1"/>
              <a:t>Job</a:t>
            </a:r>
            <a:r>
              <a:rPr lang="sk-SK"/>
              <a:t> Title</a:t>
            </a:r>
          </a:p>
        </p:txBody>
      </p:sp>
    </p:spTree>
    <p:extLst>
      <p:ext uri="{BB962C8B-B14F-4D97-AF65-F5344CB8AC3E}">
        <p14:creationId xmlns:p14="http://schemas.microsoft.com/office/powerpoint/2010/main" val="66433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Date Placeholder 2"/>
          <p:cNvSpPr>
            <a:spLocks noGrp="1"/>
          </p:cNvSpPr>
          <p:nvPr>
            <p:ph type="dt" sz="half" idx="10"/>
          </p:nvPr>
        </p:nvSpPr>
        <p:spPr/>
        <p:txBody>
          <a:bodyPr/>
          <a:lstStyle/>
          <a:p>
            <a:fld id="{5B3C9E8B-B58A-455F-87F2-C526AF7888EC}" type="datetime1">
              <a:rPr lang="sk-SK" smtClean="0"/>
              <a:t>27. 6. 2023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3152858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24E175-3C34-46DA-BA89-9FFF44DAAC7B}"/>
              </a:ext>
            </a:extLst>
          </p:cNvPr>
          <p:cNvGraphicFramePr>
            <a:graphicFrameLocks noChangeAspect="1"/>
          </p:cNvGraphicFramePr>
          <p:nvPr userDrawn="1">
            <p:custDataLst>
              <p:tags r:id="rId1"/>
            </p:custDataLst>
            <p:extLst>
              <p:ext uri="{D42A27DB-BD31-4B8C-83A1-F6EECF244321}">
                <p14:modId xmlns:p14="http://schemas.microsoft.com/office/powerpoint/2010/main" val="415224079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EE24E175-3C34-46DA-BA89-9FFF44DAAC7B}"/>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hasCustomPrompt="1"/>
          </p:nvPr>
        </p:nvSpPr>
        <p:spPr>
          <a:xfrm>
            <a:off x="2588533" y="2060235"/>
            <a:ext cx="3966934" cy="3025522"/>
          </a:xfrm>
        </p:spPr>
        <p:txBody>
          <a:bodyPr lIns="0" tIns="0" rIns="0" bIns="0">
            <a:noAutofit/>
          </a:bodyPr>
          <a:lstStyle>
            <a:lvl1pPr marL="0" indent="0" algn="ctr" rtl="0">
              <a:buNone/>
              <a:defRPr lang="en-US" sz="2099" dirty="0" smtClean="0">
                <a:latin typeface="Georgia" panose="02040502050405020303" pitchFamily="18" charset="0"/>
              </a:defRPr>
            </a:lvl1pPr>
          </a:lstStyle>
          <a:p>
            <a:pPr marL="267319" lvl="0" indent="-267319" algn="ctr">
              <a:spcBef>
                <a:spcPts val="0"/>
              </a:spcBef>
            </a:pPr>
            <a:r>
              <a:rPr lang="sk-SK" err="1"/>
              <a:t>Edit</a:t>
            </a:r>
            <a:r>
              <a:rPr lang="sk-SK"/>
              <a:t> </a:t>
            </a:r>
            <a:r>
              <a:rPr lang="sk-SK" err="1"/>
              <a:t>Master</a:t>
            </a:r>
            <a:r>
              <a:rPr lang="sk-SK"/>
              <a:t> text </a:t>
            </a:r>
            <a:r>
              <a:rPr lang="sk-SK" err="1"/>
              <a:t>styles</a:t>
            </a:r>
            <a:endParaRPr lang="sk-SK"/>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rtl="0">
              <a:buNone/>
              <a:defRPr lang="en-US" sz="1199" dirty="0" smtClean="0">
                <a:solidFill>
                  <a:srgbClr val="2E2E38"/>
                </a:solidFill>
                <a:latin typeface="+mn-lt"/>
              </a:defRPr>
            </a:lvl1pPr>
          </a:lstStyle>
          <a:p>
            <a:pPr marL="267319" lvl="0" indent="-267319" algn="ctr">
              <a:spcBef>
                <a:spcPts val="0"/>
              </a:spcBef>
              <a:spcAft>
                <a:spcPts val="450"/>
              </a:spcAft>
            </a:pPr>
            <a:r>
              <a:rPr lang="sk-SK" err="1"/>
              <a:t>Name</a:t>
            </a:r>
            <a:r>
              <a:rPr lang="sk-SK"/>
              <a:t> </a:t>
            </a:r>
            <a:r>
              <a:rPr lang="sk-SK" err="1"/>
              <a:t>Surname</a:t>
            </a:r>
            <a:endParaRPr lang="sk-SK"/>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rtl="0">
              <a:buNone/>
              <a:defRPr lang="en-US" sz="1199" dirty="0" smtClean="0">
                <a:solidFill>
                  <a:srgbClr val="2E2E38"/>
                </a:solidFill>
                <a:latin typeface="+mn-lt"/>
              </a:defRPr>
            </a:lvl1pPr>
          </a:lstStyle>
          <a:p>
            <a:pPr marL="267319" lvl="0" indent="-267319" algn="ctr">
              <a:spcBef>
                <a:spcPts val="0"/>
              </a:spcBef>
              <a:spcAft>
                <a:spcPts val="450"/>
              </a:spcAft>
            </a:pPr>
            <a:r>
              <a:rPr lang="sk-SK" err="1"/>
              <a:t>Job</a:t>
            </a:r>
            <a:r>
              <a:rPr lang="sk-SK"/>
              <a:t>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None/>
            </a:pPr>
            <a:r>
              <a:rPr lang="sk-SK" sz="8396">
                <a:solidFill>
                  <a:schemeClr val="tx2"/>
                </a:solidFill>
                <a:latin typeface="Georgia" panose="02040502050405020303" pitchFamily="18" charset="0"/>
              </a:rPr>
              <a:t>“ </a:t>
            </a:r>
          </a:p>
        </p:txBody>
      </p:sp>
    </p:spTree>
    <p:extLst>
      <p:ext uri="{BB962C8B-B14F-4D97-AF65-F5344CB8AC3E}">
        <p14:creationId xmlns:p14="http://schemas.microsoft.com/office/powerpoint/2010/main" val="1797994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772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1A27D7-242C-4E87-96A7-0721900052FF}"/>
              </a:ext>
            </a:extLst>
          </p:cNvPr>
          <p:cNvGraphicFramePr>
            <a:graphicFrameLocks noChangeAspect="1"/>
          </p:cNvGraphicFramePr>
          <p:nvPr userDrawn="1">
            <p:custDataLst>
              <p:tags r:id="rId1"/>
            </p:custDataLst>
            <p:extLst>
              <p:ext uri="{D42A27DB-BD31-4B8C-83A1-F6EECF244321}">
                <p14:modId xmlns:p14="http://schemas.microsoft.com/office/powerpoint/2010/main" val="2742200443"/>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731A27D7-242C-4E87-96A7-0721900052FF}"/>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428500288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FE15CE-C447-4AC3-859C-F82D988470F3}"/>
              </a:ext>
            </a:extLst>
          </p:cNvPr>
          <p:cNvGraphicFramePr>
            <a:graphicFrameLocks noChangeAspect="1"/>
          </p:cNvGraphicFramePr>
          <p:nvPr userDrawn="1">
            <p:custDataLst>
              <p:tags r:id="rId1"/>
            </p:custDataLst>
            <p:extLst>
              <p:ext uri="{D42A27DB-BD31-4B8C-83A1-F6EECF244321}">
                <p14:modId xmlns:p14="http://schemas.microsoft.com/office/powerpoint/2010/main" val="346241633"/>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04FE15CE-C447-4AC3-859C-F82D988470F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rtl="0">
              <a:buNone/>
              <a:defRPr/>
            </a:lvl1pPr>
          </a:lstStyle>
          <a:p>
            <a:r>
              <a:rPr lang="sk-SK"/>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71745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C9216E-08FA-40B2-9DE4-256C0409C1A5}"/>
              </a:ext>
            </a:extLst>
          </p:cNvPr>
          <p:cNvGraphicFramePr>
            <a:graphicFrameLocks noChangeAspect="1"/>
          </p:cNvGraphicFramePr>
          <p:nvPr userDrawn="1">
            <p:custDataLst>
              <p:tags r:id="rId1"/>
            </p:custDataLst>
            <p:extLst>
              <p:ext uri="{D42A27DB-BD31-4B8C-83A1-F6EECF244321}">
                <p14:modId xmlns:p14="http://schemas.microsoft.com/office/powerpoint/2010/main" val="1933352664"/>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ACC9216E-08FA-40B2-9DE4-256C0409C1A5}"/>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083734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E3DFBF5-1FEE-4293-998B-F46FF5020602}"/>
              </a:ext>
            </a:extLst>
          </p:cNvPr>
          <p:cNvGraphicFramePr>
            <a:graphicFrameLocks noChangeAspect="1"/>
          </p:cNvGraphicFramePr>
          <p:nvPr userDrawn="1">
            <p:custDataLst>
              <p:tags r:id="rId1"/>
            </p:custDataLst>
            <p:extLst>
              <p:ext uri="{D42A27DB-BD31-4B8C-83A1-F6EECF244321}">
                <p14:modId xmlns:p14="http://schemas.microsoft.com/office/powerpoint/2010/main" val="1369382109"/>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9E3DFBF5-1FEE-4293-998B-F46FF5020602}"/>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4086761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7BC78D8-8D63-49A0-96FB-BEBF9A343243}"/>
              </a:ext>
            </a:extLst>
          </p:cNvPr>
          <p:cNvGraphicFramePr>
            <a:graphicFrameLocks noChangeAspect="1"/>
          </p:cNvGraphicFramePr>
          <p:nvPr userDrawn="1">
            <p:custDataLst>
              <p:tags r:id="rId1"/>
            </p:custDataLst>
            <p:extLst>
              <p:ext uri="{D42A27DB-BD31-4B8C-83A1-F6EECF244321}">
                <p14:modId xmlns:p14="http://schemas.microsoft.com/office/powerpoint/2010/main" val="3158458302"/>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17BC78D8-8D63-49A0-96FB-BEBF9A34324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rtl="0">
              <a:defRPr sz="1799">
                <a:solidFill>
                  <a:schemeClr val="bg1"/>
                </a:solidFill>
              </a:defRPr>
            </a:lvl1pPr>
          </a:lstStyle>
          <a:p>
            <a:r>
              <a:rPr lang="sk-SK"/>
              <a:t>Standard slide</a:t>
            </a: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lvl1pPr rtl="0">
              <a:defRPr/>
            </a:lvl1pPr>
          </a:lstStyle>
          <a:p>
            <a:endParaRPr lang="sk-SK"/>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lvl1pPr rtl="0">
              <a:defRPr/>
            </a:lvl1pPr>
          </a:lstStyle>
          <a:p>
            <a:endParaRPr lang="sk-SK"/>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315108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F93B126-ABE5-4923-A0BF-A66E47C00BBF}"/>
              </a:ext>
            </a:extLst>
          </p:cNvPr>
          <p:cNvGraphicFramePr>
            <a:graphicFrameLocks noChangeAspect="1"/>
          </p:cNvGraphicFramePr>
          <p:nvPr userDrawn="1">
            <p:custDataLst>
              <p:tags r:id="rId1"/>
            </p:custDataLst>
            <p:extLst>
              <p:ext uri="{D42A27DB-BD31-4B8C-83A1-F6EECF244321}">
                <p14:modId xmlns:p14="http://schemas.microsoft.com/office/powerpoint/2010/main" val="2799541540"/>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DF93B126-ABE5-4923-A0BF-A66E47C00BBF}"/>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3" name="Content Placeholder 2"/>
          <p:cNvSpPr>
            <a:spLocks noGrp="1"/>
          </p:cNvSpPr>
          <p:nvPr>
            <p:ph sz="half" idx="1"/>
          </p:nvPr>
        </p:nvSpPr>
        <p:spPr>
          <a:xfrm>
            <a:off x="459247" y="1869441"/>
            <a:ext cx="4042800" cy="4256075"/>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4" name="Content Placeholder 3"/>
          <p:cNvSpPr>
            <a:spLocks noGrp="1"/>
          </p:cNvSpPr>
          <p:nvPr>
            <p:ph sz="half" idx="2"/>
          </p:nvPr>
        </p:nvSpPr>
        <p:spPr>
          <a:xfrm>
            <a:off x="4647304" y="1869441"/>
            <a:ext cx="4042800" cy="4256075"/>
          </a:xfrm>
        </p:spPr>
        <p:txBody>
          <a:bodyPr/>
          <a:lstStyle>
            <a:lvl1pPr rtl="0">
              <a:defRPr sz="1499">
                <a:solidFill>
                  <a:schemeClr val="bg1"/>
                </a:solidFill>
              </a:defRPr>
            </a:lvl1pPr>
            <a:lvl2pPr rtl="0">
              <a:defRPr sz="1349">
                <a:solidFill>
                  <a:schemeClr val="bg1"/>
                </a:solidFill>
              </a:defRPr>
            </a:lvl2pPr>
            <a:lvl3pPr rtl="0">
              <a:defRPr sz="1199">
                <a:solidFill>
                  <a:schemeClr val="bg1"/>
                </a:solidFill>
              </a:defRPr>
            </a:lvl3pPr>
            <a:lvl4pPr rtl="0">
              <a:defRPr sz="1049">
                <a:solidFill>
                  <a:schemeClr val="bg1"/>
                </a:solidFill>
              </a:defRPr>
            </a:lvl4pPr>
            <a:lvl5pPr rtl="0">
              <a:defRPr sz="900">
                <a:solidFill>
                  <a:schemeClr val="bg1"/>
                </a:solidFill>
              </a:defRPr>
            </a:lvl5pPr>
            <a:lvl6pPr>
              <a:defRPr sz="1349"/>
            </a:lvl6pPr>
            <a:lvl7pPr>
              <a:defRPr sz="1349"/>
            </a:lvl7pPr>
            <a:lvl8pPr>
              <a:defRPr sz="1349"/>
            </a:lvl8pPr>
            <a:lvl9pPr>
              <a:defRPr sz="1349"/>
            </a:lvl9p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sp>
        <p:nvSpPr>
          <p:cNvPr id="10" name="Text Placeholder 9"/>
          <p:cNvSpPr>
            <a:spLocks noGrp="1"/>
          </p:cNvSpPr>
          <p:nvPr>
            <p:ph type="body" sz="quarter" idx="12"/>
          </p:nvPr>
        </p:nvSpPr>
        <p:spPr>
          <a:xfrm>
            <a:off x="457201" y="1137920"/>
            <a:ext cx="4042800" cy="640800"/>
          </a:xfrm>
        </p:spPr>
        <p:txBody>
          <a:bodyPr anchor="t" anchorCtr="0"/>
          <a:lstStyle>
            <a:lvl1pPr rtl="0">
              <a:buNone/>
              <a:defRPr b="1">
                <a:solidFill>
                  <a:schemeClr val="bg1"/>
                </a:solidFill>
              </a:defRPr>
            </a:lvl1pPr>
          </a:lstStyle>
          <a:p>
            <a:pPr lvl="0"/>
            <a:endParaRPr lang="sk-SK"/>
          </a:p>
        </p:txBody>
      </p:sp>
      <p:sp>
        <p:nvSpPr>
          <p:cNvPr id="11" name="Text Placeholder 9"/>
          <p:cNvSpPr>
            <a:spLocks noGrp="1"/>
          </p:cNvSpPr>
          <p:nvPr>
            <p:ph type="body" sz="quarter" idx="13"/>
          </p:nvPr>
        </p:nvSpPr>
        <p:spPr>
          <a:xfrm>
            <a:off x="4647304" y="1137920"/>
            <a:ext cx="4042800" cy="640800"/>
          </a:xfrm>
        </p:spPr>
        <p:txBody>
          <a:bodyPr anchor="t" anchorCtr="0"/>
          <a:lstStyle>
            <a:lvl1pPr rtl="0">
              <a:buNone/>
              <a:defRPr b="1">
                <a:solidFill>
                  <a:schemeClr val="bg1"/>
                </a:solidFill>
              </a:defRPr>
            </a:lvl1pPr>
          </a:lstStyle>
          <a:p>
            <a:pPr lvl="0"/>
            <a:endParaRPr lang="sk-SK"/>
          </a:p>
        </p:txBody>
      </p:sp>
      <p:sp>
        <p:nvSpPr>
          <p:cNvPr id="2" name="Title 1"/>
          <p:cNvSpPr>
            <a:spLocks noGrp="1"/>
          </p:cNvSpPr>
          <p:nvPr>
            <p:ph type="title"/>
          </p:nvPr>
        </p:nvSpPr>
        <p:spPr>
          <a:xfrm>
            <a:off x="457201" y="294200"/>
            <a:ext cx="8229600" cy="590880"/>
          </a:xfrm>
        </p:spPr>
        <p:txBody>
          <a:bodyPr vert="horz"/>
          <a:lstStyle>
            <a:lvl1pPr rtl="0">
              <a:defRPr>
                <a:solidFill>
                  <a:schemeClr val="bg1"/>
                </a:solidFill>
              </a:defRPr>
            </a:lvl1p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sk-SK" sz="134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lvl1pPr rtl="0">
              <a:defRPr/>
            </a:lvl1pPr>
          </a:lstStyle>
          <a:p>
            <a:endParaRPr lang="sk-SK"/>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lvl1pPr rtl="0">
              <a:defRPr/>
            </a:lvl1pPr>
          </a:lstStyle>
          <a:p>
            <a:endParaRPr lang="sk-SK"/>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1652591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D039A8-95EB-4D99-837D-B84B21BD9B51}"/>
              </a:ext>
            </a:extLst>
          </p:cNvPr>
          <p:cNvGraphicFramePr>
            <a:graphicFrameLocks noChangeAspect="1"/>
          </p:cNvGraphicFramePr>
          <p:nvPr userDrawn="1">
            <p:custDataLst>
              <p:tags r:id="rId1"/>
            </p:custDataLst>
            <p:extLst>
              <p:ext uri="{D42A27DB-BD31-4B8C-83A1-F6EECF244321}">
                <p14:modId xmlns:p14="http://schemas.microsoft.com/office/powerpoint/2010/main" val="414228125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B2D039A8-95EB-4D99-837D-B84B21BD9B51}"/>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rtl="0">
              <a:buNone/>
              <a:defRPr sz="2249"/>
            </a:lvl1pPr>
          </a:lstStyle>
          <a:p>
            <a:pPr lvl="0"/>
            <a:r>
              <a:rPr lang="sk-SK" err="1"/>
              <a:t>Chapter</a:t>
            </a:r>
            <a:r>
              <a:rPr lang="sk-SK"/>
              <a:t> Title</a:t>
            </a:r>
          </a:p>
          <a:p>
            <a:pPr lvl="0"/>
            <a:r>
              <a:rPr lang="sk-SK"/>
              <a:t>EY </a:t>
            </a:r>
            <a:r>
              <a:rPr lang="sk-SK" err="1"/>
              <a:t>Interstate</a:t>
            </a:r>
            <a:r>
              <a:rPr lang="sk-SK"/>
              <a:t> </a:t>
            </a:r>
            <a:r>
              <a:rPr lang="sk-SK" err="1"/>
              <a:t>Light</a:t>
            </a:r>
            <a:endParaRPr lang="sk-SK"/>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rtl="0">
              <a:buNone/>
              <a:defRPr sz="1199"/>
            </a:lvl1pPr>
          </a:lstStyle>
          <a:p>
            <a:pPr lvl="0"/>
            <a:r>
              <a:rPr lang="sk-SK"/>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1916812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CF5822D-64F5-46B8-81B5-D5E732016A0C}"/>
              </a:ext>
            </a:extLst>
          </p:cNvPr>
          <p:cNvGraphicFramePr>
            <a:graphicFrameLocks noChangeAspect="1"/>
          </p:cNvGraphicFramePr>
          <p:nvPr userDrawn="1">
            <p:custDataLst>
              <p:tags r:id="rId1"/>
            </p:custDataLst>
            <p:extLst>
              <p:ext uri="{D42A27DB-BD31-4B8C-83A1-F6EECF244321}">
                <p14:modId xmlns:p14="http://schemas.microsoft.com/office/powerpoint/2010/main" val="3600515193"/>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ACF5822D-64F5-46B8-81B5-D5E732016A0C}"/>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rtl="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sk-SK" err="1"/>
              <a:t>Chapter</a:t>
            </a:r>
            <a:r>
              <a:rPr lang="sk-SK"/>
              <a:t> Title</a:t>
            </a:r>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249196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ED633-315E-472C-A899-1EBA96651301}" type="datetime1">
              <a:rPr lang="sk-SK" smtClean="0"/>
              <a:t>27. 6. 2023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1826109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921DEE-C22F-4757-A38F-5C159D259393}"/>
              </a:ext>
            </a:extLst>
          </p:cNvPr>
          <p:cNvGraphicFramePr>
            <a:graphicFrameLocks noChangeAspect="1"/>
          </p:cNvGraphicFramePr>
          <p:nvPr userDrawn="1">
            <p:custDataLst>
              <p:tags r:id="rId1"/>
            </p:custDataLst>
            <p:extLst>
              <p:ext uri="{D42A27DB-BD31-4B8C-83A1-F6EECF244321}">
                <p14:modId xmlns:p14="http://schemas.microsoft.com/office/powerpoint/2010/main" val="5319519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21921DEE-C22F-4757-A38F-5C159D25939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lvl1pPr rtl="0">
              <a:defRPr/>
            </a:lvl1pPr>
          </a:lstStyle>
          <a:p>
            <a:endParaRPr lang="sk-SK"/>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lvl1pPr rtl="0">
              <a:defRPr/>
            </a:lvl1pPr>
          </a:lstStyle>
          <a:p>
            <a:endParaRPr lang="sk-SK"/>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lvl1pPr rtl="0">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43363774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AF1AF1-27D9-4E59-811A-70C2DF295023}"/>
              </a:ext>
            </a:extLst>
          </p:cNvPr>
          <p:cNvGraphicFramePr>
            <a:graphicFrameLocks noChangeAspect="1"/>
          </p:cNvGraphicFramePr>
          <p:nvPr userDrawn="1">
            <p:custDataLst>
              <p:tags r:id="rId1"/>
            </p:custDataLst>
            <p:extLst>
              <p:ext uri="{D42A27DB-BD31-4B8C-83A1-F6EECF244321}">
                <p14:modId xmlns:p14="http://schemas.microsoft.com/office/powerpoint/2010/main" val="1392953818"/>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6BAF1AF1-27D9-4E59-811A-70C2DF295023}"/>
                          </a:ext>
                        </a:extLst>
                      </p:cNvPr>
                      <p:cNvPicPr/>
                      <p:nvPr/>
                    </p:nvPicPr>
                    <p:blipFill>
                      <a:blip r:embed="rId4"/>
                      <a:stretch>
                        <a:fillRect/>
                      </a:stretch>
                    </p:blipFill>
                    <p:spPr>
                      <a:xfrm>
                        <a:off x="1191" y="1588"/>
                        <a:ext cx="1190" cy="1588"/>
                      </a:xfrm>
                      <a:prstGeom prst="rect">
                        <a:avLst/>
                      </a:prstGeom>
                    </p:spPr>
                  </p:pic>
                </p:oleObj>
              </mc:Fallback>
            </mc:AlternateContent>
          </a:graphicData>
        </a:graphic>
      </p:graphicFrame>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sk-SK" noProof="0" err="1"/>
              <a:t>Click</a:t>
            </a:r>
            <a:r>
              <a:rPr lang="sk-SK" noProof="0"/>
              <a:t> to </a:t>
            </a:r>
            <a:r>
              <a:rPr lang="sk-SK" noProof="0" err="1"/>
              <a:t>edit</a:t>
            </a:r>
            <a:r>
              <a:rPr lang="sk-SK" noProof="0"/>
              <a:t> </a:t>
            </a:r>
            <a:r>
              <a:rPr lang="sk-SK" noProof="0" err="1"/>
              <a:t>Master</a:t>
            </a:r>
            <a:r>
              <a:rPr lang="sk-SK" noProof="0"/>
              <a:t> text </a:t>
            </a:r>
            <a:r>
              <a:rPr lang="sk-SK" noProof="0" err="1"/>
              <a:t>styles</a:t>
            </a:r>
            <a:endParaRPr lang="sk-SK" noProof="0"/>
          </a:p>
          <a:p>
            <a:pPr lvl="1"/>
            <a:r>
              <a:rPr lang="sk-SK" noProof="0" err="1"/>
              <a:t>Second</a:t>
            </a:r>
            <a:r>
              <a:rPr lang="sk-SK" noProof="0"/>
              <a:t> level</a:t>
            </a:r>
          </a:p>
          <a:p>
            <a:pPr lvl="2"/>
            <a:r>
              <a:rPr lang="sk-SK" noProof="0" err="1"/>
              <a:t>Third</a:t>
            </a:r>
            <a:r>
              <a:rPr lang="sk-SK" noProof="0"/>
              <a:t> level</a:t>
            </a:r>
          </a:p>
          <a:p>
            <a:pPr lvl="3"/>
            <a:r>
              <a:rPr lang="sk-SK" noProof="0" err="1"/>
              <a:t>Fourth</a:t>
            </a:r>
            <a:r>
              <a:rPr lang="sk-SK" noProof="0"/>
              <a:t> level</a:t>
            </a:r>
          </a:p>
          <a:p>
            <a:pPr lvl="4"/>
            <a:r>
              <a:rPr lang="sk-SK" noProof="0" err="1"/>
              <a:t>Fifth</a:t>
            </a:r>
            <a:r>
              <a:rPr lang="sk-SK" noProof="0"/>
              <a:t> level</a:t>
            </a:r>
          </a:p>
        </p:txBody>
      </p:sp>
    </p:spTree>
    <p:extLst>
      <p:ext uri="{BB962C8B-B14F-4D97-AF65-F5344CB8AC3E}">
        <p14:creationId xmlns:p14="http://schemas.microsoft.com/office/powerpoint/2010/main" val="658242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88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600E0299-F50F-4496-B97F-6B9A3F034775}" type="datetime1">
              <a:rPr lang="sk-SK" smtClean="0"/>
              <a:t>27. 6. 2023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548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353255D9-EBD3-4081-9824-814F21E2D69F}" type="datetime1">
              <a:rPr lang="sk-SK" smtClean="0"/>
              <a:t>27. 6. 2023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025DFE-75B1-427D-B418-B00888F539C5}" type="slidenum">
              <a:rPr lang="sk-SK" smtClean="0"/>
              <a:t>‹#›</a:t>
            </a:fld>
            <a:endParaRPr lang="sk-SK"/>
          </a:p>
        </p:txBody>
      </p:sp>
    </p:spTree>
    <p:extLst>
      <p:ext uri="{BB962C8B-B14F-4D97-AF65-F5344CB8AC3E}">
        <p14:creationId xmlns:p14="http://schemas.microsoft.com/office/powerpoint/2010/main" val="267100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oleObject" Target="../embeddings/oleObject3.bin"/><Relationship Id="rId5" Type="http://schemas.openxmlformats.org/officeDocument/2006/relationships/slideLayout" Target="../slideLayouts/slideLayout2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tags" Target="../tags/tag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theme" Target="../theme/theme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581600A-763F-4B57-ADE3-D5A8A34E7643}"/>
              </a:ext>
            </a:extLst>
          </p:cNvPr>
          <p:cNvGraphicFramePr>
            <a:graphicFrameLocks noChangeAspect="1"/>
          </p:cNvGraphicFramePr>
          <p:nvPr userDrawn="1">
            <p:custDataLst>
              <p:tags r:id="rId13"/>
            </p:custDataLst>
            <p:extLst>
              <p:ext uri="{D42A27DB-BD31-4B8C-83A1-F6EECF244321}">
                <p14:modId xmlns:p14="http://schemas.microsoft.com/office/powerpoint/2010/main" val="392745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8" name="Object 7" hidden="1">
                        <a:extLst>
                          <a:ext uri="{FF2B5EF4-FFF2-40B4-BE49-F238E27FC236}">
                            <a16:creationId xmlns:a16="http://schemas.microsoft.com/office/drawing/2014/main" id="{9581600A-763F-4B57-ADE3-D5A8A34E764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Upravte štýly predlohy textu</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C577-2ECF-46E9-B891-31B1F59D8EC0}" type="datetime1">
              <a:rPr lang="sk-SK" smtClean="0"/>
              <a:t>27. 6. 2023</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25DFE-75B1-427D-B418-B00888F539C5}" type="slidenum">
              <a:rPr lang="sk-SK" smtClean="0"/>
              <a:t>‹#›</a:t>
            </a:fld>
            <a:endParaRPr lang="sk-SK"/>
          </a:p>
        </p:txBody>
      </p:sp>
      <p:grpSp>
        <p:nvGrpSpPr>
          <p:cNvPr id="9" name="Group 8">
            <a:extLst>
              <a:ext uri="{FF2B5EF4-FFF2-40B4-BE49-F238E27FC236}">
                <a16:creationId xmlns:a16="http://schemas.microsoft.com/office/drawing/2014/main" id="{CF67D9F4-C268-4600-A6BF-2F30D1A7B8D2}"/>
              </a:ext>
            </a:extLst>
          </p:cNvPr>
          <p:cNvGrpSpPr/>
          <p:nvPr userDrawn="1"/>
        </p:nvGrpSpPr>
        <p:grpSpPr>
          <a:xfrm>
            <a:off x="-1" y="842900"/>
            <a:ext cx="9144001" cy="6015100"/>
            <a:chOff x="0" y="841478"/>
            <a:chExt cx="9144001" cy="6015100"/>
          </a:xfrm>
        </p:grpSpPr>
        <p:pic>
          <p:nvPicPr>
            <p:cNvPr id="10" name="Picture 9">
              <a:extLst>
                <a:ext uri="{FF2B5EF4-FFF2-40B4-BE49-F238E27FC236}">
                  <a16:creationId xmlns:a16="http://schemas.microsoft.com/office/drawing/2014/main" id="{30D0C9F7-E643-46CE-B827-DAF0515E3C8B}"/>
                </a:ext>
              </a:extLst>
            </p:cNvPr>
            <p:cNvPicPr>
              <a:picLocks noChangeAspect="1"/>
            </p:cNvPicPr>
            <p:nvPr/>
          </p:nvPicPr>
          <p:blipFill rotWithShape="1">
            <a:blip r:embed="rId16">
              <a:extLst>
                <a:ext uri="{28A0092B-C50C-407E-A947-70E740481C1C}">
                  <a14:useLocalDpi xmlns:a14="http://schemas.microsoft.com/office/drawing/2010/main" val="0"/>
                </a:ext>
              </a:extLst>
            </a:blip>
            <a:srcRect l="-1" r="13855" b="29593"/>
            <a:stretch/>
          </p:blipFill>
          <p:spPr>
            <a:xfrm>
              <a:off x="0" y="967387"/>
              <a:ext cx="9144000" cy="5889191"/>
            </a:xfrm>
            <a:prstGeom prst="rect">
              <a:avLst/>
            </a:prstGeom>
          </p:spPr>
        </p:pic>
        <p:sp>
          <p:nvSpPr>
            <p:cNvPr id="11" name="Rectangle 10">
              <a:extLst>
                <a:ext uri="{FF2B5EF4-FFF2-40B4-BE49-F238E27FC236}">
                  <a16:creationId xmlns:a16="http://schemas.microsoft.com/office/drawing/2014/main" id="{33E6E171-9E20-4C3E-B18F-777B2C9250B8}"/>
                </a:ext>
              </a:extLst>
            </p:cNvPr>
            <p:cNvSpPr/>
            <p:nvPr/>
          </p:nvSpPr>
          <p:spPr>
            <a:xfrm>
              <a:off x="0" y="841478"/>
              <a:ext cx="9144001" cy="6013379"/>
            </a:xfrm>
            <a:prstGeom prst="rect">
              <a:avLst/>
            </a:prstGeom>
            <a:gradFill flip="none" rotWithShape="0">
              <a:gsLst>
                <a:gs pos="0">
                  <a:schemeClr val="accent1">
                    <a:lumMod val="0"/>
                  </a:schemeClr>
                </a:gs>
                <a:gs pos="95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600"/>
            </a:p>
          </p:txBody>
        </p:sp>
      </p:grpSp>
    </p:spTree>
    <p:extLst>
      <p:ext uri="{BB962C8B-B14F-4D97-AF65-F5344CB8AC3E}">
        <p14:creationId xmlns:p14="http://schemas.microsoft.com/office/powerpoint/2010/main" val="43742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A3214D3-8FDB-4428-881C-9DE0CE4126AB}"/>
              </a:ext>
            </a:extLst>
          </p:cNvPr>
          <p:cNvGraphicFramePr>
            <a:graphicFrameLocks noChangeAspect="1"/>
          </p:cNvGraphicFramePr>
          <p:nvPr userDrawn="1">
            <p:custDataLst>
              <p:tags r:id="rId13"/>
            </p:custDataLst>
            <p:extLst>
              <p:ext uri="{D42A27DB-BD31-4B8C-83A1-F6EECF244321}">
                <p14:modId xmlns:p14="http://schemas.microsoft.com/office/powerpoint/2010/main" val="402415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5" progId="TCLayout.ActiveDocument.1">
                  <p:embed/>
                </p:oleObj>
              </mc:Choice>
              <mc:Fallback>
                <p:oleObj name="think-cell Slide" r:id="rId14" imgW="592" imgH="595" progId="TCLayout.ActiveDocument.1">
                  <p:embed/>
                  <p:pic>
                    <p:nvPicPr>
                      <p:cNvPr id="8" name="Object 7" hidden="1">
                        <a:extLst>
                          <a:ext uri="{FF2B5EF4-FFF2-40B4-BE49-F238E27FC236}">
                            <a16:creationId xmlns:a16="http://schemas.microsoft.com/office/drawing/2014/main" id="{FA3214D3-8FDB-4428-881C-9DE0CE4126A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A5D64E2-6906-4D90-946B-A914D288A9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5F6F6-5F67-469B-B889-F568BD872F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9B513-C9C4-4D0B-9D7B-D6F1875CBEA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7408-8764-4A07-9886-2F514C625386}" type="datetimeFigureOut">
              <a:rPr lang="en-US" smtClean="0"/>
              <a:t>6/27/2023</a:t>
            </a:fld>
            <a:endParaRPr lang="en-US"/>
          </a:p>
        </p:txBody>
      </p:sp>
      <p:sp>
        <p:nvSpPr>
          <p:cNvPr id="5" name="Footer Placeholder 4">
            <a:extLst>
              <a:ext uri="{FF2B5EF4-FFF2-40B4-BE49-F238E27FC236}">
                <a16:creationId xmlns:a16="http://schemas.microsoft.com/office/drawing/2014/main" id="{BAE2294C-6BA2-4A40-9CC3-379C6E6D58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1A7387-EB7D-4179-945C-D19919AAECD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75CCF-3456-4E7A-9298-0B0E649F6F81}" type="slidenum">
              <a:rPr lang="en-US" smtClean="0"/>
              <a:t>‹#›</a:t>
            </a:fld>
            <a:endParaRPr lang="en-US"/>
          </a:p>
        </p:txBody>
      </p:sp>
    </p:spTree>
    <p:extLst>
      <p:ext uri="{BB962C8B-B14F-4D97-AF65-F5344CB8AC3E}">
        <p14:creationId xmlns:p14="http://schemas.microsoft.com/office/powerpoint/2010/main" val="11586421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A3218D-574A-4CCB-A7BC-DABA7135D39E}"/>
              </a:ext>
            </a:extLst>
          </p:cNvPr>
          <p:cNvGraphicFramePr>
            <a:graphicFrameLocks noChangeAspect="1"/>
          </p:cNvGraphicFramePr>
          <p:nvPr userDrawn="1">
            <p:custDataLst>
              <p:tags r:id="rId52"/>
            </p:custDataLst>
            <p:extLst>
              <p:ext uri="{D42A27DB-BD31-4B8C-83A1-F6EECF244321}">
                <p14:modId xmlns:p14="http://schemas.microsoft.com/office/powerpoint/2010/main" val="3970452777"/>
              </p:ext>
            </p:extLst>
          </p:nvPr>
        </p:nvGraphicFramePr>
        <p:xfrm>
          <a:off x="1191" y="1588"/>
          <a:ext cx="1190" cy="1588"/>
        </p:xfrm>
        <a:graphic>
          <a:graphicData uri="http://schemas.openxmlformats.org/presentationml/2006/ole">
            <mc:AlternateContent xmlns:mc="http://schemas.openxmlformats.org/markup-compatibility/2006">
              <mc:Choice xmlns:v="urn:schemas-microsoft-com:vml" Requires="v">
                <p:oleObj name="think-cell Slide" r:id="rId53" imgW="473" imgH="473" progId="TCLayout.ActiveDocument.1">
                  <p:embed/>
                </p:oleObj>
              </mc:Choice>
              <mc:Fallback>
                <p:oleObj name="think-cell Slide" r:id="rId53" imgW="473" imgH="473" progId="TCLayout.ActiveDocument.1">
                  <p:embed/>
                  <p:pic>
                    <p:nvPicPr>
                      <p:cNvPr id="7" name="Object 6" hidden="1">
                        <a:extLst>
                          <a:ext uri="{FF2B5EF4-FFF2-40B4-BE49-F238E27FC236}">
                            <a16:creationId xmlns:a16="http://schemas.microsoft.com/office/drawing/2014/main" id="{A5A3218D-574A-4CCB-A7BC-DABA7135D39E}"/>
                          </a:ext>
                        </a:extLst>
                      </p:cNvPr>
                      <p:cNvPicPr/>
                      <p:nvPr/>
                    </p:nvPicPr>
                    <p:blipFill>
                      <a:blip r:embed="rId54"/>
                      <a:stretch>
                        <a:fillRect/>
                      </a:stretch>
                    </p:blipFill>
                    <p:spPr>
                      <a:xfrm>
                        <a:off x="1191" y="1588"/>
                        <a:ext cx="1190"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sk-SK" err="1"/>
              <a:t>Click</a:t>
            </a:r>
            <a:r>
              <a:rPr lang="sk-SK"/>
              <a:t> to </a:t>
            </a:r>
            <a:r>
              <a:rPr lang="sk-SK" err="1"/>
              <a:t>edit</a:t>
            </a:r>
            <a:r>
              <a:rPr lang="sk-SK"/>
              <a:t> </a:t>
            </a:r>
            <a:r>
              <a:rPr lang="sk-SK" err="1"/>
              <a:t>Master</a:t>
            </a:r>
            <a:r>
              <a:rPr lang="sk-SK"/>
              <a:t> title </a:t>
            </a:r>
            <a:r>
              <a:rPr lang="sk-SK" err="1"/>
              <a:t>style</a:t>
            </a:r>
            <a:endParaRPr lang="sk-SK"/>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sk-SK" err="1"/>
              <a:t>Click</a:t>
            </a:r>
            <a:r>
              <a:rPr lang="sk-SK"/>
              <a:t> to </a:t>
            </a:r>
            <a:r>
              <a:rPr lang="sk-SK" err="1"/>
              <a:t>edit</a:t>
            </a:r>
            <a:r>
              <a:rPr lang="sk-SK"/>
              <a:t> </a:t>
            </a:r>
            <a:r>
              <a:rPr lang="sk-SK" err="1"/>
              <a:t>Master</a:t>
            </a:r>
            <a:r>
              <a:rPr lang="sk-SK"/>
              <a:t> text </a:t>
            </a:r>
            <a:r>
              <a:rPr lang="sk-SK" err="1"/>
              <a:t>styles</a:t>
            </a:r>
            <a:endParaRPr lang="sk-SK"/>
          </a:p>
          <a:p>
            <a:pPr lvl="1"/>
            <a:r>
              <a:rPr lang="sk-SK" err="1"/>
              <a:t>Second</a:t>
            </a:r>
            <a:r>
              <a:rPr lang="sk-SK"/>
              <a:t> level</a:t>
            </a:r>
          </a:p>
          <a:p>
            <a:pPr lvl="2"/>
            <a:r>
              <a:rPr lang="sk-SK" err="1"/>
              <a:t>Third</a:t>
            </a:r>
            <a:r>
              <a:rPr lang="sk-SK"/>
              <a:t> level</a:t>
            </a:r>
          </a:p>
          <a:p>
            <a:pPr lvl="3"/>
            <a:r>
              <a:rPr lang="sk-SK" err="1"/>
              <a:t>Fourth</a:t>
            </a:r>
            <a:r>
              <a:rPr lang="sk-SK"/>
              <a:t> level</a:t>
            </a:r>
          </a:p>
          <a:p>
            <a:pPr lvl="4"/>
            <a:r>
              <a:rPr lang="sk-SK" err="1"/>
              <a:t>Fifth</a:t>
            </a:r>
            <a:r>
              <a:rPr lang="sk-SK"/>
              <a:t> level</a:t>
            </a:r>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8460938" y="6356350"/>
            <a:ext cx="227291"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sk-SK" sz="134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endParaRPr lang="sk-SK"/>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endParaRPr lang="sk-SK"/>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sk-SK"/>
              <a:t>Page </a:t>
            </a:r>
            <a:fld id="{F1BC30E3-FFE5-4B91-AA19-87A149EBB9EE}" type="slidenum">
              <a:rPr lang="sk-SK" smtClean="0"/>
              <a:pPr/>
              <a:t>‹#›</a:t>
            </a:fld>
            <a:endParaRPr lang="sk-SK"/>
          </a:p>
        </p:txBody>
      </p:sp>
    </p:spTree>
    <p:extLst>
      <p:ext uri="{BB962C8B-B14F-4D97-AF65-F5344CB8AC3E}">
        <p14:creationId xmlns:p14="http://schemas.microsoft.com/office/powerpoint/2010/main" val="3084525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Lst>
  <p:hf sldNum="0" hdr="0" ftr="0" dt="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5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60.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8.emf"/><Relationship Id="rId5" Type="http://schemas.openxmlformats.org/officeDocument/2006/relationships/oleObject" Target="../embeddings/oleObject6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oleObject" Target="../embeddings/oleObject63.bin"/><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notesSlide" Target="../notesSlides/notesSlide14.xml"/><Relationship Id="rId2" Type="http://schemas.openxmlformats.org/officeDocument/2006/relationships/tags" Target="../tags/tag67.xml"/><Relationship Id="rId16" Type="http://schemas.openxmlformats.org/officeDocument/2006/relationships/slideLayout" Target="../slideLayouts/slideLayout2.xml"/><Relationship Id="rId20" Type="http://schemas.openxmlformats.org/officeDocument/2006/relationships/image" Target="../media/image17.jpe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19" Type="http://schemas.openxmlformats.org/officeDocument/2006/relationships/image" Target="../media/image18.emf"/><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s/_rels/slide1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oleObject" Target="../embeddings/oleObject64.bin"/><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notesSlide" Target="../notesSlides/notesSlide15.xml"/><Relationship Id="rId2" Type="http://schemas.openxmlformats.org/officeDocument/2006/relationships/tags" Target="../tags/tag82.xml"/><Relationship Id="rId16" Type="http://schemas.openxmlformats.org/officeDocument/2006/relationships/slideLayout" Target="../slideLayouts/slideLayout2.xml"/><Relationship Id="rId20" Type="http://schemas.openxmlformats.org/officeDocument/2006/relationships/image" Target="../media/image17.jpe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image" Target="../media/image18.emf"/><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6.xml"/><Relationship Id="rId7"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6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6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67.bin"/></Relationships>
</file>

<file path=ppt/slides/_rels/slide19.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7.jpe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18.emf"/><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oleObject" Target="../embeddings/oleObject68.bin"/><Relationship Id="rId5" Type="http://schemas.openxmlformats.org/officeDocument/2006/relationships/tags" Target="../tags/tag103.xml"/><Relationship Id="rId10" Type="http://schemas.openxmlformats.org/officeDocument/2006/relationships/notesSlide" Target="../notesSlides/notesSlide19.xml"/><Relationship Id="rId4" Type="http://schemas.openxmlformats.org/officeDocument/2006/relationships/tags" Target="../tags/tag102.xml"/><Relationship Id="rId9" Type="http://schemas.openxmlformats.org/officeDocument/2006/relationships/slideLayout" Target="../slideLayouts/slideLayout2.xm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51.bin"/></Relationships>
</file>

<file path=ppt/slides/_rels/slide20.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17.jpe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8.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oleObject" Target="../embeddings/oleObject69.bin"/><Relationship Id="rId5" Type="http://schemas.openxmlformats.org/officeDocument/2006/relationships/tags" Target="../tags/tag111.xml"/><Relationship Id="rId10" Type="http://schemas.openxmlformats.org/officeDocument/2006/relationships/notesSlide" Target="../notesSlides/notesSlide20.xml"/><Relationship Id="rId4" Type="http://schemas.openxmlformats.org/officeDocument/2006/relationships/tags" Target="../tags/tag110.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17.jpe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18.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oleObject" Target="../embeddings/oleObject70.bin"/><Relationship Id="rId5" Type="http://schemas.openxmlformats.org/officeDocument/2006/relationships/tags" Target="../tags/tag119.xml"/><Relationship Id="rId10" Type="http://schemas.openxmlformats.org/officeDocument/2006/relationships/notesSlide" Target="../notesSlides/notesSlide21.xml"/><Relationship Id="rId4" Type="http://schemas.openxmlformats.org/officeDocument/2006/relationships/tags" Target="../tags/tag118.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17.jpe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8.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oleObject" Target="../embeddings/oleObject71.bin"/><Relationship Id="rId5" Type="http://schemas.openxmlformats.org/officeDocument/2006/relationships/tags" Target="../tags/tag127.xml"/><Relationship Id="rId10" Type="http://schemas.openxmlformats.org/officeDocument/2006/relationships/notesSlide" Target="../notesSlides/notesSlide22.xml"/><Relationship Id="rId4" Type="http://schemas.openxmlformats.org/officeDocument/2006/relationships/tags" Target="../tags/tag126.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media/image18.emf"/><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oleObject" Target="../embeddings/oleObject72.bin"/><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notesSlide" Target="../notesSlides/notesSlide23.xml"/><Relationship Id="rId5" Type="http://schemas.openxmlformats.org/officeDocument/2006/relationships/tags" Target="../tags/tag135.xml"/><Relationship Id="rId10" Type="http://schemas.openxmlformats.org/officeDocument/2006/relationships/slideLayout" Target="../slideLayouts/slideLayout2.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24.xml"/><Relationship Id="rId7"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7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1.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7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2.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75.bin"/></Relationships>
</file>

<file path=ppt/slides/_rels/slide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45.xml"/><Relationship Id="rId7" Type="http://schemas.openxmlformats.org/officeDocument/2006/relationships/oleObject" Target="../embeddings/oleObject76.bin"/><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27.xml"/><Relationship Id="rId11" Type="http://schemas.openxmlformats.org/officeDocument/2006/relationships/image" Target="../media/image27.png"/><Relationship Id="rId5" Type="http://schemas.openxmlformats.org/officeDocument/2006/relationships/slideLayout" Target="../slideLayouts/slideLayout2.xml"/><Relationship Id="rId10" Type="http://schemas.openxmlformats.org/officeDocument/2006/relationships/image" Target="../media/image26.png"/><Relationship Id="rId4" Type="http://schemas.openxmlformats.org/officeDocument/2006/relationships/tags" Target="../tags/tag146.xml"/><Relationship Id="rId9"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7.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77.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8.emf"/><Relationship Id="rId5" Type="http://schemas.openxmlformats.org/officeDocument/2006/relationships/oleObject" Target="../embeddings/oleObject78.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2.bin"/></Relationships>
</file>

<file path=ppt/slides/_rels/slide3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52.xml"/><Relationship Id="rId7" Type="http://schemas.openxmlformats.org/officeDocument/2006/relationships/oleObject" Target="../embeddings/oleObject79.bin"/><Relationship Id="rId12" Type="http://schemas.openxmlformats.org/officeDocument/2006/relationships/image" Target="../media/image29.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30.xml"/><Relationship Id="rId11"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tags" Target="../tags/tag153.xml"/><Relationship Id="rId9" Type="http://schemas.openxmlformats.org/officeDocument/2006/relationships/image" Target="../media/image17.jpeg"/></Relationships>
</file>

<file path=ppt/slides/_rels/slide3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31.xml"/><Relationship Id="rId7"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tags" Target="../tags/tag154.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8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55.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8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5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82.bin"/></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slideLayout" Target="../slideLayouts/slideLayout2.xml"/><Relationship Id="rId7" Type="http://schemas.openxmlformats.org/officeDocument/2006/relationships/image" Target="../media/image17.jpeg"/><Relationship Id="rId12" Type="http://schemas.openxmlformats.org/officeDocument/2006/relationships/image" Target="../media/image34.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8.emf"/><Relationship Id="rId11" Type="http://schemas.openxmlformats.org/officeDocument/2006/relationships/image" Target="../media/image33.svg"/><Relationship Id="rId5" Type="http://schemas.openxmlformats.org/officeDocument/2006/relationships/oleObject" Target="../embeddings/oleObject83.bin"/><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notesSlide" Target="../notesSlides/notesSlide34.xml"/><Relationship Id="rId9" Type="http://schemas.openxmlformats.org/officeDocument/2006/relationships/image" Target="../media/image31.svg"/><Relationship Id="rId1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59.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60.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8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61.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86.bin"/></Relationships>
</file>

<file path=ppt/slides/_rels/slide3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3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62.xml"/><Relationship Id="rId6" Type="http://schemas.openxmlformats.org/officeDocument/2006/relationships/image" Target="../media/image38.png"/><Relationship Id="rId5" Type="http://schemas.openxmlformats.org/officeDocument/2006/relationships/image" Target="../media/image18.emf"/><Relationship Id="rId4" Type="http://schemas.openxmlformats.org/officeDocument/2006/relationships/oleObject" Target="../embeddings/oleObject8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image" Target="../media/image39.jpeg"/><Relationship Id="rId5" Type="http://schemas.openxmlformats.org/officeDocument/2006/relationships/image" Target="../media/image18.emf"/><Relationship Id="rId4" Type="http://schemas.openxmlformats.org/officeDocument/2006/relationships/oleObject" Target="../embeddings/oleObject8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8.emf"/><Relationship Id="rId5" Type="http://schemas.openxmlformats.org/officeDocument/2006/relationships/oleObject" Target="../embeddings/oleObject5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5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7.bin"/></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58.bin"/><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DB9F1E1-4EBA-490A-A075-8E299656BBF9}"/>
              </a:ext>
            </a:extLst>
          </p:cNvPr>
          <p:cNvGraphicFramePr>
            <a:graphicFrameLocks noChangeAspect="1"/>
          </p:cNvGraphicFramePr>
          <p:nvPr>
            <p:custDataLst>
              <p:tags r:id="rId1"/>
            </p:custDataLst>
            <p:extLst>
              <p:ext uri="{D42A27DB-BD31-4B8C-83A1-F6EECF244321}">
                <p14:modId xmlns:p14="http://schemas.microsoft.com/office/powerpoint/2010/main" val="1768607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ADB9F1E1-4EBA-490A-A075-8E299656BB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Nadpis 1"/>
          <p:cNvSpPr>
            <a:spLocks noGrp="1"/>
          </p:cNvSpPr>
          <p:nvPr>
            <p:ph type="ctrTitle"/>
          </p:nvPr>
        </p:nvSpPr>
        <p:spPr>
          <a:xfrm>
            <a:off x="1" y="3236976"/>
            <a:ext cx="9144000" cy="1119024"/>
          </a:xfrm>
        </p:spPr>
        <p:txBody>
          <a:bodyPr vert="horz" lIns="540000" rIns="540000">
            <a:normAutofit/>
          </a:bodyPr>
          <a:lstStyle/>
          <a:p>
            <a:r>
              <a:rPr lang="sk-SK" sz="3200" b="1">
                <a:solidFill>
                  <a:srgbClr val="265787"/>
                </a:solidFill>
                <a:latin typeface="Calibri" panose="020F0502020204030204" pitchFamily="34" charset="0"/>
              </a:rPr>
              <a:t>EDC – Verejný workshop</a:t>
            </a:r>
          </a:p>
        </p:txBody>
      </p:sp>
      <p:sp>
        <p:nvSpPr>
          <p:cNvPr id="3" name="Podnadpis 2"/>
          <p:cNvSpPr>
            <a:spLocks noGrp="1"/>
          </p:cNvSpPr>
          <p:nvPr>
            <p:ph type="subTitle" idx="1"/>
          </p:nvPr>
        </p:nvSpPr>
        <p:spPr>
          <a:xfrm>
            <a:off x="0" y="4356000"/>
            <a:ext cx="9144000" cy="670302"/>
          </a:xfrm>
        </p:spPr>
        <p:txBody>
          <a:bodyPr lIns="540000" rIns="540000">
            <a:normAutofit/>
          </a:bodyPr>
          <a:lstStyle/>
          <a:p>
            <a:r>
              <a:rPr lang="sk-SK" sz="1800" b="1">
                <a:solidFill>
                  <a:schemeClr val="tx2"/>
                </a:solidFill>
              </a:rPr>
              <a:t>27.06.2023</a:t>
            </a:r>
          </a:p>
        </p:txBody>
      </p:sp>
      <p:sp>
        <p:nvSpPr>
          <p:cNvPr id="5" name="Obdĺžnik 4" descr="foto uvod&#10;" title="foto uvod"/>
          <p:cNvSpPr>
            <a:spLocks/>
          </p:cNvSpPr>
          <p:nvPr/>
        </p:nvSpPr>
        <p:spPr>
          <a:xfrm>
            <a:off x="0" y="0"/>
            <a:ext cx="9144000" cy="25920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8520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411211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Zahrnutie agregácie flexibility do vyhodnocovania odchýlok</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10</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395130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95363" fontAlgn="base">
              <a:spcAft>
                <a:spcPts val="300"/>
              </a:spcAft>
              <a:buClr>
                <a:srgbClr val="265787"/>
              </a:buClr>
              <a:buNone/>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32521" y="2032475"/>
            <a:ext cx="2826635"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Princíp vyhodnocovania odchýlok</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pic>
        <p:nvPicPr>
          <p:cNvPr id="47" name="Picture 46">
            <a:extLst>
              <a:ext uri="{FF2B5EF4-FFF2-40B4-BE49-F238E27FC236}">
                <a16:creationId xmlns:a16="http://schemas.microsoft.com/office/drawing/2014/main" id="{5CDE7735-B5DD-4304-B5FA-657D5B3DD7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628" y="2568171"/>
            <a:ext cx="7754937" cy="3452541"/>
          </a:xfrm>
          <a:prstGeom prst="rect">
            <a:avLst/>
          </a:prstGeom>
          <a:noFill/>
        </p:spPr>
      </p:pic>
      <p:grpSp>
        <p:nvGrpSpPr>
          <p:cNvPr id="48" name="Chart7" descr="{&quot;Key&quot;:&quot;POWER_USER_SHAPE_ICON&quot;,&quot;Value&quot;:&quot;POWER_USER_SHAPE_ICON_STYLE_1&quot;}">
            <a:extLst>
              <a:ext uri="{FF2B5EF4-FFF2-40B4-BE49-F238E27FC236}">
                <a16:creationId xmlns:a16="http://schemas.microsoft.com/office/drawing/2014/main" id="{B917F635-2D5F-42E5-9D3B-C411EB1640E0}"/>
              </a:ext>
            </a:extLst>
          </p:cNvPr>
          <p:cNvGrpSpPr>
            <a:grpSpLocks noChangeAspect="1"/>
          </p:cNvGrpSpPr>
          <p:nvPr/>
        </p:nvGrpSpPr>
        <p:grpSpPr>
          <a:xfrm>
            <a:off x="725794" y="2079236"/>
            <a:ext cx="221944" cy="203752"/>
            <a:chOff x="9028114" y="3981451"/>
            <a:chExt cx="290512" cy="266700"/>
          </a:xfrm>
          <a:solidFill>
            <a:srgbClr val="265787"/>
          </a:solidFill>
        </p:grpSpPr>
        <p:sp>
          <p:nvSpPr>
            <p:cNvPr id="49" name="Freeform 816">
              <a:extLst>
                <a:ext uri="{FF2B5EF4-FFF2-40B4-BE49-F238E27FC236}">
                  <a16:creationId xmlns:a16="http://schemas.microsoft.com/office/drawing/2014/main" id="{771DCF2C-B9B2-48A6-B832-8D7C4467EE9F}"/>
                </a:ext>
              </a:extLst>
            </p:cNvPr>
            <p:cNvSpPr>
              <a:spLocks/>
            </p:cNvSpPr>
            <p:nvPr/>
          </p:nvSpPr>
          <p:spPr bwMode="auto">
            <a:xfrm>
              <a:off x="9067801" y="4035426"/>
              <a:ext cx="222250" cy="212725"/>
            </a:xfrm>
            <a:custGeom>
              <a:avLst/>
              <a:gdLst>
                <a:gd name="T0" fmla="*/ 4 w 140"/>
                <a:gd name="T1" fmla="*/ 103 h 134"/>
                <a:gd name="T2" fmla="*/ 37 w 140"/>
                <a:gd name="T3" fmla="*/ 13 h 134"/>
                <a:gd name="T4" fmla="*/ 51 w 140"/>
                <a:gd name="T5" fmla="*/ 53 h 134"/>
                <a:gd name="T6" fmla="*/ 58 w 140"/>
                <a:gd name="T7" fmla="*/ 35 h 134"/>
                <a:gd name="T8" fmla="*/ 95 w 140"/>
                <a:gd name="T9" fmla="*/ 134 h 134"/>
                <a:gd name="T10" fmla="*/ 140 w 140"/>
                <a:gd name="T11" fmla="*/ 10 h 134"/>
                <a:gd name="T12" fmla="*/ 136 w 140"/>
                <a:gd name="T13" fmla="*/ 8 h 134"/>
                <a:gd name="T14" fmla="*/ 95 w 140"/>
                <a:gd name="T15" fmla="*/ 122 h 134"/>
                <a:gd name="T16" fmla="*/ 58 w 140"/>
                <a:gd name="T17" fmla="*/ 23 h 134"/>
                <a:gd name="T18" fmla="*/ 51 w 140"/>
                <a:gd name="T19" fmla="*/ 40 h 134"/>
                <a:gd name="T20" fmla="*/ 37 w 140"/>
                <a:gd name="T21" fmla="*/ 0 h 134"/>
                <a:gd name="T22" fmla="*/ 0 w 140"/>
                <a:gd name="T23" fmla="*/ 101 h 134"/>
                <a:gd name="T24" fmla="*/ 4 w 140"/>
                <a:gd name="T25" fmla="*/ 10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4">
                  <a:moveTo>
                    <a:pt x="4" y="103"/>
                  </a:moveTo>
                  <a:lnTo>
                    <a:pt x="37" y="13"/>
                  </a:lnTo>
                  <a:lnTo>
                    <a:pt x="51" y="53"/>
                  </a:lnTo>
                  <a:lnTo>
                    <a:pt x="58" y="35"/>
                  </a:lnTo>
                  <a:lnTo>
                    <a:pt x="95" y="134"/>
                  </a:lnTo>
                  <a:lnTo>
                    <a:pt x="140" y="10"/>
                  </a:lnTo>
                  <a:lnTo>
                    <a:pt x="136" y="8"/>
                  </a:lnTo>
                  <a:lnTo>
                    <a:pt x="95" y="122"/>
                  </a:lnTo>
                  <a:lnTo>
                    <a:pt x="58" y="23"/>
                  </a:lnTo>
                  <a:lnTo>
                    <a:pt x="51" y="40"/>
                  </a:lnTo>
                  <a:lnTo>
                    <a:pt x="37" y="0"/>
                  </a:lnTo>
                  <a:lnTo>
                    <a:pt x="0" y="101"/>
                  </a:lnTo>
                  <a:lnTo>
                    <a:pt x="4"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817">
              <a:extLst>
                <a:ext uri="{FF2B5EF4-FFF2-40B4-BE49-F238E27FC236}">
                  <a16:creationId xmlns:a16="http://schemas.microsoft.com/office/drawing/2014/main" id="{9869AC95-BA50-4774-9B9D-DA1E9F06CE8B}"/>
                </a:ext>
              </a:extLst>
            </p:cNvPr>
            <p:cNvSpPr>
              <a:spLocks/>
            </p:cNvSpPr>
            <p:nvPr/>
          </p:nvSpPr>
          <p:spPr bwMode="auto">
            <a:xfrm>
              <a:off x="9028114" y="3981451"/>
              <a:ext cx="52388" cy="31750"/>
            </a:xfrm>
            <a:custGeom>
              <a:avLst/>
              <a:gdLst>
                <a:gd name="T0" fmla="*/ 3 w 33"/>
                <a:gd name="T1" fmla="*/ 20 h 20"/>
                <a:gd name="T2" fmla="*/ 16 w 33"/>
                <a:gd name="T3" fmla="*/ 6 h 20"/>
                <a:gd name="T4" fmla="*/ 30 w 33"/>
                <a:gd name="T5" fmla="*/ 20 h 20"/>
                <a:gd name="T6" fmla="*/ 33 w 33"/>
                <a:gd name="T7" fmla="*/ 17 h 20"/>
                <a:gd name="T8" fmla="*/ 16 w 33"/>
                <a:gd name="T9" fmla="*/ 0 h 20"/>
                <a:gd name="T10" fmla="*/ 0 w 33"/>
                <a:gd name="T11" fmla="*/ 17 h 20"/>
                <a:gd name="T12" fmla="*/ 3 w 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3" h="20">
                  <a:moveTo>
                    <a:pt x="3" y="20"/>
                  </a:moveTo>
                  <a:lnTo>
                    <a:pt x="16" y="6"/>
                  </a:lnTo>
                  <a:lnTo>
                    <a:pt x="30" y="20"/>
                  </a:lnTo>
                  <a:lnTo>
                    <a:pt x="33" y="17"/>
                  </a:lnTo>
                  <a:lnTo>
                    <a:pt x="16" y="0"/>
                  </a:lnTo>
                  <a:lnTo>
                    <a:pt x="0" y="17"/>
                  </a:ln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818">
              <a:extLst>
                <a:ext uri="{FF2B5EF4-FFF2-40B4-BE49-F238E27FC236}">
                  <a16:creationId xmlns:a16="http://schemas.microsoft.com/office/drawing/2014/main" id="{362B2203-6117-42AD-AB9E-01D3A0EDF090}"/>
                </a:ext>
              </a:extLst>
            </p:cNvPr>
            <p:cNvSpPr>
              <a:spLocks/>
            </p:cNvSpPr>
            <p:nvPr/>
          </p:nvSpPr>
          <p:spPr bwMode="auto">
            <a:xfrm>
              <a:off x="9050339" y="3986213"/>
              <a:ext cx="7938" cy="231775"/>
            </a:xfrm>
            <a:custGeom>
              <a:avLst/>
              <a:gdLst>
                <a:gd name="T0" fmla="*/ 0 w 33"/>
                <a:gd name="T1" fmla="*/ 0 h 1123"/>
                <a:gd name="T2" fmla="*/ 0 w 33"/>
                <a:gd name="T3" fmla="*/ 1123 h 1123"/>
                <a:gd name="T4" fmla="*/ 33 w 33"/>
                <a:gd name="T5" fmla="*/ 1123 h 1123"/>
                <a:gd name="T6" fmla="*/ 33 w 33"/>
                <a:gd name="T7" fmla="*/ 0 h 1123"/>
              </a:gdLst>
              <a:ahLst/>
              <a:cxnLst>
                <a:cxn ang="0">
                  <a:pos x="T0" y="T1"/>
                </a:cxn>
                <a:cxn ang="0">
                  <a:pos x="T2" y="T3"/>
                </a:cxn>
                <a:cxn ang="0">
                  <a:pos x="T4" y="T5"/>
                </a:cxn>
                <a:cxn ang="0">
                  <a:pos x="T6" y="T7"/>
                </a:cxn>
              </a:cxnLst>
              <a:rect l="0" t="0" r="r" b="b"/>
              <a:pathLst>
                <a:path w="33" h="1123">
                  <a:moveTo>
                    <a:pt x="0" y="0"/>
                  </a:moveTo>
                  <a:lnTo>
                    <a:pt x="0" y="1123"/>
                  </a:lnTo>
                  <a:lnTo>
                    <a:pt x="33" y="1123"/>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819">
              <a:extLst>
                <a:ext uri="{FF2B5EF4-FFF2-40B4-BE49-F238E27FC236}">
                  <a16:creationId xmlns:a16="http://schemas.microsoft.com/office/drawing/2014/main" id="{651FEEE3-A20B-427A-9D5E-17600A694D74}"/>
                </a:ext>
              </a:extLst>
            </p:cNvPr>
            <p:cNvSpPr>
              <a:spLocks/>
            </p:cNvSpPr>
            <p:nvPr/>
          </p:nvSpPr>
          <p:spPr bwMode="auto">
            <a:xfrm>
              <a:off x="9286876" y="4170363"/>
              <a:ext cx="31750" cy="53975"/>
            </a:xfrm>
            <a:custGeom>
              <a:avLst/>
              <a:gdLst>
                <a:gd name="T0" fmla="*/ 0 w 20"/>
                <a:gd name="T1" fmla="*/ 3 h 34"/>
                <a:gd name="T2" fmla="*/ 14 w 20"/>
                <a:gd name="T3" fmla="*/ 17 h 34"/>
                <a:gd name="T4" fmla="*/ 0 w 20"/>
                <a:gd name="T5" fmla="*/ 31 h 34"/>
                <a:gd name="T6" fmla="*/ 3 w 20"/>
                <a:gd name="T7" fmla="*/ 34 h 34"/>
                <a:gd name="T8" fmla="*/ 20 w 20"/>
                <a:gd name="T9" fmla="*/ 17 h 34"/>
                <a:gd name="T10" fmla="*/ 3 w 20"/>
                <a:gd name="T11" fmla="*/ 0 h 34"/>
                <a:gd name="T12" fmla="*/ 0 w 20"/>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0" y="3"/>
                  </a:moveTo>
                  <a:lnTo>
                    <a:pt x="14" y="17"/>
                  </a:lnTo>
                  <a:lnTo>
                    <a:pt x="0" y="31"/>
                  </a:lnTo>
                  <a:lnTo>
                    <a:pt x="3" y="34"/>
                  </a:lnTo>
                  <a:lnTo>
                    <a:pt x="20" y="17"/>
                  </a:lnTo>
                  <a:lnTo>
                    <a:pt x="3"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820">
              <a:extLst>
                <a:ext uri="{FF2B5EF4-FFF2-40B4-BE49-F238E27FC236}">
                  <a16:creationId xmlns:a16="http://schemas.microsoft.com/office/drawing/2014/main" id="{E95A756B-54CC-4C8B-9DBC-4CF3F865120D}"/>
                </a:ext>
              </a:extLst>
            </p:cNvPr>
            <p:cNvSpPr>
              <a:spLocks/>
            </p:cNvSpPr>
            <p:nvPr/>
          </p:nvSpPr>
          <p:spPr bwMode="auto">
            <a:xfrm>
              <a:off x="9029701" y="4194176"/>
              <a:ext cx="284163" cy="6350"/>
            </a:xfrm>
            <a:custGeom>
              <a:avLst/>
              <a:gdLst>
                <a:gd name="T0" fmla="*/ 1378 w 1378"/>
                <a:gd name="T1" fmla="*/ 0 h 34"/>
                <a:gd name="T2" fmla="*/ 0 w 1378"/>
                <a:gd name="T3" fmla="*/ 0 h 34"/>
                <a:gd name="T4" fmla="*/ 0 w 1378"/>
                <a:gd name="T5" fmla="*/ 34 h 34"/>
                <a:gd name="T6" fmla="*/ 1378 w 1378"/>
                <a:gd name="T7" fmla="*/ 34 h 34"/>
              </a:gdLst>
              <a:ahLst/>
              <a:cxnLst>
                <a:cxn ang="0">
                  <a:pos x="T0" y="T1"/>
                </a:cxn>
                <a:cxn ang="0">
                  <a:pos x="T2" y="T3"/>
                </a:cxn>
                <a:cxn ang="0">
                  <a:pos x="T4" y="T5"/>
                </a:cxn>
                <a:cxn ang="0">
                  <a:pos x="T6" y="T7"/>
                </a:cxn>
              </a:cxnLst>
              <a:rect l="0" t="0" r="r" b="b"/>
              <a:pathLst>
                <a:path w="1378" h="34">
                  <a:moveTo>
                    <a:pt x="1378" y="0"/>
                  </a:moveTo>
                  <a:lnTo>
                    <a:pt x="0" y="0"/>
                  </a:lnTo>
                  <a:lnTo>
                    <a:pt x="0" y="34"/>
                  </a:lnTo>
                  <a:lnTo>
                    <a:pt x="1378" y="3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821">
              <a:extLst>
                <a:ext uri="{FF2B5EF4-FFF2-40B4-BE49-F238E27FC236}">
                  <a16:creationId xmlns:a16="http://schemas.microsoft.com/office/drawing/2014/main" id="{AE572DD1-EAFB-426B-AD70-7E1EC258CC1F}"/>
                </a:ext>
              </a:extLst>
            </p:cNvPr>
            <p:cNvSpPr>
              <a:spLocks/>
            </p:cNvSpPr>
            <p:nvPr/>
          </p:nvSpPr>
          <p:spPr bwMode="auto">
            <a:xfrm>
              <a:off x="9096376" y="4116388"/>
              <a:ext cx="7938" cy="80963"/>
            </a:xfrm>
            <a:custGeom>
              <a:avLst/>
              <a:gdLst>
                <a:gd name="T0" fmla="*/ 0 w 34"/>
                <a:gd name="T1" fmla="*/ 0 h 393"/>
                <a:gd name="T2" fmla="*/ 0 w 34"/>
                <a:gd name="T3" fmla="*/ 393 h 393"/>
                <a:gd name="T4" fmla="*/ 34 w 34"/>
                <a:gd name="T5" fmla="*/ 393 h 393"/>
                <a:gd name="T6" fmla="*/ 34 w 34"/>
                <a:gd name="T7" fmla="*/ 0 h 393"/>
              </a:gdLst>
              <a:ahLst/>
              <a:cxnLst>
                <a:cxn ang="0">
                  <a:pos x="T0" y="T1"/>
                </a:cxn>
                <a:cxn ang="0">
                  <a:pos x="T2" y="T3"/>
                </a:cxn>
                <a:cxn ang="0">
                  <a:pos x="T4" y="T5"/>
                </a:cxn>
                <a:cxn ang="0">
                  <a:pos x="T6" y="T7"/>
                </a:cxn>
              </a:cxnLst>
              <a:rect l="0" t="0" r="r" b="b"/>
              <a:pathLst>
                <a:path w="34" h="393">
                  <a:moveTo>
                    <a:pt x="0" y="0"/>
                  </a:moveTo>
                  <a:lnTo>
                    <a:pt x="0" y="393"/>
                  </a:lnTo>
                  <a:lnTo>
                    <a:pt x="34" y="393"/>
                  </a:lnTo>
                  <a:lnTo>
                    <a:pt x="3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822">
              <a:extLst>
                <a:ext uri="{FF2B5EF4-FFF2-40B4-BE49-F238E27FC236}">
                  <a16:creationId xmlns:a16="http://schemas.microsoft.com/office/drawing/2014/main" id="{7B560E8C-B9FF-4894-909B-8342BC0A0B42}"/>
                </a:ext>
              </a:extLst>
            </p:cNvPr>
            <p:cNvSpPr>
              <a:spLocks/>
            </p:cNvSpPr>
            <p:nvPr/>
          </p:nvSpPr>
          <p:spPr bwMode="auto">
            <a:xfrm>
              <a:off x="9132889" y="4073526"/>
              <a:ext cx="6350" cy="123825"/>
            </a:xfrm>
            <a:custGeom>
              <a:avLst/>
              <a:gdLst>
                <a:gd name="T0" fmla="*/ 0 w 33"/>
                <a:gd name="T1" fmla="*/ 0 h 602"/>
                <a:gd name="T2" fmla="*/ 0 w 33"/>
                <a:gd name="T3" fmla="*/ 602 h 602"/>
                <a:gd name="T4" fmla="*/ 33 w 33"/>
                <a:gd name="T5" fmla="*/ 602 h 602"/>
                <a:gd name="T6" fmla="*/ 33 w 33"/>
                <a:gd name="T7" fmla="*/ 0 h 602"/>
              </a:gdLst>
              <a:ahLst/>
              <a:cxnLst>
                <a:cxn ang="0">
                  <a:pos x="T0" y="T1"/>
                </a:cxn>
                <a:cxn ang="0">
                  <a:pos x="T2" y="T3"/>
                </a:cxn>
                <a:cxn ang="0">
                  <a:pos x="T4" y="T5"/>
                </a:cxn>
                <a:cxn ang="0">
                  <a:pos x="T6" y="T7"/>
                </a:cxn>
              </a:cxnLst>
              <a:rect l="0" t="0" r="r" b="b"/>
              <a:pathLst>
                <a:path w="33" h="602">
                  <a:moveTo>
                    <a:pt x="0" y="0"/>
                  </a:moveTo>
                  <a:lnTo>
                    <a:pt x="0" y="602"/>
                  </a:lnTo>
                  <a:lnTo>
                    <a:pt x="33" y="602"/>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823">
              <a:extLst>
                <a:ext uri="{FF2B5EF4-FFF2-40B4-BE49-F238E27FC236}">
                  <a16:creationId xmlns:a16="http://schemas.microsoft.com/office/drawing/2014/main" id="{6963A705-6F79-4858-89F6-D678375CF010}"/>
                </a:ext>
              </a:extLst>
            </p:cNvPr>
            <p:cNvSpPr>
              <a:spLocks/>
            </p:cNvSpPr>
            <p:nvPr/>
          </p:nvSpPr>
          <p:spPr bwMode="auto">
            <a:xfrm>
              <a:off x="9167814" y="4113213"/>
              <a:ext cx="7938" cy="84138"/>
            </a:xfrm>
            <a:custGeom>
              <a:avLst/>
              <a:gdLst>
                <a:gd name="T0" fmla="*/ 0 w 33"/>
                <a:gd name="T1" fmla="*/ 0 h 407"/>
                <a:gd name="T2" fmla="*/ 0 w 33"/>
                <a:gd name="T3" fmla="*/ 407 h 407"/>
                <a:gd name="T4" fmla="*/ 33 w 33"/>
                <a:gd name="T5" fmla="*/ 407 h 407"/>
                <a:gd name="T6" fmla="*/ 33 w 33"/>
                <a:gd name="T7" fmla="*/ 0 h 407"/>
              </a:gdLst>
              <a:ahLst/>
              <a:cxnLst>
                <a:cxn ang="0">
                  <a:pos x="T0" y="T1"/>
                </a:cxn>
                <a:cxn ang="0">
                  <a:pos x="T2" y="T3"/>
                </a:cxn>
                <a:cxn ang="0">
                  <a:pos x="T4" y="T5"/>
                </a:cxn>
                <a:cxn ang="0">
                  <a:pos x="T6" y="T7"/>
                </a:cxn>
              </a:cxnLst>
              <a:rect l="0" t="0" r="r" b="b"/>
              <a:pathLst>
                <a:path w="33" h="407">
                  <a:moveTo>
                    <a:pt x="0" y="0"/>
                  </a:moveTo>
                  <a:lnTo>
                    <a:pt x="0" y="407"/>
                  </a:lnTo>
                  <a:lnTo>
                    <a:pt x="33" y="407"/>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824">
              <a:extLst>
                <a:ext uri="{FF2B5EF4-FFF2-40B4-BE49-F238E27FC236}">
                  <a16:creationId xmlns:a16="http://schemas.microsoft.com/office/drawing/2014/main" id="{859A9AB7-8FCD-4D34-9C43-8559DC34904E}"/>
                </a:ext>
              </a:extLst>
            </p:cNvPr>
            <p:cNvSpPr>
              <a:spLocks/>
            </p:cNvSpPr>
            <p:nvPr/>
          </p:nvSpPr>
          <p:spPr bwMode="auto">
            <a:xfrm>
              <a:off x="9213851" y="4197351"/>
              <a:ext cx="6350" cy="38100"/>
            </a:xfrm>
            <a:custGeom>
              <a:avLst/>
              <a:gdLst>
                <a:gd name="T0" fmla="*/ 0 w 33"/>
                <a:gd name="T1" fmla="*/ 0 h 187"/>
                <a:gd name="T2" fmla="*/ 0 w 33"/>
                <a:gd name="T3" fmla="*/ 187 h 187"/>
                <a:gd name="T4" fmla="*/ 33 w 33"/>
                <a:gd name="T5" fmla="*/ 187 h 187"/>
                <a:gd name="T6" fmla="*/ 33 w 33"/>
                <a:gd name="T7" fmla="*/ 0 h 187"/>
              </a:gdLst>
              <a:ahLst/>
              <a:cxnLst>
                <a:cxn ang="0">
                  <a:pos x="T0" y="T1"/>
                </a:cxn>
                <a:cxn ang="0">
                  <a:pos x="T2" y="T3"/>
                </a:cxn>
                <a:cxn ang="0">
                  <a:pos x="T4" y="T5"/>
                </a:cxn>
                <a:cxn ang="0">
                  <a:pos x="T6" y="T7"/>
                </a:cxn>
              </a:cxnLst>
              <a:rect l="0" t="0" r="r" b="b"/>
              <a:pathLst>
                <a:path w="33" h="187">
                  <a:moveTo>
                    <a:pt x="0" y="0"/>
                  </a:moveTo>
                  <a:lnTo>
                    <a:pt x="0" y="187"/>
                  </a:lnTo>
                  <a:lnTo>
                    <a:pt x="33" y="187"/>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825">
              <a:extLst>
                <a:ext uri="{FF2B5EF4-FFF2-40B4-BE49-F238E27FC236}">
                  <a16:creationId xmlns:a16="http://schemas.microsoft.com/office/drawing/2014/main" id="{073ED8B6-A5D5-4FF4-9730-E29B4547ADAA}"/>
                </a:ext>
              </a:extLst>
            </p:cNvPr>
            <p:cNvSpPr>
              <a:spLocks/>
            </p:cNvSpPr>
            <p:nvPr/>
          </p:nvSpPr>
          <p:spPr bwMode="auto">
            <a:xfrm>
              <a:off x="9248776" y="4141788"/>
              <a:ext cx="7938" cy="55563"/>
            </a:xfrm>
            <a:custGeom>
              <a:avLst/>
              <a:gdLst>
                <a:gd name="T0" fmla="*/ 0 w 33"/>
                <a:gd name="T1" fmla="*/ 0 h 268"/>
                <a:gd name="T2" fmla="*/ 0 w 33"/>
                <a:gd name="T3" fmla="*/ 268 h 268"/>
                <a:gd name="T4" fmla="*/ 33 w 33"/>
                <a:gd name="T5" fmla="*/ 268 h 268"/>
                <a:gd name="T6" fmla="*/ 33 w 33"/>
                <a:gd name="T7" fmla="*/ 0 h 268"/>
              </a:gdLst>
              <a:ahLst/>
              <a:cxnLst>
                <a:cxn ang="0">
                  <a:pos x="T0" y="T1"/>
                </a:cxn>
                <a:cxn ang="0">
                  <a:pos x="T2" y="T3"/>
                </a:cxn>
                <a:cxn ang="0">
                  <a:pos x="T4" y="T5"/>
                </a:cxn>
                <a:cxn ang="0">
                  <a:pos x="T6" y="T7"/>
                </a:cxn>
              </a:cxnLst>
              <a:rect l="0" t="0" r="r" b="b"/>
              <a:pathLst>
                <a:path w="33" h="268">
                  <a:moveTo>
                    <a:pt x="0" y="0"/>
                  </a:moveTo>
                  <a:lnTo>
                    <a:pt x="0" y="268"/>
                  </a:lnTo>
                  <a:lnTo>
                    <a:pt x="33" y="268"/>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826">
              <a:extLst>
                <a:ext uri="{FF2B5EF4-FFF2-40B4-BE49-F238E27FC236}">
                  <a16:creationId xmlns:a16="http://schemas.microsoft.com/office/drawing/2014/main" id="{4C6770B2-AEE0-4315-B858-12C2CA8A54FB}"/>
                </a:ext>
              </a:extLst>
            </p:cNvPr>
            <p:cNvSpPr>
              <a:spLocks/>
            </p:cNvSpPr>
            <p:nvPr/>
          </p:nvSpPr>
          <p:spPr bwMode="auto">
            <a:xfrm>
              <a:off x="9277351" y="4068763"/>
              <a:ext cx="6350" cy="128588"/>
            </a:xfrm>
            <a:custGeom>
              <a:avLst/>
              <a:gdLst>
                <a:gd name="T0" fmla="*/ 0 w 33"/>
                <a:gd name="T1" fmla="*/ 0 h 624"/>
                <a:gd name="T2" fmla="*/ 0 w 33"/>
                <a:gd name="T3" fmla="*/ 624 h 624"/>
                <a:gd name="T4" fmla="*/ 33 w 33"/>
                <a:gd name="T5" fmla="*/ 624 h 624"/>
                <a:gd name="T6" fmla="*/ 33 w 33"/>
                <a:gd name="T7" fmla="*/ 0 h 624"/>
              </a:gdLst>
              <a:ahLst/>
              <a:cxnLst>
                <a:cxn ang="0">
                  <a:pos x="T0" y="T1"/>
                </a:cxn>
                <a:cxn ang="0">
                  <a:pos x="T2" y="T3"/>
                </a:cxn>
                <a:cxn ang="0">
                  <a:pos x="T4" y="T5"/>
                </a:cxn>
                <a:cxn ang="0">
                  <a:pos x="T6" y="T7"/>
                </a:cxn>
              </a:cxnLst>
              <a:rect l="0" t="0" r="r" b="b"/>
              <a:pathLst>
                <a:path w="33" h="624">
                  <a:moveTo>
                    <a:pt x="0" y="0"/>
                  </a:moveTo>
                  <a:lnTo>
                    <a:pt x="0" y="624"/>
                  </a:lnTo>
                  <a:lnTo>
                    <a:pt x="33" y="624"/>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331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11</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4258611"/>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Proces registrácie OOM na agregátora zabezpečuje OKTE</a:t>
            </a:r>
            <a:r>
              <a:rPr lang="sk-SK" sz="1200">
                <a:solidFill>
                  <a:sysClr val="windowText" lastClr="000000"/>
                </a:solidFill>
                <a:latin typeface="+mn-lt"/>
                <a:cs typeface="Arial" panose="020B0604020202020204" pitchFamily="34" charset="0"/>
              </a:rPr>
              <a:t>, pričom nutnými podmienkami pre registráciu OOM je: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uzavretie zmluvy o agregácii s agregátorom pre OOM poskytovateľa flexibility;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evidencia úplných technických údajov pre OOM poskytovateľa flexibility v rozsahu podľa prevádzkového poriadku OKTE;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osadenie OOM, v ktorom je flexibilita poskytovaná, určeným meradlom prevádzkovateľa sústavy s priebehovým meraním hodnôt v štvrťhodinovom rozlíšení.</a:t>
            </a:r>
          </a:p>
          <a:p>
            <a:pPr marL="171450"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Na obdobie, na ktoré sa požaduje registrácia OOM na agregátora, </a:t>
            </a:r>
            <a:r>
              <a:rPr lang="sk-SK" sz="1200" b="1">
                <a:solidFill>
                  <a:sysClr val="windowText" lastClr="000000"/>
                </a:solidFill>
                <a:latin typeface="+mn-lt"/>
                <a:cs typeface="Arial" panose="020B0604020202020204" pitchFamily="34" charset="0"/>
              </a:rPr>
              <a:t>môže mať poskytovateľ flexibility uzavretú zmluvu len s jedným agregátorom</a:t>
            </a:r>
            <a:r>
              <a:rPr lang="sk-SK" sz="12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Žiadosť o registráciu OOM na agregátora sa podáva u OKTE najneskôr 2 pracovné dni pred požadovaným dňom registrácie</a:t>
            </a:r>
            <a:r>
              <a:rPr lang="sk-SK" sz="1200">
                <a:solidFill>
                  <a:sysClr val="windowText" lastClr="000000"/>
                </a:solidFill>
                <a:latin typeface="+mn-lt"/>
                <a:cs typeface="Arial" panose="020B0604020202020204" pitchFamily="34" charset="0"/>
              </a:rPr>
              <a:t>. Ak sa žiadosť podá neskôr, dôjde k registrácii OOM na agregátora od začiatku tretieho dňa od podania žiadosti.</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Žiadateľ môže</a:t>
            </a:r>
            <a:r>
              <a:rPr lang="sk-SK" sz="1200">
                <a:solidFill>
                  <a:sysClr val="windowText" lastClr="000000"/>
                </a:solidFill>
                <a:latin typeface="+mn-lt"/>
                <a:cs typeface="Arial" panose="020B0604020202020204" pitchFamily="34" charset="0"/>
              </a:rPr>
              <a:t>, pred podaním žiadosti, </a:t>
            </a:r>
            <a:r>
              <a:rPr lang="sk-SK" sz="1200" b="1">
                <a:solidFill>
                  <a:sysClr val="windowText" lastClr="000000"/>
                </a:solidFill>
                <a:latin typeface="+mn-lt"/>
                <a:cs typeface="Arial" panose="020B0604020202020204" pitchFamily="34" charset="0"/>
              </a:rPr>
              <a:t>overiť u OKTE osadenie OOM určeným meradlom </a:t>
            </a:r>
            <a:r>
              <a:rPr lang="sk-SK" sz="1200">
                <a:solidFill>
                  <a:sysClr val="windowText" lastClr="000000"/>
                </a:solidFill>
                <a:latin typeface="+mn-lt"/>
                <a:cs typeface="Arial" panose="020B0604020202020204" pitchFamily="34" charset="0"/>
              </a:rPr>
              <a:t>prevádzkovateľa sústavy s priebehovým meraním hodnôt v štvrťhodinovom rozlíšení.</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Na základe technických údajov evidovaných k OOM , sa vyhodnotí</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či je možné </a:t>
            </a:r>
            <a:r>
              <a:rPr lang="sk-SK" sz="1200">
                <a:solidFill>
                  <a:sysClr val="windowText" lastClr="000000"/>
                </a:solidFill>
                <a:latin typeface="+mn-lt"/>
                <a:cs typeface="Arial" panose="020B0604020202020204" pitchFamily="34" charset="0"/>
              </a:rPr>
              <a:t>priradením min. jedného z dostupných typov východiskových diagramov (BL) </a:t>
            </a:r>
            <a:r>
              <a:rPr lang="sk-SK" sz="1200" b="1">
                <a:solidFill>
                  <a:sysClr val="windowText" lastClr="000000"/>
                </a:solidFill>
                <a:latin typeface="+mn-lt"/>
                <a:cs typeface="Arial" panose="020B0604020202020204" pitchFamily="34" charset="0"/>
              </a:rPr>
              <a:t>dosiahnuť stanovené presnosti BL</a:t>
            </a:r>
            <a:r>
              <a:rPr lang="sk-SK" sz="1200">
                <a:solidFill>
                  <a:sysClr val="windowText" lastClr="000000"/>
                </a:solidFill>
                <a:latin typeface="+mn-lt"/>
                <a:cs typeface="Arial" panose="020B0604020202020204" pitchFamily="34" charset="0"/>
              </a:rPr>
              <a:t>. Ak určené presnosti nie je možné dosiahnuť ani jedným z dostupných typov BL, žiadosť o registráciu sa zamietne.</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Pred plánovaným využitím flexibility v OOM sa u OKTE overí </a:t>
            </a:r>
            <a:r>
              <a:rPr lang="sk-SK" sz="1200">
                <a:solidFill>
                  <a:sysClr val="windowText" lastClr="000000"/>
                </a:solidFill>
                <a:latin typeface="+mn-lt"/>
                <a:cs typeface="Arial" panose="020B0604020202020204" pitchFamily="34" charset="0"/>
              </a:rPr>
              <a:t>informácia o obmedzení aktivácie flexibility, teda </a:t>
            </a:r>
            <a:r>
              <a:rPr lang="sk-SK" sz="1200" b="1">
                <a:solidFill>
                  <a:sysClr val="windowText" lastClr="000000"/>
                </a:solidFill>
                <a:latin typeface="+mn-lt"/>
                <a:cs typeface="Arial" panose="020B0604020202020204" pitchFamily="34" charset="0"/>
              </a:rPr>
              <a:t>či je v plánovanom čase možné flexibilitu na daných OOM použiť</a:t>
            </a:r>
            <a:r>
              <a:rPr lang="sk-SK" sz="1200">
                <a:solidFill>
                  <a:sysClr val="windowText" lastClr="000000"/>
                </a:solidFill>
                <a:latin typeface="+mn-lt"/>
                <a:cs typeface="Arial" panose="020B0604020202020204" pitchFamily="34" charset="0"/>
              </a:rPr>
              <a:t>. Žiadosť o tieto informácie sa podáva u OKTE a musí obsahovať:</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agregátora;</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odberného miesta alebo odovzdávacieho miesta, ku ktorému je požadovaná informácia z evidencie obmedzenia poskytovania flexibility, či je v danom mieste možné aktivovať flexibilitu;</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dátum a čas od kedy a do kedy je požadovaná informácia z evidencie.</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29121" y="2032475"/>
            <a:ext cx="4883118"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Registrácia OOM na agregátora - §28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5" name="Notepad" descr="{&quot;Key&quot;:&quot;POWER_USER_SHAPE_ICON&quot;,&quot;Value&quot;:&quot;POWER_USER_SHAPE_ICON_STYLE_1&quot;}">
            <a:extLst>
              <a:ext uri="{FF2B5EF4-FFF2-40B4-BE49-F238E27FC236}">
                <a16:creationId xmlns:a16="http://schemas.microsoft.com/office/drawing/2014/main" id="{CA52BD82-EA0E-4C0A-B9AF-B62F6C0619F0}"/>
              </a:ext>
            </a:extLst>
          </p:cNvPr>
          <p:cNvGrpSpPr>
            <a:grpSpLocks noChangeAspect="1"/>
          </p:cNvGrpSpPr>
          <p:nvPr/>
        </p:nvGrpSpPr>
        <p:grpSpPr>
          <a:xfrm>
            <a:off x="751458" y="2066222"/>
            <a:ext cx="205804" cy="223000"/>
            <a:chOff x="6288088" y="2614613"/>
            <a:chExt cx="588963" cy="638175"/>
          </a:xfrm>
          <a:solidFill>
            <a:srgbClr val="265787"/>
          </a:solidFill>
        </p:grpSpPr>
        <p:sp>
          <p:nvSpPr>
            <p:cNvPr id="16" name="Freeform 269">
              <a:extLst>
                <a:ext uri="{FF2B5EF4-FFF2-40B4-BE49-F238E27FC236}">
                  <a16:creationId xmlns:a16="http://schemas.microsoft.com/office/drawing/2014/main" id="{BF72F191-2F5F-4E3B-8E58-1E1F4ED14307}"/>
                </a:ext>
              </a:extLst>
            </p:cNvPr>
            <p:cNvSpPr>
              <a:spLocks/>
            </p:cNvSpPr>
            <p:nvPr/>
          </p:nvSpPr>
          <p:spPr bwMode="auto">
            <a:xfrm>
              <a:off x="6338888" y="2862263"/>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270">
              <a:extLst>
                <a:ext uri="{FF2B5EF4-FFF2-40B4-BE49-F238E27FC236}">
                  <a16:creationId xmlns:a16="http://schemas.microsoft.com/office/drawing/2014/main" id="{8A1B8EC3-C64D-45E8-B3C1-88D9617F005D}"/>
                </a:ext>
              </a:extLst>
            </p:cNvPr>
            <p:cNvSpPr>
              <a:spLocks/>
            </p:cNvSpPr>
            <p:nvPr/>
          </p:nvSpPr>
          <p:spPr bwMode="auto">
            <a:xfrm>
              <a:off x="6338888" y="2938463"/>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71">
              <a:extLst>
                <a:ext uri="{FF2B5EF4-FFF2-40B4-BE49-F238E27FC236}">
                  <a16:creationId xmlns:a16="http://schemas.microsoft.com/office/drawing/2014/main" id="{455ED6E6-AB0D-404D-8320-05BB918E2DDC}"/>
                </a:ext>
              </a:extLst>
            </p:cNvPr>
            <p:cNvSpPr>
              <a:spLocks/>
            </p:cNvSpPr>
            <p:nvPr/>
          </p:nvSpPr>
          <p:spPr bwMode="auto">
            <a:xfrm>
              <a:off x="6338888" y="3013076"/>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72">
              <a:extLst>
                <a:ext uri="{FF2B5EF4-FFF2-40B4-BE49-F238E27FC236}">
                  <a16:creationId xmlns:a16="http://schemas.microsoft.com/office/drawing/2014/main" id="{762E729D-295D-48CD-8528-66934C8F6048}"/>
                </a:ext>
              </a:extLst>
            </p:cNvPr>
            <p:cNvSpPr>
              <a:spLocks/>
            </p:cNvSpPr>
            <p:nvPr/>
          </p:nvSpPr>
          <p:spPr bwMode="auto">
            <a:xfrm>
              <a:off x="6338888" y="3089276"/>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73">
              <a:extLst>
                <a:ext uri="{FF2B5EF4-FFF2-40B4-BE49-F238E27FC236}">
                  <a16:creationId xmlns:a16="http://schemas.microsoft.com/office/drawing/2014/main" id="{8678F578-9964-47A6-8CEB-EE0B3C307857}"/>
                </a:ext>
              </a:extLst>
            </p:cNvPr>
            <p:cNvSpPr>
              <a:spLocks/>
            </p:cNvSpPr>
            <p:nvPr/>
          </p:nvSpPr>
          <p:spPr bwMode="auto">
            <a:xfrm>
              <a:off x="6338888" y="2786063"/>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74">
              <a:extLst>
                <a:ext uri="{FF2B5EF4-FFF2-40B4-BE49-F238E27FC236}">
                  <a16:creationId xmlns:a16="http://schemas.microsoft.com/office/drawing/2014/main" id="{4137DE62-7FFD-43F9-97E7-29298195ED1E}"/>
                </a:ext>
              </a:extLst>
            </p:cNvPr>
            <p:cNvSpPr>
              <a:spLocks/>
            </p:cNvSpPr>
            <p:nvPr/>
          </p:nvSpPr>
          <p:spPr bwMode="auto">
            <a:xfrm>
              <a:off x="6338888" y="2711451"/>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75">
              <a:extLst>
                <a:ext uri="{FF2B5EF4-FFF2-40B4-BE49-F238E27FC236}">
                  <a16:creationId xmlns:a16="http://schemas.microsoft.com/office/drawing/2014/main" id="{CEB130AB-4681-4C24-8048-A7FCC8FFDB29}"/>
                </a:ext>
              </a:extLst>
            </p:cNvPr>
            <p:cNvSpPr>
              <a:spLocks/>
            </p:cNvSpPr>
            <p:nvPr/>
          </p:nvSpPr>
          <p:spPr bwMode="auto">
            <a:xfrm>
              <a:off x="6635750" y="3128963"/>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76">
              <a:extLst>
                <a:ext uri="{FF2B5EF4-FFF2-40B4-BE49-F238E27FC236}">
                  <a16:creationId xmlns:a16="http://schemas.microsoft.com/office/drawing/2014/main" id="{4B3A83D8-9049-49A7-8E31-FC22DF2A3573}"/>
                </a:ext>
              </a:extLst>
            </p:cNvPr>
            <p:cNvSpPr>
              <a:spLocks/>
            </p:cNvSpPr>
            <p:nvPr/>
          </p:nvSpPr>
          <p:spPr bwMode="auto">
            <a:xfrm>
              <a:off x="6288088" y="2614613"/>
              <a:ext cx="422275" cy="590550"/>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77">
              <a:extLst>
                <a:ext uri="{FF2B5EF4-FFF2-40B4-BE49-F238E27FC236}">
                  <a16:creationId xmlns:a16="http://schemas.microsoft.com/office/drawing/2014/main" id="{ACE5979E-513E-4168-99C6-05ABADCEB406}"/>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6695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268959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Ukotvenie vo vyhláške o pravidlách fungovania trhu s elektrinou</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12</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4077420"/>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a:solidFill>
                  <a:sysClr val="windowText" lastClr="000000"/>
                </a:solidFill>
                <a:latin typeface="+mn-lt"/>
                <a:cs typeface="Arial" panose="020B0604020202020204" pitchFamily="34" charset="0"/>
              </a:rPr>
              <a:t>Aktivovaná </a:t>
            </a:r>
            <a:r>
              <a:rPr lang="sk-SK" sz="1400" b="1">
                <a:solidFill>
                  <a:sysClr val="windowText" lastClr="000000"/>
                </a:solidFill>
                <a:latin typeface="+mn-lt"/>
                <a:cs typeface="Arial" panose="020B0604020202020204" pitchFamily="34" charset="0"/>
              </a:rPr>
              <a:t>agregovaná flexibilita sa vyhodnocuje na OOM alebo na technológii poskytujúcej flexibilitu</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Východiskový diagram dodávky alebo odberu</a:t>
            </a:r>
            <a:r>
              <a:rPr lang="sk-SK" sz="1400">
                <a:solidFill>
                  <a:sysClr val="windowText" lastClr="000000"/>
                </a:solidFill>
                <a:latin typeface="+mn-lt"/>
                <a:cs typeface="Arial" panose="020B0604020202020204" pitchFamily="34" charset="0"/>
              </a:rPr>
              <a:t> OOM pre vyhodnocovanie aktivovanej agregovanej flexibility na OOM </a:t>
            </a:r>
            <a:r>
              <a:rPr lang="sk-SK" sz="1400" b="1">
                <a:solidFill>
                  <a:sysClr val="windowText" lastClr="000000"/>
                </a:solidFill>
                <a:latin typeface="+mn-lt"/>
                <a:cs typeface="Arial" panose="020B0604020202020204" pitchFamily="34" charset="0"/>
              </a:rPr>
              <a:t>sa priradzuje taktiež na OOM</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Východiskový diagram </a:t>
            </a:r>
            <a:r>
              <a:rPr lang="sk-SK" sz="1400">
                <a:solidFill>
                  <a:sysClr val="windowText" lastClr="000000"/>
                </a:solidFill>
                <a:latin typeface="+mn-lt"/>
                <a:cs typeface="Arial" panose="020B0604020202020204" pitchFamily="34" charset="0"/>
              </a:rPr>
              <a:t>dodávky alebo odberu OOM </a:t>
            </a:r>
            <a:r>
              <a:rPr lang="sk-SK" sz="1400" b="1">
                <a:solidFill>
                  <a:sysClr val="windowText" lastClr="000000"/>
                </a:solidFill>
                <a:latin typeface="+mn-lt"/>
                <a:cs typeface="Arial" panose="020B0604020202020204" pitchFamily="34" charset="0"/>
              </a:rPr>
              <a:t>sa priradí jednotlivo ku každému OOM </a:t>
            </a:r>
            <a:r>
              <a:rPr lang="sk-SK" sz="1400">
                <a:solidFill>
                  <a:sysClr val="windowText" lastClr="000000"/>
                </a:solidFill>
                <a:latin typeface="+mn-lt"/>
                <a:cs typeface="Arial" panose="020B0604020202020204" pitchFamily="34" charset="0"/>
              </a:rPr>
              <a:t>registrovanému na agregátora.</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Prevádzkový poriadok OKTE určí</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300">
                <a:solidFill>
                  <a:sysClr val="windowText" lastClr="000000"/>
                </a:solidFill>
                <a:latin typeface="+mn-lt"/>
                <a:cs typeface="Arial" panose="020B0604020202020204" pitchFamily="34" charset="0"/>
              </a:rPr>
              <a:t>typy východiskových diagramov podľa typu využitej flexibility;</a:t>
            </a:r>
          </a:p>
          <a:p>
            <a:pPr marL="450850" lvl="1" indent="-171450" defTabSz="995363" fontAlgn="base">
              <a:spcAft>
                <a:spcPts val="300"/>
              </a:spcAft>
              <a:buClr>
                <a:srgbClr val="265787"/>
              </a:buClr>
              <a:defRPr/>
            </a:pPr>
            <a:r>
              <a:rPr lang="sk-SK" sz="1300">
                <a:solidFill>
                  <a:sysClr val="windowText" lastClr="000000"/>
                </a:solidFill>
                <a:latin typeface="+mn-lt"/>
                <a:cs typeface="Arial" panose="020B0604020202020204" pitchFamily="34" charset="0"/>
              </a:rPr>
              <a:t>spôsob určenia východiskového diagramu pre vyhodnocovanie aktivovanej agregovanej flexibility na OOM;</a:t>
            </a:r>
          </a:p>
          <a:p>
            <a:pPr marL="450850" lvl="1" indent="-171450" defTabSz="995363" fontAlgn="base">
              <a:spcAft>
                <a:spcPts val="300"/>
              </a:spcAft>
              <a:buClr>
                <a:srgbClr val="265787"/>
              </a:buClr>
              <a:defRPr/>
            </a:pPr>
            <a:r>
              <a:rPr lang="sk-SK" sz="1300">
                <a:solidFill>
                  <a:sysClr val="windowText" lastClr="000000"/>
                </a:solidFill>
                <a:latin typeface="+mn-lt"/>
                <a:cs typeface="Arial" panose="020B0604020202020204" pitchFamily="34" charset="0"/>
              </a:rPr>
              <a:t>spôsob priradenia východiskového diagramu pre vyhodnocovanie aktivovanej agregovanej flexibility na OOM;</a:t>
            </a:r>
          </a:p>
          <a:p>
            <a:pPr marL="450850" lvl="1" indent="-171450" defTabSz="995363" fontAlgn="base">
              <a:spcAft>
                <a:spcPts val="300"/>
              </a:spcAft>
              <a:buClr>
                <a:srgbClr val="265787"/>
              </a:buClr>
              <a:defRPr/>
            </a:pPr>
            <a:r>
              <a:rPr lang="sk-SK" sz="1300">
                <a:solidFill>
                  <a:sysClr val="windowText" lastClr="000000"/>
                </a:solidFill>
                <a:latin typeface="+mn-lt"/>
                <a:cs typeface="Arial" panose="020B0604020202020204" pitchFamily="34" charset="0"/>
              </a:rPr>
              <a:t>spôsob použitia východiskového diagramu pre výpočet aktivovanej agregovanej flexibility pre vyhodnocovanie aktivovanej agregovanej flexibility na OOM;</a:t>
            </a:r>
          </a:p>
          <a:p>
            <a:pPr marL="450850" lvl="1" indent="-171450" defTabSz="995363" fontAlgn="base">
              <a:spcAft>
                <a:spcPts val="300"/>
              </a:spcAft>
              <a:buClr>
                <a:srgbClr val="265787"/>
              </a:buClr>
              <a:defRPr/>
            </a:pPr>
            <a:r>
              <a:rPr lang="sk-SK" sz="1300">
                <a:solidFill>
                  <a:sysClr val="windowText" lastClr="000000"/>
                </a:solidFill>
                <a:latin typeface="+mn-lt"/>
                <a:cs typeface="Arial" panose="020B0604020202020204" pitchFamily="34" charset="0"/>
              </a:rPr>
              <a:t>spôsob zahrnutia aktivovanej agregovanej flexibility do výpočtu odchýlok a určenie hodnôt za dodávku alebo odber elektriny pri aktivácii agregovanej flexibility.</a:t>
            </a: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40944" y="2032475"/>
            <a:ext cx="6217329"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Vyhodnocovanie aktivovanej agregovanej flexibility - §29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0" name="Analytics16" descr="{&quot;Key&quot;:&quot;POWER_USER_SHAPE_ICON&quot;,&quot;Value&quot;:&quot;POWER_USER_SHAPE_ICON_STYLE_1&quot;}">
            <a:extLst>
              <a:ext uri="{FF2B5EF4-FFF2-40B4-BE49-F238E27FC236}">
                <a16:creationId xmlns:a16="http://schemas.microsoft.com/office/drawing/2014/main" id="{13D4BCF0-4E4F-40B8-9BA2-BF563B2E84D0}"/>
              </a:ext>
            </a:extLst>
          </p:cNvPr>
          <p:cNvGrpSpPr>
            <a:grpSpLocks noChangeAspect="1"/>
          </p:cNvGrpSpPr>
          <p:nvPr>
            <p:custDataLst>
              <p:tags r:id="rId2"/>
            </p:custDataLst>
          </p:nvPr>
        </p:nvGrpSpPr>
        <p:grpSpPr>
          <a:xfrm>
            <a:off x="705777" y="2066669"/>
            <a:ext cx="244342" cy="219215"/>
            <a:chOff x="8543926" y="100012"/>
            <a:chExt cx="895350" cy="803276"/>
          </a:xfrm>
          <a:noFill/>
        </p:grpSpPr>
        <p:sp>
          <p:nvSpPr>
            <p:cNvPr id="14" name="Freeform 115">
              <a:extLst>
                <a:ext uri="{FF2B5EF4-FFF2-40B4-BE49-F238E27FC236}">
                  <a16:creationId xmlns:a16="http://schemas.microsoft.com/office/drawing/2014/main" id="{0062677E-DEA2-4421-B8D1-17958E4776E3}"/>
                </a:ext>
              </a:extLst>
            </p:cNvPr>
            <p:cNvSpPr>
              <a:spLocks/>
            </p:cNvSpPr>
            <p:nvPr/>
          </p:nvSpPr>
          <p:spPr bwMode="auto">
            <a:xfrm>
              <a:off x="8801101" y="547687"/>
              <a:ext cx="180975" cy="180975"/>
            </a:xfrm>
            <a:custGeom>
              <a:avLst/>
              <a:gdLst>
                <a:gd name="T0" fmla="*/ 113 w 239"/>
                <a:gd name="T1" fmla="*/ 58 h 237"/>
                <a:gd name="T2" fmla="*/ 217 w 239"/>
                <a:gd name="T3" fmla="*/ 237 h 237"/>
                <a:gd name="T4" fmla="*/ 239 w 239"/>
                <a:gd name="T5" fmla="*/ 171 h 237"/>
                <a:gd name="T6" fmla="*/ 159 w 239"/>
                <a:gd name="T7" fmla="*/ 35 h 237"/>
                <a:gd name="T8" fmla="*/ 98 w 239"/>
                <a:gd name="T9" fmla="*/ 9 h 237"/>
                <a:gd name="T10" fmla="*/ 0 w 239"/>
                <a:gd name="T11" fmla="*/ 49 h 237"/>
                <a:gd name="T12" fmla="*/ 0 w 239"/>
                <a:gd name="T13" fmla="*/ 105 h 237"/>
                <a:gd name="T14" fmla="*/ 113 w 239"/>
                <a:gd name="T15" fmla="*/ 58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7">
                  <a:moveTo>
                    <a:pt x="113" y="58"/>
                  </a:moveTo>
                  <a:lnTo>
                    <a:pt x="217" y="237"/>
                  </a:lnTo>
                  <a:lnTo>
                    <a:pt x="239" y="171"/>
                  </a:lnTo>
                  <a:lnTo>
                    <a:pt x="159" y="35"/>
                  </a:lnTo>
                  <a:cubicBezTo>
                    <a:pt x="145" y="12"/>
                    <a:pt x="118" y="0"/>
                    <a:pt x="98" y="9"/>
                  </a:cubicBezTo>
                  <a:lnTo>
                    <a:pt x="0" y="49"/>
                  </a:lnTo>
                  <a:lnTo>
                    <a:pt x="0" y="105"/>
                  </a:lnTo>
                  <a:lnTo>
                    <a:pt x="113" y="58"/>
                  </a:ln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6">
              <a:extLst>
                <a:ext uri="{FF2B5EF4-FFF2-40B4-BE49-F238E27FC236}">
                  <a16:creationId xmlns:a16="http://schemas.microsoft.com/office/drawing/2014/main" id="{FED9D13F-FDD9-4894-8FFD-48D0173730A9}"/>
                </a:ext>
              </a:extLst>
            </p:cNvPr>
            <p:cNvSpPr>
              <a:spLocks/>
            </p:cNvSpPr>
            <p:nvPr/>
          </p:nvSpPr>
          <p:spPr bwMode="auto">
            <a:xfrm>
              <a:off x="8645526" y="706437"/>
              <a:ext cx="87313" cy="114300"/>
            </a:xfrm>
            <a:custGeom>
              <a:avLst/>
              <a:gdLst>
                <a:gd name="T0" fmla="*/ 60 w 114"/>
                <a:gd name="T1" fmla="*/ 0 h 151"/>
                <a:gd name="T2" fmla="*/ 0 w 114"/>
                <a:gd name="T3" fmla="*/ 0 h 151"/>
                <a:gd name="T4" fmla="*/ 89 w 114"/>
                <a:gd name="T5" fmla="*/ 151 h 151"/>
                <a:gd name="T6" fmla="*/ 114 w 114"/>
                <a:gd name="T7" fmla="*/ 93 h 151"/>
                <a:gd name="T8" fmla="*/ 60 w 114"/>
                <a:gd name="T9" fmla="*/ 0 h 151"/>
              </a:gdLst>
              <a:ahLst/>
              <a:cxnLst>
                <a:cxn ang="0">
                  <a:pos x="T0" y="T1"/>
                </a:cxn>
                <a:cxn ang="0">
                  <a:pos x="T2" y="T3"/>
                </a:cxn>
                <a:cxn ang="0">
                  <a:pos x="T4" y="T5"/>
                </a:cxn>
                <a:cxn ang="0">
                  <a:pos x="T6" y="T7"/>
                </a:cxn>
                <a:cxn ang="0">
                  <a:pos x="T8" y="T9"/>
                </a:cxn>
              </a:cxnLst>
              <a:rect l="0" t="0" r="r" b="b"/>
              <a:pathLst>
                <a:path w="114" h="151">
                  <a:moveTo>
                    <a:pt x="60" y="0"/>
                  </a:moveTo>
                  <a:lnTo>
                    <a:pt x="0" y="0"/>
                  </a:lnTo>
                  <a:lnTo>
                    <a:pt x="89" y="151"/>
                  </a:lnTo>
                  <a:cubicBezTo>
                    <a:pt x="92" y="128"/>
                    <a:pt x="101" y="109"/>
                    <a:pt x="114" y="93"/>
                  </a:cubicBezTo>
                  <a:lnTo>
                    <a:pt x="60" y="0"/>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17">
              <a:extLst>
                <a:ext uri="{FF2B5EF4-FFF2-40B4-BE49-F238E27FC236}">
                  <a16:creationId xmlns:a16="http://schemas.microsoft.com/office/drawing/2014/main" id="{2AFB917F-B16F-433D-8211-49734216332A}"/>
                </a:ext>
              </a:extLst>
            </p:cNvPr>
            <p:cNvSpPr>
              <a:spLocks/>
            </p:cNvSpPr>
            <p:nvPr/>
          </p:nvSpPr>
          <p:spPr bwMode="auto">
            <a:xfrm>
              <a:off x="8743951" y="447675"/>
              <a:ext cx="695325" cy="455613"/>
            </a:xfrm>
            <a:custGeom>
              <a:avLst/>
              <a:gdLst>
                <a:gd name="T0" fmla="*/ 616 w 914"/>
                <a:gd name="T1" fmla="*/ 0 h 598"/>
                <a:gd name="T2" fmla="*/ 414 w 914"/>
                <a:gd name="T3" fmla="*/ 134 h 598"/>
                <a:gd name="T4" fmla="*/ 414 w 914"/>
                <a:gd name="T5" fmla="*/ 134 h 598"/>
                <a:gd name="T6" fmla="*/ 323 w 914"/>
                <a:gd name="T7" fmla="*/ 408 h 598"/>
                <a:gd name="T8" fmla="*/ 87 w 914"/>
                <a:gd name="T9" fmla="*/ 431 h 598"/>
                <a:gd name="T10" fmla="*/ 87 w 914"/>
                <a:gd name="T11" fmla="*/ 431 h 598"/>
                <a:gd name="T12" fmla="*/ 0 w 914"/>
                <a:gd name="T13" fmla="*/ 515 h 598"/>
                <a:gd name="T14" fmla="*/ 95 w 914"/>
                <a:gd name="T15" fmla="*/ 598 h 598"/>
                <a:gd name="T16" fmla="*/ 403 w 914"/>
                <a:gd name="T17" fmla="*/ 598 h 598"/>
                <a:gd name="T18" fmla="*/ 504 w 914"/>
                <a:gd name="T19" fmla="*/ 528 h 598"/>
                <a:gd name="T20" fmla="*/ 616 w 914"/>
                <a:gd name="T21" fmla="*/ 296 h 598"/>
                <a:gd name="T22" fmla="*/ 674 w 914"/>
                <a:gd name="T23" fmla="*/ 311 h 598"/>
                <a:gd name="T24" fmla="*/ 547 w 914"/>
                <a:gd name="T25" fmla="*/ 569 h 598"/>
                <a:gd name="T26" fmla="*/ 914 w 914"/>
                <a:gd name="T27" fmla="*/ 569 h 598"/>
                <a:gd name="T28" fmla="*/ 872 w 914"/>
                <a:gd name="T29" fmla="*/ 219 h 598"/>
                <a:gd name="T30" fmla="*/ 616 w 914"/>
                <a:gd name="T3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 h="598">
                  <a:moveTo>
                    <a:pt x="616" y="0"/>
                  </a:moveTo>
                  <a:cubicBezTo>
                    <a:pt x="519" y="0"/>
                    <a:pt x="442" y="55"/>
                    <a:pt x="414" y="134"/>
                  </a:cubicBezTo>
                  <a:lnTo>
                    <a:pt x="414" y="134"/>
                  </a:lnTo>
                  <a:lnTo>
                    <a:pt x="323" y="408"/>
                  </a:lnTo>
                  <a:lnTo>
                    <a:pt x="87" y="431"/>
                  </a:lnTo>
                  <a:lnTo>
                    <a:pt x="87" y="431"/>
                  </a:lnTo>
                  <a:cubicBezTo>
                    <a:pt x="39" y="432"/>
                    <a:pt x="0" y="455"/>
                    <a:pt x="0" y="515"/>
                  </a:cubicBezTo>
                  <a:cubicBezTo>
                    <a:pt x="0" y="569"/>
                    <a:pt x="35" y="598"/>
                    <a:pt x="95" y="598"/>
                  </a:cubicBezTo>
                  <a:lnTo>
                    <a:pt x="403" y="598"/>
                  </a:lnTo>
                  <a:cubicBezTo>
                    <a:pt x="448" y="598"/>
                    <a:pt x="482" y="573"/>
                    <a:pt x="504" y="528"/>
                  </a:cubicBezTo>
                  <a:cubicBezTo>
                    <a:pt x="534" y="467"/>
                    <a:pt x="585" y="362"/>
                    <a:pt x="616" y="296"/>
                  </a:cubicBezTo>
                  <a:lnTo>
                    <a:pt x="674" y="311"/>
                  </a:lnTo>
                  <a:lnTo>
                    <a:pt x="547" y="569"/>
                  </a:lnTo>
                  <a:lnTo>
                    <a:pt x="914" y="569"/>
                  </a:lnTo>
                  <a:lnTo>
                    <a:pt x="872" y="219"/>
                  </a:lnTo>
                  <a:cubicBezTo>
                    <a:pt x="860" y="98"/>
                    <a:pt x="746" y="0"/>
                    <a:pt x="616" y="0"/>
                  </a:cubicBez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18">
              <a:extLst>
                <a:ext uri="{FF2B5EF4-FFF2-40B4-BE49-F238E27FC236}">
                  <a16:creationId xmlns:a16="http://schemas.microsoft.com/office/drawing/2014/main" id="{2838A33C-5C95-4A26-9BDA-D02D254F756D}"/>
                </a:ext>
              </a:extLst>
            </p:cNvPr>
            <p:cNvSpPr>
              <a:spLocks noChangeArrowheads="1"/>
            </p:cNvSpPr>
            <p:nvPr/>
          </p:nvSpPr>
          <p:spPr bwMode="auto">
            <a:xfrm>
              <a:off x="8543926" y="536575"/>
              <a:ext cx="49213" cy="138113"/>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19">
              <a:extLst>
                <a:ext uri="{FF2B5EF4-FFF2-40B4-BE49-F238E27FC236}">
                  <a16:creationId xmlns:a16="http://schemas.microsoft.com/office/drawing/2014/main" id="{2425960D-3A3D-48A4-A183-42E701C09621}"/>
                </a:ext>
              </a:extLst>
            </p:cNvPr>
            <p:cNvSpPr>
              <a:spLocks noChangeArrowheads="1"/>
            </p:cNvSpPr>
            <p:nvPr/>
          </p:nvSpPr>
          <p:spPr bwMode="auto">
            <a:xfrm>
              <a:off x="8631238" y="444500"/>
              <a:ext cx="49213" cy="230188"/>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20">
              <a:extLst>
                <a:ext uri="{FF2B5EF4-FFF2-40B4-BE49-F238E27FC236}">
                  <a16:creationId xmlns:a16="http://schemas.microsoft.com/office/drawing/2014/main" id="{5D075EE1-D6DD-497E-9CDD-57A95DBC06DD}"/>
                </a:ext>
              </a:extLst>
            </p:cNvPr>
            <p:cNvSpPr>
              <a:spLocks noChangeArrowheads="1"/>
            </p:cNvSpPr>
            <p:nvPr/>
          </p:nvSpPr>
          <p:spPr bwMode="auto">
            <a:xfrm>
              <a:off x="8718551" y="503237"/>
              <a:ext cx="49213" cy="171450"/>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21">
              <a:extLst>
                <a:ext uri="{FF2B5EF4-FFF2-40B4-BE49-F238E27FC236}">
                  <a16:creationId xmlns:a16="http://schemas.microsoft.com/office/drawing/2014/main" id="{375F95B8-B4C6-44EA-A58F-7A77B7BCD95E}"/>
                </a:ext>
              </a:extLst>
            </p:cNvPr>
            <p:cNvSpPr>
              <a:spLocks noChangeArrowheads="1"/>
            </p:cNvSpPr>
            <p:nvPr/>
          </p:nvSpPr>
          <p:spPr bwMode="auto">
            <a:xfrm>
              <a:off x="8956676" y="100012"/>
              <a:ext cx="327025" cy="327025"/>
            </a:xfrm>
            <a:prstGeom prst="ellipse">
              <a:avLst/>
            </a:pr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44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13</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4045932"/>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Proces ukončenia registrácie </a:t>
            </a:r>
            <a:r>
              <a:rPr lang="sk-SK" sz="1400">
                <a:solidFill>
                  <a:sysClr val="windowText" lastClr="000000"/>
                </a:solidFill>
                <a:latin typeface="+mn-lt"/>
                <a:cs typeface="Arial" panose="020B0604020202020204" pitchFamily="34" charset="0"/>
              </a:rPr>
              <a:t>OOM na agregátora </a:t>
            </a:r>
            <a:r>
              <a:rPr lang="sk-SK" sz="1400" b="1">
                <a:solidFill>
                  <a:sysClr val="windowText" lastClr="000000"/>
                </a:solidFill>
                <a:latin typeface="+mn-lt"/>
                <a:cs typeface="Arial" panose="020B0604020202020204" pitchFamily="34" charset="0"/>
              </a:rPr>
              <a:t>je zabezpečovaný OKTE</a:t>
            </a:r>
            <a:r>
              <a:rPr lang="sk-SK" sz="1400">
                <a:solidFill>
                  <a:sysClr val="windowText" lastClr="000000"/>
                </a:solidFill>
                <a:latin typeface="+mn-lt"/>
                <a:cs typeface="Arial" panose="020B0604020202020204" pitchFamily="34" charset="0"/>
              </a:rPr>
              <a:t>, pričom </a:t>
            </a:r>
            <a:r>
              <a:rPr lang="sk-SK" sz="1400" b="1">
                <a:solidFill>
                  <a:sysClr val="windowText" lastClr="000000"/>
                </a:solidFill>
                <a:latin typeface="+mn-lt"/>
                <a:cs typeface="Arial" panose="020B0604020202020204" pitchFamily="34" charset="0"/>
              </a:rPr>
              <a:t>žiadosť</a:t>
            </a:r>
            <a:r>
              <a:rPr lang="sk-SK" sz="1400">
                <a:solidFill>
                  <a:sysClr val="windowText" lastClr="000000"/>
                </a:solidFill>
                <a:latin typeface="+mn-lt"/>
                <a:cs typeface="Arial" panose="020B0604020202020204" pitchFamily="34" charset="0"/>
              </a:rPr>
              <a:t> o ukončenie registrácie OOM na agregátora </a:t>
            </a:r>
            <a:r>
              <a:rPr lang="sk-SK" sz="1400" b="1">
                <a:solidFill>
                  <a:sysClr val="windowText" lastClr="000000"/>
                </a:solidFill>
                <a:latin typeface="+mn-lt"/>
                <a:cs typeface="Arial" panose="020B0604020202020204" pitchFamily="34" charset="0"/>
              </a:rPr>
              <a:t>sa podáva u OKTE najneskôr dva pracovné dni pred dátumom, kedy má dôjsť k ukončeniu registrácie OOM</a:t>
            </a:r>
            <a:r>
              <a:rPr lang="sk-SK" sz="1400">
                <a:solidFill>
                  <a:sysClr val="windowText" lastClr="000000"/>
                </a:solidFill>
                <a:latin typeface="+mn-lt"/>
                <a:cs typeface="Arial" panose="020B0604020202020204" pitchFamily="34" charset="0"/>
              </a:rPr>
              <a:t> na agregátora. Ak sa žiadosť podá neskôr, dôjde k ukončeniu registrácie OOM na agregátora od začiatku tretieho dňa od podania žiadosti .</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Ak nie sú splnené náležitosti požiadavky</a:t>
            </a:r>
            <a:r>
              <a:rPr lang="sk-SK" sz="1400">
                <a:solidFill>
                  <a:sysClr val="windowText" lastClr="000000"/>
                </a:solidFill>
                <a:latin typeface="+mn-lt"/>
                <a:cs typeface="Arial" panose="020B0604020202020204" pitchFamily="34" charset="0"/>
              </a:rPr>
              <a:t>, </a:t>
            </a:r>
            <a:r>
              <a:rPr lang="sk-SK" sz="1400" b="1">
                <a:solidFill>
                  <a:sysClr val="windowText" lastClr="000000"/>
                </a:solidFill>
                <a:latin typeface="+mn-lt"/>
                <a:cs typeface="Arial" panose="020B0604020202020204" pitchFamily="34" charset="0"/>
              </a:rPr>
              <a:t>požiadavka</a:t>
            </a:r>
            <a:r>
              <a:rPr lang="sk-SK" sz="1400">
                <a:solidFill>
                  <a:sysClr val="windowText" lastClr="000000"/>
                </a:solidFill>
                <a:latin typeface="+mn-lt"/>
                <a:cs typeface="Arial" panose="020B0604020202020204" pitchFamily="34" charset="0"/>
              </a:rPr>
              <a:t> na ukončenie registrácie agregátora </a:t>
            </a:r>
            <a:r>
              <a:rPr lang="sk-SK" sz="1400" b="1">
                <a:solidFill>
                  <a:sysClr val="windowText" lastClr="000000"/>
                </a:solidFill>
                <a:latin typeface="+mn-lt"/>
                <a:cs typeface="Arial" panose="020B0604020202020204" pitchFamily="34" charset="0"/>
              </a:rPr>
              <a:t>sa zamietne</a:t>
            </a:r>
            <a:r>
              <a:rPr lang="sk-SK" sz="1400">
                <a:solidFill>
                  <a:sysClr val="windowText" lastClr="000000"/>
                </a:solidFill>
                <a:latin typeface="+mn-lt"/>
                <a:cs typeface="Arial" panose="020B0604020202020204" pitchFamily="34" charset="0"/>
              </a:rPr>
              <a:t>, proces ukončenia registrácie OOM na agregátora sa zastaví </a:t>
            </a:r>
            <a:r>
              <a:rPr lang="sk-SK" sz="1400" b="1">
                <a:solidFill>
                  <a:sysClr val="windowText" lastClr="000000"/>
                </a:solidFill>
                <a:latin typeface="+mn-lt"/>
                <a:cs typeface="Arial" panose="020B0604020202020204" pitchFamily="34" charset="0"/>
              </a:rPr>
              <a:t>a o zastavení procesu sa informuje žiadateľ</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Ak sú náležitosti požiadavky splnené</a:t>
            </a:r>
            <a:r>
              <a:rPr lang="sk-SK" sz="1400">
                <a:solidFill>
                  <a:sysClr val="windowText" lastClr="000000"/>
                </a:solidFill>
                <a:latin typeface="+mn-lt"/>
                <a:cs typeface="Arial" panose="020B0604020202020204" pitchFamily="34" charset="0"/>
              </a:rPr>
              <a:t>, </a:t>
            </a:r>
            <a:r>
              <a:rPr lang="sk-SK" sz="1400" b="1">
                <a:solidFill>
                  <a:sysClr val="windowText" lastClr="000000"/>
                </a:solidFill>
                <a:latin typeface="+mn-lt"/>
                <a:cs typeface="Arial" panose="020B0604020202020204" pitchFamily="34" charset="0"/>
              </a:rPr>
              <a:t>registrácia</a:t>
            </a:r>
            <a:r>
              <a:rPr lang="sk-SK" sz="1400">
                <a:solidFill>
                  <a:sysClr val="windowText" lastClr="000000"/>
                </a:solidFill>
                <a:latin typeface="+mn-lt"/>
                <a:cs typeface="Arial" panose="020B0604020202020204" pitchFamily="34" charset="0"/>
              </a:rPr>
              <a:t> OOM na agregátora </a:t>
            </a:r>
            <a:r>
              <a:rPr lang="sk-SK" sz="1400" b="1">
                <a:solidFill>
                  <a:sysClr val="windowText" lastClr="000000"/>
                </a:solidFill>
                <a:latin typeface="+mn-lt"/>
                <a:cs typeface="Arial" panose="020B0604020202020204" pitchFamily="34" charset="0"/>
              </a:rPr>
              <a:t>sa ukončí s účinnosťou k dátumu uvedenému v požiadavke</a:t>
            </a:r>
            <a:r>
              <a:rPr lang="sk-SK" sz="1400">
                <a:solidFill>
                  <a:sysClr val="windowText" lastClr="000000"/>
                </a:solidFill>
                <a:latin typeface="+mn-lt"/>
                <a:cs typeface="Arial" panose="020B0604020202020204" pitchFamily="34" charset="0"/>
              </a:rPr>
              <a:t> alebo tak, že je účinná od začiatku tretieho dňa od podania žiadosti. </a:t>
            </a:r>
            <a:r>
              <a:rPr lang="sk-SK" sz="1400" b="1">
                <a:solidFill>
                  <a:sysClr val="windowText" lastClr="000000"/>
                </a:solidFill>
                <a:latin typeface="+mn-lt"/>
                <a:cs typeface="Arial" panose="020B0604020202020204" pitchFamily="34" charset="0"/>
              </a:rPr>
              <a:t>O ukončení </a:t>
            </a:r>
            <a:r>
              <a:rPr lang="sk-SK" sz="1400">
                <a:solidFill>
                  <a:sysClr val="windowText" lastClr="000000"/>
                </a:solidFill>
                <a:latin typeface="+mn-lt"/>
                <a:cs typeface="Arial" panose="020B0604020202020204" pitchFamily="34" charset="0"/>
              </a:rPr>
              <a:t>registrácie OOM na agregátora </a:t>
            </a:r>
            <a:r>
              <a:rPr lang="sk-SK" sz="1400" b="1">
                <a:solidFill>
                  <a:sysClr val="windowText" lastClr="000000"/>
                </a:solidFill>
                <a:latin typeface="+mn-lt"/>
                <a:cs typeface="Arial" panose="020B0604020202020204" pitchFamily="34" charset="0"/>
              </a:rPr>
              <a:t>sa informuje</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žiadateľ vrátane stávajúceho subjektu zúčtovania zodpovedného za odchýlku, ktorá vznikla v OOM aktiváciou agregovanej flexibility;</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prevádzkovateľ distribučnej sústavy;</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dodávateľ elektriny, u ktorého je OOM registrované u OKTE, vrátane subjektu zúčtovania zodpovedného za odchýlku odberu alebo dodávky elektriny.</a:t>
            </a:r>
          </a:p>
          <a:p>
            <a:pPr marL="171450" indent="-171450" defTabSz="995363" fontAlgn="base">
              <a:spcAft>
                <a:spcPts val="300"/>
              </a:spcAft>
              <a:buClr>
                <a:srgbClr val="265787"/>
              </a:buClr>
              <a:defRPr/>
            </a:pPr>
            <a:r>
              <a:rPr lang="sk-SK" sz="1400">
                <a:solidFill>
                  <a:sysClr val="windowText" lastClr="000000"/>
                </a:solidFill>
                <a:latin typeface="+mn-lt"/>
                <a:cs typeface="Arial" panose="020B0604020202020204" pitchFamily="34" charset="0"/>
              </a:rPr>
              <a:t>Pôvodný agregátor môže vzniesť námietky voči ukončeniu (postup je obdobný, ako pri zmene dodávateľa).</a:t>
            </a: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46871" y="2032475"/>
            <a:ext cx="5927309"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Ukončenie registrácie OOM na agregátora - §30 a 31 vyhlášky č. 207/2023 Z.z.</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0" name="Notepad" descr="{&quot;Key&quot;:&quot;POWER_USER_SHAPE_ICON&quot;,&quot;Value&quot;:&quot;POWER_USER_SHAPE_ICON_STYLE_1&quot;}">
            <a:extLst>
              <a:ext uri="{FF2B5EF4-FFF2-40B4-BE49-F238E27FC236}">
                <a16:creationId xmlns:a16="http://schemas.microsoft.com/office/drawing/2014/main" id="{94B27716-389E-4020-B50B-A4E7E67B3D55}"/>
              </a:ext>
            </a:extLst>
          </p:cNvPr>
          <p:cNvGrpSpPr>
            <a:grpSpLocks noChangeAspect="1"/>
          </p:cNvGrpSpPr>
          <p:nvPr/>
        </p:nvGrpSpPr>
        <p:grpSpPr>
          <a:xfrm>
            <a:off x="751458" y="2066222"/>
            <a:ext cx="205804" cy="223000"/>
            <a:chOff x="6288088" y="2614613"/>
            <a:chExt cx="588963" cy="638175"/>
          </a:xfrm>
          <a:solidFill>
            <a:srgbClr val="265787"/>
          </a:solidFill>
        </p:grpSpPr>
        <p:sp>
          <p:nvSpPr>
            <p:cNvPr id="14" name="Freeform 269">
              <a:extLst>
                <a:ext uri="{FF2B5EF4-FFF2-40B4-BE49-F238E27FC236}">
                  <a16:creationId xmlns:a16="http://schemas.microsoft.com/office/drawing/2014/main" id="{3FFABC21-CEC4-4A76-8649-FF55DBEAF1A7}"/>
                </a:ext>
              </a:extLst>
            </p:cNvPr>
            <p:cNvSpPr>
              <a:spLocks/>
            </p:cNvSpPr>
            <p:nvPr/>
          </p:nvSpPr>
          <p:spPr bwMode="auto">
            <a:xfrm>
              <a:off x="6338888" y="2862263"/>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270">
              <a:extLst>
                <a:ext uri="{FF2B5EF4-FFF2-40B4-BE49-F238E27FC236}">
                  <a16:creationId xmlns:a16="http://schemas.microsoft.com/office/drawing/2014/main" id="{4A7FC564-0B4A-4320-9B9A-C7A012A4282E}"/>
                </a:ext>
              </a:extLst>
            </p:cNvPr>
            <p:cNvSpPr>
              <a:spLocks/>
            </p:cNvSpPr>
            <p:nvPr/>
          </p:nvSpPr>
          <p:spPr bwMode="auto">
            <a:xfrm>
              <a:off x="6338888" y="2938463"/>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271">
              <a:extLst>
                <a:ext uri="{FF2B5EF4-FFF2-40B4-BE49-F238E27FC236}">
                  <a16:creationId xmlns:a16="http://schemas.microsoft.com/office/drawing/2014/main" id="{40784A7B-E92A-4971-A57A-88255FCD53E7}"/>
                </a:ext>
              </a:extLst>
            </p:cNvPr>
            <p:cNvSpPr>
              <a:spLocks/>
            </p:cNvSpPr>
            <p:nvPr/>
          </p:nvSpPr>
          <p:spPr bwMode="auto">
            <a:xfrm>
              <a:off x="6338888" y="3013076"/>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272">
              <a:extLst>
                <a:ext uri="{FF2B5EF4-FFF2-40B4-BE49-F238E27FC236}">
                  <a16:creationId xmlns:a16="http://schemas.microsoft.com/office/drawing/2014/main" id="{0B3F70F4-500D-424F-86F6-4F53546A5D0E}"/>
                </a:ext>
              </a:extLst>
            </p:cNvPr>
            <p:cNvSpPr>
              <a:spLocks/>
            </p:cNvSpPr>
            <p:nvPr/>
          </p:nvSpPr>
          <p:spPr bwMode="auto">
            <a:xfrm>
              <a:off x="6338888" y="3089276"/>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73">
              <a:extLst>
                <a:ext uri="{FF2B5EF4-FFF2-40B4-BE49-F238E27FC236}">
                  <a16:creationId xmlns:a16="http://schemas.microsoft.com/office/drawing/2014/main" id="{B649A3BD-84A9-4B86-B776-76EAFB4965DA}"/>
                </a:ext>
              </a:extLst>
            </p:cNvPr>
            <p:cNvSpPr>
              <a:spLocks/>
            </p:cNvSpPr>
            <p:nvPr/>
          </p:nvSpPr>
          <p:spPr bwMode="auto">
            <a:xfrm>
              <a:off x="6338888" y="2786063"/>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74">
              <a:extLst>
                <a:ext uri="{FF2B5EF4-FFF2-40B4-BE49-F238E27FC236}">
                  <a16:creationId xmlns:a16="http://schemas.microsoft.com/office/drawing/2014/main" id="{DFE2267B-D4F3-4E12-B7AA-AB6A81E5B2D8}"/>
                </a:ext>
              </a:extLst>
            </p:cNvPr>
            <p:cNvSpPr>
              <a:spLocks/>
            </p:cNvSpPr>
            <p:nvPr/>
          </p:nvSpPr>
          <p:spPr bwMode="auto">
            <a:xfrm>
              <a:off x="6338888" y="2711451"/>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75">
              <a:extLst>
                <a:ext uri="{FF2B5EF4-FFF2-40B4-BE49-F238E27FC236}">
                  <a16:creationId xmlns:a16="http://schemas.microsoft.com/office/drawing/2014/main" id="{B9B50E06-AB00-41CC-927A-646EB267B571}"/>
                </a:ext>
              </a:extLst>
            </p:cNvPr>
            <p:cNvSpPr>
              <a:spLocks/>
            </p:cNvSpPr>
            <p:nvPr/>
          </p:nvSpPr>
          <p:spPr bwMode="auto">
            <a:xfrm>
              <a:off x="6635750" y="3128963"/>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76">
              <a:extLst>
                <a:ext uri="{FF2B5EF4-FFF2-40B4-BE49-F238E27FC236}">
                  <a16:creationId xmlns:a16="http://schemas.microsoft.com/office/drawing/2014/main" id="{33CBF4DB-6167-42A9-9A34-C99169E093EC}"/>
                </a:ext>
              </a:extLst>
            </p:cNvPr>
            <p:cNvSpPr>
              <a:spLocks/>
            </p:cNvSpPr>
            <p:nvPr/>
          </p:nvSpPr>
          <p:spPr bwMode="auto">
            <a:xfrm>
              <a:off x="6288088" y="2614613"/>
              <a:ext cx="422275" cy="590550"/>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77">
              <a:extLst>
                <a:ext uri="{FF2B5EF4-FFF2-40B4-BE49-F238E27FC236}">
                  <a16:creationId xmlns:a16="http://schemas.microsoft.com/office/drawing/2014/main" id="{4F215971-AD8E-45A9-BD2F-B0B4302DD832}"/>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Multiplication Sign 1">
            <a:extLst>
              <a:ext uri="{FF2B5EF4-FFF2-40B4-BE49-F238E27FC236}">
                <a16:creationId xmlns:a16="http://schemas.microsoft.com/office/drawing/2014/main" id="{D9C51A5B-6D51-4E1C-889D-A78B7B60767C}"/>
              </a:ext>
            </a:extLst>
          </p:cNvPr>
          <p:cNvSpPr/>
          <p:nvPr/>
        </p:nvSpPr>
        <p:spPr>
          <a:xfrm>
            <a:off x="700289" y="2127527"/>
            <a:ext cx="180975" cy="209116"/>
          </a:xfrm>
          <a:prstGeom prst="mathMultiply">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0103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624" imgH="623" progId="TCLayout.ActiveDocument.1">
                  <p:embed/>
                </p:oleObj>
              </mc:Choice>
              <mc:Fallback>
                <p:oleObj name="think-cell Slide" r:id="rId18"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14</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4258612"/>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OKTE sa pri registrácii</a:t>
            </a:r>
            <a:r>
              <a:rPr lang="sk-SK" sz="1400">
                <a:solidFill>
                  <a:sysClr val="windowText" lastClr="000000"/>
                </a:solidFill>
                <a:latin typeface="+mn-lt"/>
                <a:cs typeface="Arial" panose="020B0604020202020204" pitchFamily="34" charset="0"/>
              </a:rPr>
              <a:t> OOM na agregátora alebo jej zmene </a:t>
            </a:r>
            <a:r>
              <a:rPr lang="sk-SK" sz="1400" b="1">
                <a:solidFill>
                  <a:sysClr val="windowText" lastClr="000000"/>
                </a:solidFill>
                <a:latin typeface="+mn-lt"/>
                <a:cs typeface="Arial" panose="020B0604020202020204" pitchFamily="34" charset="0"/>
              </a:rPr>
              <a:t>odovzdajú tieto údaje</a:t>
            </a:r>
            <a:r>
              <a:rPr lang="sk-SK" sz="1400">
                <a:solidFill>
                  <a:sysClr val="windowText" lastClr="000000"/>
                </a:solidFill>
                <a:latin typeface="+mn-lt"/>
                <a:cs typeface="Arial" panose="020B0604020202020204" pitchFamily="34" charset="0"/>
              </a:rPr>
              <a:t>: </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informácia, či je agregovaná aktivovaná flexibilita vyhodnocovaná na technológii poskytujúcej flexibilitu alebo na OOM;</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priradenie OOM k </a:t>
            </a:r>
            <a:r>
              <a:rPr lang="sk-SK" sz="1200" err="1">
                <a:solidFill>
                  <a:sysClr val="windowText" lastClr="000000"/>
                </a:solidFill>
                <a:latin typeface="+mn-lt"/>
                <a:cs typeface="Arial" panose="020B0604020202020204" pitchFamily="34" charset="0"/>
              </a:rPr>
              <a:t>agregačnému</a:t>
            </a:r>
            <a:r>
              <a:rPr lang="sk-SK" sz="1200">
                <a:solidFill>
                  <a:sysClr val="windowText" lastClr="000000"/>
                </a:solidFill>
                <a:latin typeface="+mn-lt"/>
                <a:cs typeface="Arial" panose="020B0604020202020204" pitchFamily="34" charset="0"/>
              </a:rPr>
              <a:t> bloku;</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priradenie OOM do bilančnej skupiny pre zabezpečenie zodpovednosti za odchýlku za aktivovanú flexibilitu v čase jej aktivácie s tým, že OOM jedného agregačného bloku môžu byť priradené len k jednej bilančnej skupine.</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OKTE sa pred aktiváciou flexibility </a:t>
            </a:r>
            <a:r>
              <a:rPr lang="sk-SK" sz="1400">
                <a:solidFill>
                  <a:sysClr val="windowText" lastClr="000000"/>
                </a:solidFill>
                <a:latin typeface="+mn-lt"/>
                <a:cs typeface="Arial" panose="020B0604020202020204" pitchFamily="34" charset="0"/>
              </a:rPr>
              <a:t>predanej na organizovaných trhoch s elektrinou alebo na minimalizáciu odchýlky riadených agregátorom </a:t>
            </a:r>
            <a:r>
              <a:rPr lang="sk-SK" sz="1400" b="1">
                <a:solidFill>
                  <a:sysClr val="windowText" lastClr="000000"/>
                </a:solidFill>
                <a:latin typeface="+mn-lt"/>
                <a:cs typeface="Arial" panose="020B0604020202020204" pitchFamily="34" charset="0"/>
              </a:rPr>
              <a:t>odovzdá informácia</a:t>
            </a:r>
            <a:r>
              <a:rPr lang="sk-SK" sz="1400">
                <a:solidFill>
                  <a:sysClr val="windowText" lastClr="000000"/>
                </a:solidFill>
                <a:latin typeface="+mn-lt"/>
                <a:cs typeface="Arial" panose="020B0604020202020204" pitchFamily="34" charset="0"/>
              </a:rPr>
              <a:t>, </a:t>
            </a:r>
            <a:r>
              <a:rPr lang="sk-SK" sz="1400" b="1">
                <a:solidFill>
                  <a:sysClr val="windowText" lastClr="000000"/>
                </a:solidFill>
                <a:latin typeface="+mn-lt"/>
                <a:cs typeface="Arial" panose="020B0604020202020204" pitchFamily="34" charset="0"/>
              </a:rPr>
              <a:t>v ktorých OOM je v akom čase a hodnote flexibilita aktivovaná</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OKTE môže agregátor a/alebo dodávateľ odovzdať za každé OOM</a:t>
            </a:r>
            <a:r>
              <a:rPr lang="sk-SK" sz="1400">
                <a:solidFill>
                  <a:sysClr val="windowText" lastClr="000000"/>
                </a:solidFill>
                <a:latin typeface="+mn-lt"/>
                <a:cs typeface="Arial" panose="020B0604020202020204" pitchFamily="34" charset="0"/>
              </a:rPr>
              <a:t>, v ktorom je registrovaný agregátor, </a:t>
            </a:r>
            <a:r>
              <a:rPr lang="sk-SK" sz="1400" b="1">
                <a:solidFill>
                  <a:sysClr val="windowText" lastClr="000000"/>
                </a:solidFill>
                <a:latin typeface="+mn-lt"/>
                <a:cs typeface="Arial" panose="020B0604020202020204" pitchFamily="34" charset="0"/>
              </a:rPr>
              <a:t>predikciu odberu alebo dodávky elektriny v štvrťhodinovom rozlíšení</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OKTE sa odovzdajú denne do 12:00 hod. osobitne za každé OOM</a:t>
            </a:r>
            <a:r>
              <a:rPr lang="sk-SK" sz="1400">
                <a:solidFill>
                  <a:sysClr val="windowText" lastClr="000000"/>
                </a:solidFill>
                <a:latin typeface="+mn-lt"/>
                <a:cs typeface="Arial" panose="020B0604020202020204" pitchFamily="34" charset="0"/>
              </a:rPr>
              <a:t>, v ktorom sa aktivovaná agregovaná flexibilita vyhodnocuje na technológii poskytujúcej flexibilitu, </a:t>
            </a:r>
            <a:r>
              <a:rPr lang="sk-SK" sz="1400" b="1">
                <a:solidFill>
                  <a:sysClr val="windowText" lastClr="000000"/>
                </a:solidFill>
                <a:latin typeface="+mn-lt"/>
                <a:cs typeface="Arial" panose="020B0604020202020204" pitchFamily="34" charset="0"/>
              </a:rPr>
              <a:t>v štvrťhodinovom rozlíšení tieto údaje:</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hodnota dodanej flexibility za každý agregačný blok;</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hodnotu dodanej flexibility za každé OOM každého agregačného bloku;</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namerané údaje v čase aktivácie flexibility na svorkách zariadenia alebo skupiny zariadení poskytujúcich flexibilitu v OOM za každé OOM každého agregačného bloku;</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diagramový bod v čase aktivácie flexibility za zariadenie alebo skupinu zariadenie poskytujúcich flexibilitu v OOM za každé OOM každého agregačného bloku.</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46769" y="2032475"/>
            <a:ext cx="4911993"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Údaje poskytované agregátorom- §47 vyhlášky č. 207/2023 Z.z.</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0" name="Checklist" descr="{&quot;Key&quot;:&quot;POWER_USER_SHAPE_ICON&quot;,&quot;Value&quot;:&quot;POWER_USER_SHAPE_ICON_STYLE_1&quot;}">
            <a:extLst>
              <a:ext uri="{FF2B5EF4-FFF2-40B4-BE49-F238E27FC236}">
                <a16:creationId xmlns:a16="http://schemas.microsoft.com/office/drawing/2014/main" id="{11570FF0-1543-4865-BCC4-7B5CED42F35D}"/>
              </a:ext>
            </a:extLst>
          </p:cNvPr>
          <p:cNvGrpSpPr>
            <a:grpSpLocks noChangeAspect="1"/>
          </p:cNvGrpSpPr>
          <p:nvPr>
            <p:custDataLst>
              <p:tags r:id="rId2"/>
            </p:custDataLst>
          </p:nvPr>
        </p:nvGrpSpPr>
        <p:grpSpPr bwMode="auto">
          <a:xfrm>
            <a:off x="754495" y="2062259"/>
            <a:ext cx="172730" cy="228432"/>
            <a:chOff x="91" y="47"/>
            <a:chExt cx="307" cy="406"/>
          </a:xfrm>
          <a:noFill/>
        </p:grpSpPr>
        <p:sp>
          <p:nvSpPr>
            <p:cNvPr id="14" name="Checklist">
              <a:extLst>
                <a:ext uri="{FF2B5EF4-FFF2-40B4-BE49-F238E27FC236}">
                  <a16:creationId xmlns:a16="http://schemas.microsoft.com/office/drawing/2014/main" id="{412550F4-A806-4D88-B724-D6DE02DF3C98}"/>
                </a:ext>
              </a:extLst>
            </p:cNvPr>
            <p:cNvSpPr>
              <a:spLocks/>
            </p:cNvSpPr>
            <p:nvPr>
              <p:custDataLst>
                <p:tags r:id="rId3"/>
              </p:custDataLst>
            </p:nvPr>
          </p:nvSpPr>
          <p:spPr bwMode="auto">
            <a:xfrm>
              <a:off x="136" y="326"/>
              <a:ext cx="76" cy="75"/>
            </a:xfrm>
            <a:custGeom>
              <a:avLst/>
              <a:gdLst>
                <a:gd name="T0" fmla="*/ 174 w 194"/>
                <a:gd name="T1" fmla="*/ 193 h 193"/>
                <a:gd name="T2" fmla="*/ 21 w 194"/>
                <a:gd name="T3" fmla="*/ 193 h 193"/>
                <a:gd name="T4" fmla="*/ 0 w 194"/>
                <a:gd name="T5" fmla="*/ 172 h 193"/>
                <a:gd name="T6" fmla="*/ 0 w 194"/>
                <a:gd name="T7" fmla="*/ 20 h 193"/>
                <a:gd name="T8" fmla="*/ 21 w 194"/>
                <a:gd name="T9" fmla="*/ 0 h 193"/>
                <a:gd name="T10" fmla="*/ 174 w 194"/>
                <a:gd name="T11" fmla="*/ 0 h 193"/>
                <a:gd name="T12" fmla="*/ 194 w 194"/>
                <a:gd name="T13" fmla="*/ 20 h 193"/>
                <a:gd name="T14" fmla="*/ 194 w 194"/>
                <a:gd name="T15" fmla="*/ 172 h 193"/>
                <a:gd name="T16" fmla="*/ 174 w 194"/>
                <a:gd name="T1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3">
                  <a:moveTo>
                    <a:pt x="174" y="193"/>
                  </a:moveTo>
                  <a:lnTo>
                    <a:pt x="21" y="193"/>
                  </a:lnTo>
                  <a:cubicBezTo>
                    <a:pt x="9" y="193"/>
                    <a:pt x="0" y="183"/>
                    <a:pt x="0" y="172"/>
                  </a:cubicBezTo>
                  <a:lnTo>
                    <a:pt x="0" y="20"/>
                  </a:lnTo>
                  <a:cubicBezTo>
                    <a:pt x="0" y="9"/>
                    <a:pt x="9" y="0"/>
                    <a:pt x="21" y="0"/>
                  </a:cubicBezTo>
                  <a:lnTo>
                    <a:pt x="174" y="0"/>
                  </a:lnTo>
                  <a:cubicBezTo>
                    <a:pt x="185" y="0"/>
                    <a:pt x="194" y="9"/>
                    <a:pt x="194" y="20"/>
                  </a:cubicBezTo>
                  <a:lnTo>
                    <a:pt x="194" y="172"/>
                  </a:lnTo>
                  <a:cubicBezTo>
                    <a:pt x="194" y="183"/>
                    <a:pt x="185" y="193"/>
                    <a:pt x="174" y="193"/>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hecklist">
              <a:extLst>
                <a:ext uri="{FF2B5EF4-FFF2-40B4-BE49-F238E27FC236}">
                  <a16:creationId xmlns:a16="http://schemas.microsoft.com/office/drawing/2014/main" id="{48A72CC0-CFCD-4AE7-8ACC-2D0E01B346F7}"/>
                </a:ext>
              </a:extLst>
            </p:cNvPr>
            <p:cNvSpPr>
              <a:spLocks noEditPoints="1"/>
            </p:cNvSpPr>
            <p:nvPr>
              <p:custDataLst>
                <p:tags r:id="rId4"/>
              </p:custDataLst>
            </p:nvPr>
          </p:nvSpPr>
          <p:spPr bwMode="auto">
            <a:xfrm>
              <a:off x="91" y="47"/>
              <a:ext cx="307" cy="406"/>
            </a:xfrm>
            <a:custGeom>
              <a:avLst/>
              <a:gdLst>
                <a:gd name="T0" fmla="*/ 714 w 787"/>
                <a:gd name="T1" fmla="*/ 1038 h 1038"/>
                <a:gd name="T2" fmla="*/ 72 w 787"/>
                <a:gd name="T3" fmla="*/ 1038 h 1038"/>
                <a:gd name="T4" fmla="*/ 0 w 787"/>
                <a:gd name="T5" fmla="*/ 965 h 1038"/>
                <a:gd name="T6" fmla="*/ 0 w 787"/>
                <a:gd name="T7" fmla="*/ 72 h 1038"/>
                <a:gd name="T8" fmla="*/ 72 w 787"/>
                <a:gd name="T9" fmla="*/ 0 h 1038"/>
                <a:gd name="T10" fmla="*/ 714 w 787"/>
                <a:gd name="T11" fmla="*/ 0 h 1038"/>
                <a:gd name="T12" fmla="*/ 787 w 787"/>
                <a:gd name="T13" fmla="*/ 72 h 1038"/>
                <a:gd name="T14" fmla="*/ 787 w 787"/>
                <a:gd name="T15" fmla="*/ 965 h 1038"/>
                <a:gd name="T16" fmla="*/ 714 w 787"/>
                <a:gd name="T17" fmla="*/ 1038 h 1038"/>
                <a:gd name="T18" fmla="*/ 72 w 787"/>
                <a:gd name="T19" fmla="*/ 17 h 1038"/>
                <a:gd name="T20" fmla="*/ 17 w 787"/>
                <a:gd name="T21" fmla="*/ 72 h 1038"/>
                <a:gd name="T22" fmla="*/ 17 w 787"/>
                <a:gd name="T23" fmla="*/ 965 h 1038"/>
                <a:gd name="T24" fmla="*/ 72 w 787"/>
                <a:gd name="T25" fmla="*/ 1020 h 1038"/>
                <a:gd name="T26" fmla="*/ 714 w 787"/>
                <a:gd name="T27" fmla="*/ 1020 h 1038"/>
                <a:gd name="T28" fmla="*/ 770 w 787"/>
                <a:gd name="T29" fmla="*/ 965 h 1038"/>
                <a:gd name="T30" fmla="*/ 770 w 787"/>
                <a:gd name="T31" fmla="*/ 72 h 1038"/>
                <a:gd name="T32" fmla="*/ 714 w 787"/>
                <a:gd name="T33" fmla="*/ 17 h 1038"/>
                <a:gd name="T34" fmla="*/ 72 w 787"/>
                <a:gd name="T35" fmla="*/ 1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038">
                  <a:moveTo>
                    <a:pt x="714" y="1038"/>
                  </a:moveTo>
                  <a:lnTo>
                    <a:pt x="72" y="1038"/>
                  </a:lnTo>
                  <a:cubicBezTo>
                    <a:pt x="32" y="1038"/>
                    <a:pt x="0" y="1005"/>
                    <a:pt x="0" y="965"/>
                  </a:cubicBezTo>
                  <a:lnTo>
                    <a:pt x="0" y="72"/>
                  </a:lnTo>
                  <a:cubicBezTo>
                    <a:pt x="0" y="32"/>
                    <a:pt x="32" y="0"/>
                    <a:pt x="72" y="0"/>
                  </a:cubicBezTo>
                  <a:lnTo>
                    <a:pt x="714" y="0"/>
                  </a:lnTo>
                  <a:cubicBezTo>
                    <a:pt x="754" y="0"/>
                    <a:pt x="787" y="32"/>
                    <a:pt x="787" y="72"/>
                  </a:cubicBezTo>
                  <a:lnTo>
                    <a:pt x="787" y="965"/>
                  </a:lnTo>
                  <a:cubicBezTo>
                    <a:pt x="787" y="1005"/>
                    <a:pt x="754" y="1038"/>
                    <a:pt x="714" y="1038"/>
                  </a:cubicBezTo>
                  <a:close/>
                  <a:moveTo>
                    <a:pt x="72" y="17"/>
                  </a:moveTo>
                  <a:cubicBezTo>
                    <a:pt x="41" y="17"/>
                    <a:pt x="17" y="42"/>
                    <a:pt x="17" y="72"/>
                  </a:cubicBezTo>
                  <a:lnTo>
                    <a:pt x="17" y="965"/>
                  </a:lnTo>
                  <a:cubicBezTo>
                    <a:pt x="17" y="996"/>
                    <a:pt x="41" y="1020"/>
                    <a:pt x="72" y="1020"/>
                  </a:cubicBezTo>
                  <a:lnTo>
                    <a:pt x="714" y="1020"/>
                  </a:lnTo>
                  <a:cubicBezTo>
                    <a:pt x="745" y="1020"/>
                    <a:pt x="770" y="996"/>
                    <a:pt x="770" y="965"/>
                  </a:cubicBezTo>
                  <a:lnTo>
                    <a:pt x="770" y="72"/>
                  </a:lnTo>
                  <a:cubicBezTo>
                    <a:pt x="770" y="42"/>
                    <a:pt x="745" y="17"/>
                    <a:pt x="714" y="17"/>
                  </a:cubicBezTo>
                  <a:lnTo>
                    <a:pt x="72"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hecklist">
              <a:extLst>
                <a:ext uri="{FF2B5EF4-FFF2-40B4-BE49-F238E27FC236}">
                  <a16:creationId xmlns:a16="http://schemas.microsoft.com/office/drawing/2014/main" id="{F06BFB53-7EFB-4C0F-B39D-B73B41703E41}"/>
                </a:ext>
              </a:extLst>
            </p:cNvPr>
            <p:cNvSpPr>
              <a:spLocks/>
            </p:cNvSpPr>
            <p:nvPr>
              <p:custDataLst>
                <p:tags r:id="rId5"/>
              </p:custDataLst>
            </p:nvPr>
          </p:nvSpPr>
          <p:spPr bwMode="auto">
            <a:xfrm>
              <a:off x="136" y="99"/>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2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2"/>
                  </a:lnTo>
                  <a:cubicBezTo>
                    <a:pt x="194" y="184"/>
                    <a:pt x="185" y="194"/>
                    <a:pt x="174" y="194"/>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Checklist">
              <a:extLst>
                <a:ext uri="{FF2B5EF4-FFF2-40B4-BE49-F238E27FC236}">
                  <a16:creationId xmlns:a16="http://schemas.microsoft.com/office/drawing/2014/main" id="{3CE4AEE4-4A00-43E8-95C0-11A2F03F233E}"/>
                </a:ext>
              </a:extLst>
            </p:cNvPr>
            <p:cNvSpPr>
              <a:spLocks noEditPoints="1"/>
            </p:cNvSpPr>
            <p:nvPr>
              <p:custDataLst>
                <p:tags r:id="rId6"/>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hecklist">
              <a:extLst>
                <a:ext uri="{FF2B5EF4-FFF2-40B4-BE49-F238E27FC236}">
                  <a16:creationId xmlns:a16="http://schemas.microsoft.com/office/drawing/2014/main" id="{427F2F44-41D7-458B-8601-928FBD736502}"/>
                </a:ext>
              </a:extLst>
            </p:cNvPr>
            <p:cNvSpPr>
              <a:spLocks/>
            </p:cNvSpPr>
            <p:nvPr>
              <p:custDataLst>
                <p:tags r:id="rId7"/>
              </p:custDataLst>
            </p:nvPr>
          </p:nvSpPr>
          <p:spPr bwMode="auto">
            <a:xfrm>
              <a:off x="136" y="212"/>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3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3"/>
                  </a:lnTo>
                  <a:cubicBezTo>
                    <a:pt x="194" y="184"/>
                    <a:pt x="185" y="194"/>
                    <a:pt x="174" y="194"/>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Checklist">
              <a:extLst>
                <a:ext uri="{FF2B5EF4-FFF2-40B4-BE49-F238E27FC236}">
                  <a16:creationId xmlns:a16="http://schemas.microsoft.com/office/drawing/2014/main" id="{A273393B-E472-46A0-A7E3-88CCDBF02BC8}"/>
                </a:ext>
              </a:extLst>
            </p:cNvPr>
            <p:cNvSpPr>
              <a:spLocks noEditPoints="1"/>
            </p:cNvSpPr>
            <p:nvPr>
              <p:custDataLst>
                <p:tags r:id="rId8"/>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cklist">
              <a:extLst>
                <a:ext uri="{FF2B5EF4-FFF2-40B4-BE49-F238E27FC236}">
                  <a16:creationId xmlns:a16="http://schemas.microsoft.com/office/drawing/2014/main" id="{6D562778-BC90-4915-B916-9CEB5613B166}"/>
                </a:ext>
              </a:extLst>
            </p:cNvPr>
            <p:cNvSpPr>
              <a:spLocks noEditPoints="1"/>
            </p:cNvSpPr>
            <p:nvPr>
              <p:custDataLst>
                <p:tags r:id="rId9"/>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Checklist">
              <a:extLst>
                <a:ext uri="{FF2B5EF4-FFF2-40B4-BE49-F238E27FC236}">
                  <a16:creationId xmlns:a16="http://schemas.microsoft.com/office/drawing/2014/main" id="{36F62221-617C-4FE2-90D5-0CB84F04D848}"/>
                </a:ext>
              </a:extLst>
            </p:cNvPr>
            <p:cNvSpPr>
              <a:spLocks noEditPoints="1"/>
            </p:cNvSpPr>
            <p:nvPr>
              <p:custDataLst>
                <p:tags r:id="rId10"/>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Checklist">
              <a:extLst>
                <a:ext uri="{FF2B5EF4-FFF2-40B4-BE49-F238E27FC236}">
                  <a16:creationId xmlns:a16="http://schemas.microsoft.com/office/drawing/2014/main" id="{9CD0DCCA-A0BE-4DEC-9338-75073258DD4A}"/>
                </a:ext>
              </a:extLst>
            </p:cNvPr>
            <p:cNvSpPr>
              <a:spLocks noEditPoints="1"/>
            </p:cNvSpPr>
            <p:nvPr>
              <p:custDataLst>
                <p:tags r:id="rId11"/>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hecklist">
              <a:extLst>
                <a:ext uri="{FF2B5EF4-FFF2-40B4-BE49-F238E27FC236}">
                  <a16:creationId xmlns:a16="http://schemas.microsoft.com/office/drawing/2014/main" id="{9064B771-DDDB-4466-A0FF-FF009C67A1AF}"/>
                </a:ext>
              </a:extLst>
            </p:cNvPr>
            <p:cNvSpPr>
              <a:spLocks noEditPoints="1"/>
            </p:cNvSpPr>
            <p:nvPr>
              <p:custDataLst>
                <p:tags r:id="rId12"/>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Checklist">
              <a:extLst>
                <a:ext uri="{FF2B5EF4-FFF2-40B4-BE49-F238E27FC236}">
                  <a16:creationId xmlns:a16="http://schemas.microsoft.com/office/drawing/2014/main" id="{B59DA4F9-8B53-4E24-A97A-9756DD3FB759}"/>
                </a:ext>
              </a:extLst>
            </p:cNvPr>
            <p:cNvSpPr>
              <a:spLocks/>
            </p:cNvSpPr>
            <p:nvPr>
              <p:custDataLst>
                <p:tags r:id="rId13"/>
              </p:custDataLst>
            </p:nvPr>
          </p:nvSpPr>
          <p:spPr bwMode="auto">
            <a:xfrm>
              <a:off x="256" y="133"/>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Checklist">
              <a:extLst>
                <a:ext uri="{FF2B5EF4-FFF2-40B4-BE49-F238E27FC236}">
                  <a16:creationId xmlns:a16="http://schemas.microsoft.com/office/drawing/2014/main" id="{333796AD-1886-42B3-933E-BBD099E5C535}"/>
                </a:ext>
              </a:extLst>
            </p:cNvPr>
            <p:cNvSpPr>
              <a:spLocks/>
            </p:cNvSpPr>
            <p:nvPr>
              <p:custDataLst>
                <p:tags r:id="rId14"/>
              </p:custDataLst>
            </p:nvPr>
          </p:nvSpPr>
          <p:spPr bwMode="auto">
            <a:xfrm>
              <a:off x="256" y="246"/>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hecklist">
              <a:extLst>
                <a:ext uri="{FF2B5EF4-FFF2-40B4-BE49-F238E27FC236}">
                  <a16:creationId xmlns:a16="http://schemas.microsoft.com/office/drawing/2014/main" id="{78090D8E-6830-4E60-9D7F-2B88196B9FC3}"/>
                </a:ext>
              </a:extLst>
            </p:cNvPr>
            <p:cNvSpPr>
              <a:spLocks/>
            </p:cNvSpPr>
            <p:nvPr>
              <p:custDataLst>
                <p:tags r:id="rId15"/>
              </p:custDataLst>
            </p:nvPr>
          </p:nvSpPr>
          <p:spPr bwMode="auto">
            <a:xfrm>
              <a:off x="255" y="360"/>
              <a:ext cx="99" cy="6"/>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50"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9522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624" imgH="623" progId="TCLayout.ActiveDocument.1">
                  <p:embed/>
                </p:oleObj>
              </mc:Choice>
              <mc:Fallback>
                <p:oleObj name="think-cell Slide" r:id="rId18"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15</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3741709"/>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Prevádzkovateľ prenosovej sústavy </a:t>
            </a:r>
            <a:r>
              <a:rPr lang="sk-SK" sz="1400">
                <a:solidFill>
                  <a:sysClr val="windowText" lastClr="000000"/>
                </a:solidFill>
                <a:latin typeface="+mn-lt"/>
                <a:cs typeface="Arial" panose="020B0604020202020204" pitchFamily="34" charset="0"/>
              </a:rPr>
              <a:t>vyhodnotí a následne </a:t>
            </a:r>
            <a:r>
              <a:rPr lang="sk-SK" sz="1400" b="1">
                <a:solidFill>
                  <a:sysClr val="windowText" lastClr="000000"/>
                </a:solidFill>
                <a:latin typeface="+mn-lt"/>
                <a:cs typeface="Arial" panose="020B0604020202020204" pitchFamily="34" charset="0"/>
              </a:rPr>
              <a:t>odovzdá OKTE predbežné údaje o množstve žiadanej regulačnej elektriny s presnosťou na tri desatinné miesta v MWh</a:t>
            </a:r>
            <a:r>
              <a:rPr lang="sk-SK" sz="1400">
                <a:solidFill>
                  <a:sysClr val="windowText" lastClr="000000"/>
                </a:solidFill>
                <a:latin typeface="+mn-lt"/>
                <a:cs typeface="Arial" panose="020B0604020202020204" pitchFamily="34" charset="0"/>
              </a:rPr>
              <a:t> a </a:t>
            </a:r>
            <a:r>
              <a:rPr lang="sk-SK" sz="1400" b="1">
                <a:solidFill>
                  <a:sysClr val="windowText" lastClr="000000"/>
                </a:solidFill>
                <a:latin typeface="+mn-lt"/>
                <a:cs typeface="Arial" panose="020B0604020202020204" pitchFamily="34" charset="0"/>
              </a:rPr>
              <a:t>nákladoch na obstaranú regulačnú elektrinu</a:t>
            </a:r>
            <a:r>
              <a:rPr lang="sk-SK" sz="1400">
                <a:solidFill>
                  <a:sysClr val="windowText" lastClr="000000"/>
                </a:solidFill>
                <a:latin typeface="+mn-lt"/>
                <a:cs typeface="Arial" panose="020B0604020202020204" pitchFamily="34" charset="0"/>
              </a:rPr>
              <a:t> dodanú dodávateľmi regulačnej elektriny a to denne </a:t>
            </a:r>
            <a:r>
              <a:rPr lang="sk-SK" sz="1400" b="1">
                <a:solidFill>
                  <a:sysClr val="windowText" lastClr="000000"/>
                </a:solidFill>
                <a:latin typeface="+mn-lt"/>
                <a:cs typeface="Arial" panose="020B0604020202020204" pitchFamily="34" charset="0"/>
              </a:rPr>
              <a:t>do 9:00 hod pre každú obchodnú periódu</a:t>
            </a:r>
            <a:r>
              <a:rPr lang="sk-SK" sz="1400">
                <a:solidFill>
                  <a:sysClr val="windowText" lastClr="000000"/>
                </a:solidFill>
                <a:latin typeface="+mn-lt"/>
                <a:cs typeface="Arial" panose="020B0604020202020204" pitchFamily="34" charset="0"/>
              </a:rPr>
              <a:t>.</a:t>
            </a:r>
            <a:endParaRPr lang="sk-SK" sz="1400" b="1">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r>
              <a:rPr lang="sk-SK" sz="1400">
                <a:solidFill>
                  <a:sysClr val="windowText" lastClr="000000"/>
                </a:solidFill>
                <a:latin typeface="+mn-lt"/>
                <a:cs typeface="Arial" panose="020B0604020202020204" pitchFamily="34" charset="0"/>
              </a:rPr>
              <a:t>Tieto </a:t>
            </a:r>
            <a:r>
              <a:rPr lang="sk-SK" sz="1400" b="1">
                <a:solidFill>
                  <a:sysClr val="windowText" lastClr="000000"/>
                </a:solidFill>
                <a:latin typeface="+mn-lt"/>
                <a:cs typeface="Arial" panose="020B0604020202020204" pitchFamily="34" charset="0"/>
              </a:rPr>
              <a:t>údaje sa poskytnú za jednotlivých poskytovateľov regulačnej energie a ich </a:t>
            </a:r>
            <a:r>
              <a:rPr lang="sk-SK" sz="1400" b="1" err="1">
                <a:solidFill>
                  <a:sysClr val="windowText" lastClr="000000"/>
                </a:solidFill>
                <a:latin typeface="+mn-lt"/>
                <a:cs typeface="Arial" panose="020B0604020202020204" pitchFamily="34" charset="0"/>
              </a:rPr>
              <a:t>agregačné</a:t>
            </a:r>
            <a:r>
              <a:rPr lang="sk-SK" sz="1400" b="1">
                <a:solidFill>
                  <a:sysClr val="windowText" lastClr="000000"/>
                </a:solidFill>
                <a:latin typeface="+mn-lt"/>
                <a:cs typeface="Arial" panose="020B0604020202020204" pitchFamily="34" charset="0"/>
              </a:rPr>
              <a:t> bloky vrátane informácie </a:t>
            </a:r>
            <a:r>
              <a:rPr lang="sk-SK" sz="1400">
                <a:solidFill>
                  <a:sysClr val="windowText" lastClr="000000"/>
                </a:solidFill>
                <a:latin typeface="+mn-lt"/>
                <a:cs typeface="Arial" panose="020B0604020202020204" pitchFamily="34" charset="0"/>
              </a:rPr>
              <a:t>o </a:t>
            </a:r>
            <a:r>
              <a:rPr lang="sk-SK" sz="1400" b="1">
                <a:solidFill>
                  <a:sysClr val="windowText" lastClr="000000"/>
                </a:solidFill>
                <a:latin typeface="+mn-lt"/>
                <a:cs typeface="Arial" panose="020B0604020202020204" pitchFamily="34" charset="0"/>
              </a:rPr>
              <a:t>priradení bilančnej skupiny k </a:t>
            </a:r>
            <a:r>
              <a:rPr lang="sk-SK" sz="1400" b="1" err="1">
                <a:solidFill>
                  <a:sysClr val="windowText" lastClr="000000"/>
                </a:solidFill>
                <a:latin typeface="+mn-lt"/>
                <a:cs typeface="Arial" panose="020B0604020202020204" pitchFamily="34" charset="0"/>
              </a:rPr>
              <a:t>agregačnému</a:t>
            </a:r>
            <a:r>
              <a:rPr lang="sk-SK" sz="1400" b="1">
                <a:solidFill>
                  <a:sysClr val="windowText" lastClr="000000"/>
                </a:solidFill>
                <a:latin typeface="+mn-lt"/>
                <a:cs typeface="Arial" panose="020B0604020202020204" pitchFamily="34" charset="0"/>
              </a:rPr>
              <a:t> bloku</a:t>
            </a:r>
            <a:r>
              <a:rPr lang="sk-SK" sz="1400">
                <a:solidFill>
                  <a:sysClr val="windowText" lastClr="000000"/>
                </a:solidFill>
                <a:latin typeface="+mn-lt"/>
                <a:cs typeface="Arial" panose="020B0604020202020204" pitchFamily="34" charset="0"/>
              </a:rPr>
              <a:t>. Súčasťou odovzdávaných dát a informácií je aj hodnota diagramového bodu agregačného bloku v štvrťhodinovom rozlíšení</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Finálne údaje sa </a:t>
            </a:r>
            <a:r>
              <a:rPr lang="sk-SK" sz="1400">
                <a:solidFill>
                  <a:sysClr val="windowText" lastClr="000000"/>
                </a:solidFill>
                <a:latin typeface="+mn-lt"/>
                <a:cs typeface="Arial" panose="020B0604020202020204" pitchFamily="34" charset="0"/>
              </a:rPr>
              <a:t>zasielajú v pracovných dňoch </a:t>
            </a:r>
            <a:r>
              <a:rPr lang="sk-SK" sz="1400" b="1">
                <a:solidFill>
                  <a:sysClr val="windowText" lastClr="000000"/>
                </a:solidFill>
                <a:latin typeface="+mn-lt"/>
                <a:cs typeface="Arial" panose="020B0604020202020204" pitchFamily="34" charset="0"/>
              </a:rPr>
              <a:t>za predchádzajúci deň do 13:00 hod</a:t>
            </a:r>
            <a:r>
              <a:rPr lang="sk-SK" sz="1400">
                <a:solidFill>
                  <a:sysClr val="windowText" lastClr="000000"/>
                </a:solidFill>
                <a:latin typeface="+mn-lt"/>
                <a:cs typeface="Arial" panose="020B0604020202020204" pitchFamily="34" charset="0"/>
              </a:rPr>
              <a:t>., v pracovných </a:t>
            </a:r>
            <a:r>
              <a:rPr lang="sk-SK" sz="1400" b="1">
                <a:solidFill>
                  <a:sysClr val="windowText" lastClr="000000"/>
                </a:solidFill>
                <a:latin typeface="+mn-lt"/>
                <a:cs typeface="Arial" panose="020B0604020202020204" pitchFamily="34" charset="0"/>
              </a:rPr>
              <a:t>dňoch, ktorým predchádza najmenej jeden nepracovný deň, do 16:00 hod</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a:solidFill>
                  <a:sysClr val="windowText" lastClr="000000"/>
                </a:solidFill>
                <a:latin typeface="+mn-lt"/>
                <a:cs typeface="Arial" panose="020B0604020202020204" pitchFamily="34" charset="0"/>
              </a:rPr>
              <a:t>Požadovaná regulačná elektrina sa vyhodnotí v súlade s prevádzkovým poriadkom prevádzkovateľa prenosovej sústavy.</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Prevádzkovateľ prenosovej sústavy odovzdá OKTE údaje</a:t>
            </a:r>
            <a:r>
              <a:rPr lang="sk-SK" sz="1400">
                <a:solidFill>
                  <a:sysClr val="windowText" lastClr="000000"/>
                </a:solidFill>
                <a:latin typeface="+mn-lt"/>
                <a:cs typeface="Arial" panose="020B0604020202020204" pitchFamily="34" charset="0"/>
              </a:rPr>
              <a:t> o rozsahu </a:t>
            </a:r>
            <a:r>
              <a:rPr lang="sk-SK" sz="1400" b="1">
                <a:solidFill>
                  <a:sysClr val="windowText" lastClr="000000"/>
                </a:solidFill>
                <a:latin typeface="+mn-lt"/>
                <a:cs typeface="Arial" panose="020B0604020202020204" pitchFamily="34" charset="0"/>
              </a:rPr>
              <a:t>obmedzenia možnosti poskytovania flexibility </a:t>
            </a:r>
            <a:r>
              <a:rPr lang="sk-SK" sz="1400">
                <a:solidFill>
                  <a:sysClr val="windowText" lastClr="000000"/>
                </a:solidFill>
                <a:latin typeface="+mn-lt"/>
                <a:cs typeface="Arial" panose="020B0604020202020204" pitchFamily="34" charset="0"/>
              </a:rPr>
              <a:t>v OOM pripojených k prenosovej sústave poskytovateľov flexibility alebo v OOM pripojených do prenosovej sústavy, ktoré sú registrované na agregátora.</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45082" y="2032475"/>
            <a:ext cx="6926340"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Údaje poskytované prevádzkovateľom prenosovej sústavy §</a:t>
            </a:r>
            <a:r>
              <a:rPr lang="sk-SK" sz="1400" b="1" kern="0">
                <a:solidFill>
                  <a:schemeClr val="bg1"/>
                </a:solidFill>
                <a:latin typeface="+mj-lt"/>
                <a:cs typeface="Arial" panose="020B0604020202020204" pitchFamily="34" charset="0"/>
              </a:rPr>
              <a:t>12 a 44 v</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yhlášky č. 207/2023 Z.z.</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0" name="Checklist" descr="{&quot;Key&quot;:&quot;POWER_USER_SHAPE_ICON&quot;,&quot;Value&quot;:&quot;POWER_USER_SHAPE_ICON_STYLE_1&quot;}">
            <a:extLst>
              <a:ext uri="{FF2B5EF4-FFF2-40B4-BE49-F238E27FC236}">
                <a16:creationId xmlns:a16="http://schemas.microsoft.com/office/drawing/2014/main" id="{11570FF0-1543-4865-BCC4-7B5CED42F35D}"/>
              </a:ext>
            </a:extLst>
          </p:cNvPr>
          <p:cNvGrpSpPr>
            <a:grpSpLocks noChangeAspect="1"/>
          </p:cNvGrpSpPr>
          <p:nvPr>
            <p:custDataLst>
              <p:tags r:id="rId2"/>
            </p:custDataLst>
          </p:nvPr>
        </p:nvGrpSpPr>
        <p:grpSpPr bwMode="auto">
          <a:xfrm>
            <a:off x="754495" y="2062259"/>
            <a:ext cx="172730" cy="228432"/>
            <a:chOff x="91" y="47"/>
            <a:chExt cx="307" cy="406"/>
          </a:xfrm>
          <a:noFill/>
        </p:grpSpPr>
        <p:sp>
          <p:nvSpPr>
            <p:cNvPr id="14" name="Checklist">
              <a:extLst>
                <a:ext uri="{FF2B5EF4-FFF2-40B4-BE49-F238E27FC236}">
                  <a16:creationId xmlns:a16="http://schemas.microsoft.com/office/drawing/2014/main" id="{412550F4-A806-4D88-B724-D6DE02DF3C98}"/>
                </a:ext>
              </a:extLst>
            </p:cNvPr>
            <p:cNvSpPr>
              <a:spLocks/>
            </p:cNvSpPr>
            <p:nvPr>
              <p:custDataLst>
                <p:tags r:id="rId3"/>
              </p:custDataLst>
            </p:nvPr>
          </p:nvSpPr>
          <p:spPr bwMode="auto">
            <a:xfrm>
              <a:off x="136" y="326"/>
              <a:ext cx="76" cy="75"/>
            </a:xfrm>
            <a:custGeom>
              <a:avLst/>
              <a:gdLst>
                <a:gd name="T0" fmla="*/ 174 w 194"/>
                <a:gd name="T1" fmla="*/ 193 h 193"/>
                <a:gd name="T2" fmla="*/ 21 w 194"/>
                <a:gd name="T3" fmla="*/ 193 h 193"/>
                <a:gd name="T4" fmla="*/ 0 w 194"/>
                <a:gd name="T5" fmla="*/ 172 h 193"/>
                <a:gd name="T6" fmla="*/ 0 w 194"/>
                <a:gd name="T7" fmla="*/ 20 h 193"/>
                <a:gd name="T8" fmla="*/ 21 w 194"/>
                <a:gd name="T9" fmla="*/ 0 h 193"/>
                <a:gd name="T10" fmla="*/ 174 w 194"/>
                <a:gd name="T11" fmla="*/ 0 h 193"/>
                <a:gd name="T12" fmla="*/ 194 w 194"/>
                <a:gd name="T13" fmla="*/ 20 h 193"/>
                <a:gd name="T14" fmla="*/ 194 w 194"/>
                <a:gd name="T15" fmla="*/ 172 h 193"/>
                <a:gd name="T16" fmla="*/ 174 w 194"/>
                <a:gd name="T1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3">
                  <a:moveTo>
                    <a:pt x="174" y="193"/>
                  </a:moveTo>
                  <a:lnTo>
                    <a:pt x="21" y="193"/>
                  </a:lnTo>
                  <a:cubicBezTo>
                    <a:pt x="9" y="193"/>
                    <a:pt x="0" y="183"/>
                    <a:pt x="0" y="172"/>
                  </a:cubicBezTo>
                  <a:lnTo>
                    <a:pt x="0" y="20"/>
                  </a:lnTo>
                  <a:cubicBezTo>
                    <a:pt x="0" y="9"/>
                    <a:pt x="9" y="0"/>
                    <a:pt x="21" y="0"/>
                  </a:cubicBezTo>
                  <a:lnTo>
                    <a:pt x="174" y="0"/>
                  </a:lnTo>
                  <a:cubicBezTo>
                    <a:pt x="185" y="0"/>
                    <a:pt x="194" y="9"/>
                    <a:pt x="194" y="20"/>
                  </a:cubicBezTo>
                  <a:lnTo>
                    <a:pt x="194" y="172"/>
                  </a:lnTo>
                  <a:cubicBezTo>
                    <a:pt x="194" y="183"/>
                    <a:pt x="185" y="193"/>
                    <a:pt x="174" y="193"/>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hecklist">
              <a:extLst>
                <a:ext uri="{FF2B5EF4-FFF2-40B4-BE49-F238E27FC236}">
                  <a16:creationId xmlns:a16="http://schemas.microsoft.com/office/drawing/2014/main" id="{48A72CC0-CFCD-4AE7-8ACC-2D0E01B346F7}"/>
                </a:ext>
              </a:extLst>
            </p:cNvPr>
            <p:cNvSpPr>
              <a:spLocks noEditPoints="1"/>
            </p:cNvSpPr>
            <p:nvPr>
              <p:custDataLst>
                <p:tags r:id="rId4"/>
              </p:custDataLst>
            </p:nvPr>
          </p:nvSpPr>
          <p:spPr bwMode="auto">
            <a:xfrm>
              <a:off x="91" y="47"/>
              <a:ext cx="307" cy="406"/>
            </a:xfrm>
            <a:custGeom>
              <a:avLst/>
              <a:gdLst>
                <a:gd name="T0" fmla="*/ 714 w 787"/>
                <a:gd name="T1" fmla="*/ 1038 h 1038"/>
                <a:gd name="T2" fmla="*/ 72 w 787"/>
                <a:gd name="T3" fmla="*/ 1038 h 1038"/>
                <a:gd name="T4" fmla="*/ 0 w 787"/>
                <a:gd name="T5" fmla="*/ 965 h 1038"/>
                <a:gd name="T6" fmla="*/ 0 w 787"/>
                <a:gd name="T7" fmla="*/ 72 h 1038"/>
                <a:gd name="T8" fmla="*/ 72 w 787"/>
                <a:gd name="T9" fmla="*/ 0 h 1038"/>
                <a:gd name="T10" fmla="*/ 714 w 787"/>
                <a:gd name="T11" fmla="*/ 0 h 1038"/>
                <a:gd name="T12" fmla="*/ 787 w 787"/>
                <a:gd name="T13" fmla="*/ 72 h 1038"/>
                <a:gd name="T14" fmla="*/ 787 w 787"/>
                <a:gd name="T15" fmla="*/ 965 h 1038"/>
                <a:gd name="T16" fmla="*/ 714 w 787"/>
                <a:gd name="T17" fmla="*/ 1038 h 1038"/>
                <a:gd name="T18" fmla="*/ 72 w 787"/>
                <a:gd name="T19" fmla="*/ 17 h 1038"/>
                <a:gd name="T20" fmla="*/ 17 w 787"/>
                <a:gd name="T21" fmla="*/ 72 h 1038"/>
                <a:gd name="T22" fmla="*/ 17 w 787"/>
                <a:gd name="T23" fmla="*/ 965 h 1038"/>
                <a:gd name="T24" fmla="*/ 72 w 787"/>
                <a:gd name="T25" fmla="*/ 1020 h 1038"/>
                <a:gd name="T26" fmla="*/ 714 w 787"/>
                <a:gd name="T27" fmla="*/ 1020 h 1038"/>
                <a:gd name="T28" fmla="*/ 770 w 787"/>
                <a:gd name="T29" fmla="*/ 965 h 1038"/>
                <a:gd name="T30" fmla="*/ 770 w 787"/>
                <a:gd name="T31" fmla="*/ 72 h 1038"/>
                <a:gd name="T32" fmla="*/ 714 w 787"/>
                <a:gd name="T33" fmla="*/ 17 h 1038"/>
                <a:gd name="T34" fmla="*/ 72 w 787"/>
                <a:gd name="T35" fmla="*/ 1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038">
                  <a:moveTo>
                    <a:pt x="714" y="1038"/>
                  </a:moveTo>
                  <a:lnTo>
                    <a:pt x="72" y="1038"/>
                  </a:lnTo>
                  <a:cubicBezTo>
                    <a:pt x="32" y="1038"/>
                    <a:pt x="0" y="1005"/>
                    <a:pt x="0" y="965"/>
                  </a:cubicBezTo>
                  <a:lnTo>
                    <a:pt x="0" y="72"/>
                  </a:lnTo>
                  <a:cubicBezTo>
                    <a:pt x="0" y="32"/>
                    <a:pt x="32" y="0"/>
                    <a:pt x="72" y="0"/>
                  </a:cubicBezTo>
                  <a:lnTo>
                    <a:pt x="714" y="0"/>
                  </a:lnTo>
                  <a:cubicBezTo>
                    <a:pt x="754" y="0"/>
                    <a:pt x="787" y="32"/>
                    <a:pt x="787" y="72"/>
                  </a:cubicBezTo>
                  <a:lnTo>
                    <a:pt x="787" y="965"/>
                  </a:lnTo>
                  <a:cubicBezTo>
                    <a:pt x="787" y="1005"/>
                    <a:pt x="754" y="1038"/>
                    <a:pt x="714" y="1038"/>
                  </a:cubicBezTo>
                  <a:close/>
                  <a:moveTo>
                    <a:pt x="72" y="17"/>
                  </a:moveTo>
                  <a:cubicBezTo>
                    <a:pt x="41" y="17"/>
                    <a:pt x="17" y="42"/>
                    <a:pt x="17" y="72"/>
                  </a:cubicBezTo>
                  <a:lnTo>
                    <a:pt x="17" y="965"/>
                  </a:lnTo>
                  <a:cubicBezTo>
                    <a:pt x="17" y="996"/>
                    <a:pt x="41" y="1020"/>
                    <a:pt x="72" y="1020"/>
                  </a:cubicBezTo>
                  <a:lnTo>
                    <a:pt x="714" y="1020"/>
                  </a:lnTo>
                  <a:cubicBezTo>
                    <a:pt x="745" y="1020"/>
                    <a:pt x="770" y="996"/>
                    <a:pt x="770" y="965"/>
                  </a:cubicBezTo>
                  <a:lnTo>
                    <a:pt x="770" y="72"/>
                  </a:lnTo>
                  <a:cubicBezTo>
                    <a:pt x="770" y="42"/>
                    <a:pt x="745" y="17"/>
                    <a:pt x="714" y="17"/>
                  </a:cubicBezTo>
                  <a:lnTo>
                    <a:pt x="72"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hecklist">
              <a:extLst>
                <a:ext uri="{FF2B5EF4-FFF2-40B4-BE49-F238E27FC236}">
                  <a16:creationId xmlns:a16="http://schemas.microsoft.com/office/drawing/2014/main" id="{F06BFB53-7EFB-4C0F-B39D-B73B41703E41}"/>
                </a:ext>
              </a:extLst>
            </p:cNvPr>
            <p:cNvSpPr>
              <a:spLocks/>
            </p:cNvSpPr>
            <p:nvPr>
              <p:custDataLst>
                <p:tags r:id="rId5"/>
              </p:custDataLst>
            </p:nvPr>
          </p:nvSpPr>
          <p:spPr bwMode="auto">
            <a:xfrm>
              <a:off x="136" y="99"/>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2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2"/>
                  </a:lnTo>
                  <a:cubicBezTo>
                    <a:pt x="194" y="184"/>
                    <a:pt x="185" y="194"/>
                    <a:pt x="174" y="194"/>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Checklist">
              <a:extLst>
                <a:ext uri="{FF2B5EF4-FFF2-40B4-BE49-F238E27FC236}">
                  <a16:creationId xmlns:a16="http://schemas.microsoft.com/office/drawing/2014/main" id="{3CE4AEE4-4A00-43E8-95C0-11A2F03F233E}"/>
                </a:ext>
              </a:extLst>
            </p:cNvPr>
            <p:cNvSpPr>
              <a:spLocks noEditPoints="1"/>
            </p:cNvSpPr>
            <p:nvPr>
              <p:custDataLst>
                <p:tags r:id="rId6"/>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hecklist">
              <a:extLst>
                <a:ext uri="{FF2B5EF4-FFF2-40B4-BE49-F238E27FC236}">
                  <a16:creationId xmlns:a16="http://schemas.microsoft.com/office/drawing/2014/main" id="{427F2F44-41D7-458B-8601-928FBD736502}"/>
                </a:ext>
              </a:extLst>
            </p:cNvPr>
            <p:cNvSpPr>
              <a:spLocks/>
            </p:cNvSpPr>
            <p:nvPr>
              <p:custDataLst>
                <p:tags r:id="rId7"/>
              </p:custDataLst>
            </p:nvPr>
          </p:nvSpPr>
          <p:spPr bwMode="auto">
            <a:xfrm>
              <a:off x="136" y="212"/>
              <a:ext cx="76" cy="76"/>
            </a:xfrm>
            <a:custGeom>
              <a:avLst/>
              <a:gdLst>
                <a:gd name="T0" fmla="*/ 174 w 194"/>
                <a:gd name="T1" fmla="*/ 194 h 194"/>
                <a:gd name="T2" fmla="*/ 21 w 194"/>
                <a:gd name="T3" fmla="*/ 194 h 194"/>
                <a:gd name="T4" fmla="*/ 0 w 194"/>
                <a:gd name="T5" fmla="*/ 173 h 194"/>
                <a:gd name="T6" fmla="*/ 0 w 194"/>
                <a:gd name="T7" fmla="*/ 20 h 194"/>
                <a:gd name="T8" fmla="*/ 21 w 194"/>
                <a:gd name="T9" fmla="*/ 0 h 194"/>
                <a:gd name="T10" fmla="*/ 174 w 194"/>
                <a:gd name="T11" fmla="*/ 0 h 194"/>
                <a:gd name="T12" fmla="*/ 194 w 194"/>
                <a:gd name="T13" fmla="*/ 20 h 194"/>
                <a:gd name="T14" fmla="*/ 194 w 194"/>
                <a:gd name="T15" fmla="*/ 173 h 194"/>
                <a:gd name="T16" fmla="*/ 174 w 194"/>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74" y="194"/>
                  </a:moveTo>
                  <a:lnTo>
                    <a:pt x="21" y="194"/>
                  </a:lnTo>
                  <a:cubicBezTo>
                    <a:pt x="9" y="194"/>
                    <a:pt x="0" y="184"/>
                    <a:pt x="0" y="173"/>
                  </a:cubicBezTo>
                  <a:lnTo>
                    <a:pt x="0" y="20"/>
                  </a:lnTo>
                  <a:cubicBezTo>
                    <a:pt x="0" y="9"/>
                    <a:pt x="9" y="0"/>
                    <a:pt x="21" y="0"/>
                  </a:cubicBezTo>
                  <a:lnTo>
                    <a:pt x="174" y="0"/>
                  </a:lnTo>
                  <a:cubicBezTo>
                    <a:pt x="185" y="0"/>
                    <a:pt x="194" y="9"/>
                    <a:pt x="194" y="20"/>
                  </a:cubicBezTo>
                  <a:lnTo>
                    <a:pt x="194" y="173"/>
                  </a:lnTo>
                  <a:cubicBezTo>
                    <a:pt x="194" y="184"/>
                    <a:pt x="185" y="194"/>
                    <a:pt x="174" y="194"/>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Checklist">
              <a:extLst>
                <a:ext uri="{FF2B5EF4-FFF2-40B4-BE49-F238E27FC236}">
                  <a16:creationId xmlns:a16="http://schemas.microsoft.com/office/drawing/2014/main" id="{A273393B-E472-46A0-A7E3-88CCDBF02BC8}"/>
                </a:ext>
              </a:extLst>
            </p:cNvPr>
            <p:cNvSpPr>
              <a:spLocks noEditPoints="1"/>
            </p:cNvSpPr>
            <p:nvPr>
              <p:custDataLst>
                <p:tags r:id="rId8"/>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cklist">
              <a:extLst>
                <a:ext uri="{FF2B5EF4-FFF2-40B4-BE49-F238E27FC236}">
                  <a16:creationId xmlns:a16="http://schemas.microsoft.com/office/drawing/2014/main" id="{6D562778-BC90-4915-B916-9CEB5613B166}"/>
                </a:ext>
              </a:extLst>
            </p:cNvPr>
            <p:cNvSpPr>
              <a:spLocks noEditPoints="1"/>
            </p:cNvSpPr>
            <p:nvPr>
              <p:custDataLst>
                <p:tags r:id="rId9"/>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Checklist">
              <a:extLst>
                <a:ext uri="{FF2B5EF4-FFF2-40B4-BE49-F238E27FC236}">
                  <a16:creationId xmlns:a16="http://schemas.microsoft.com/office/drawing/2014/main" id="{36F62221-617C-4FE2-90D5-0CB84F04D848}"/>
                </a:ext>
              </a:extLst>
            </p:cNvPr>
            <p:cNvSpPr>
              <a:spLocks noEditPoints="1"/>
            </p:cNvSpPr>
            <p:nvPr>
              <p:custDataLst>
                <p:tags r:id="rId10"/>
              </p:custDataLst>
            </p:nvPr>
          </p:nvSpPr>
          <p:spPr bwMode="auto">
            <a:xfrm>
              <a:off x="132" y="95"/>
              <a:ext cx="83" cy="83"/>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1 h 211"/>
                <a:gd name="T16" fmla="*/ 183 w 212"/>
                <a:gd name="T17" fmla="*/ 211 h 211"/>
                <a:gd name="T18" fmla="*/ 30 w 212"/>
                <a:gd name="T19" fmla="*/ 17 h 211"/>
                <a:gd name="T20" fmla="*/ 18 w 212"/>
                <a:gd name="T21" fmla="*/ 29 h 211"/>
                <a:gd name="T22" fmla="*/ 18 w 212"/>
                <a:gd name="T23" fmla="*/ 181 h 211"/>
                <a:gd name="T24" fmla="*/ 30 w 212"/>
                <a:gd name="T25" fmla="*/ 193 h 211"/>
                <a:gd name="T26" fmla="*/ 183 w 212"/>
                <a:gd name="T27" fmla="*/ 193 h 211"/>
                <a:gd name="T28" fmla="*/ 195 w 212"/>
                <a:gd name="T29" fmla="*/ 181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1"/>
                  </a:lnTo>
                  <a:cubicBezTo>
                    <a:pt x="212" y="198"/>
                    <a:pt x="199" y="211"/>
                    <a:pt x="183" y="211"/>
                  </a:cubicBezTo>
                  <a:close/>
                  <a:moveTo>
                    <a:pt x="30" y="17"/>
                  </a:moveTo>
                  <a:cubicBezTo>
                    <a:pt x="23" y="17"/>
                    <a:pt x="18" y="22"/>
                    <a:pt x="18" y="29"/>
                  </a:cubicBezTo>
                  <a:lnTo>
                    <a:pt x="18" y="181"/>
                  </a:lnTo>
                  <a:cubicBezTo>
                    <a:pt x="18" y="188"/>
                    <a:pt x="23" y="193"/>
                    <a:pt x="30" y="193"/>
                  </a:cubicBezTo>
                  <a:lnTo>
                    <a:pt x="183" y="193"/>
                  </a:lnTo>
                  <a:cubicBezTo>
                    <a:pt x="190" y="193"/>
                    <a:pt x="195" y="188"/>
                    <a:pt x="195" y="181"/>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Checklist">
              <a:extLst>
                <a:ext uri="{FF2B5EF4-FFF2-40B4-BE49-F238E27FC236}">
                  <a16:creationId xmlns:a16="http://schemas.microsoft.com/office/drawing/2014/main" id="{9CD0DCCA-A0BE-4DEC-9338-75073258DD4A}"/>
                </a:ext>
              </a:extLst>
            </p:cNvPr>
            <p:cNvSpPr>
              <a:spLocks noEditPoints="1"/>
            </p:cNvSpPr>
            <p:nvPr>
              <p:custDataLst>
                <p:tags r:id="rId11"/>
              </p:custDataLst>
            </p:nvPr>
          </p:nvSpPr>
          <p:spPr bwMode="auto">
            <a:xfrm>
              <a:off x="132" y="209"/>
              <a:ext cx="83" cy="82"/>
            </a:xfrm>
            <a:custGeom>
              <a:avLst/>
              <a:gdLst>
                <a:gd name="T0" fmla="*/ 183 w 212"/>
                <a:gd name="T1" fmla="*/ 211 h 211"/>
                <a:gd name="T2" fmla="*/ 30 w 212"/>
                <a:gd name="T3" fmla="*/ 211 h 211"/>
                <a:gd name="T4" fmla="*/ 0 w 212"/>
                <a:gd name="T5" fmla="*/ 182 h 211"/>
                <a:gd name="T6" fmla="*/ 0 w 212"/>
                <a:gd name="T7" fmla="*/ 29 h 211"/>
                <a:gd name="T8" fmla="*/ 30 w 212"/>
                <a:gd name="T9" fmla="*/ 0 h 211"/>
                <a:gd name="T10" fmla="*/ 183 w 212"/>
                <a:gd name="T11" fmla="*/ 0 h 211"/>
                <a:gd name="T12" fmla="*/ 212 w 212"/>
                <a:gd name="T13" fmla="*/ 29 h 211"/>
                <a:gd name="T14" fmla="*/ 212 w 212"/>
                <a:gd name="T15" fmla="*/ 182 h 211"/>
                <a:gd name="T16" fmla="*/ 183 w 212"/>
                <a:gd name="T17" fmla="*/ 211 h 211"/>
                <a:gd name="T18" fmla="*/ 30 w 212"/>
                <a:gd name="T19" fmla="*/ 17 h 211"/>
                <a:gd name="T20" fmla="*/ 18 w 212"/>
                <a:gd name="T21" fmla="*/ 29 h 211"/>
                <a:gd name="T22" fmla="*/ 18 w 212"/>
                <a:gd name="T23" fmla="*/ 182 h 211"/>
                <a:gd name="T24" fmla="*/ 30 w 212"/>
                <a:gd name="T25" fmla="*/ 194 h 211"/>
                <a:gd name="T26" fmla="*/ 183 w 212"/>
                <a:gd name="T27" fmla="*/ 194 h 211"/>
                <a:gd name="T28" fmla="*/ 195 w 212"/>
                <a:gd name="T29" fmla="*/ 182 h 211"/>
                <a:gd name="T30" fmla="*/ 195 w 212"/>
                <a:gd name="T31" fmla="*/ 29 h 211"/>
                <a:gd name="T32" fmla="*/ 183 w 212"/>
                <a:gd name="T33" fmla="*/ 17 h 211"/>
                <a:gd name="T34" fmla="*/ 30 w 212"/>
                <a:gd name="T35"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83" y="211"/>
                  </a:moveTo>
                  <a:lnTo>
                    <a:pt x="30" y="211"/>
                  </a:lnTo>
                  <a:cubicBezTo>
                    <a:pt x="13" y="211"/>
                    <a:pt x="0" y="198"/>
                    <a:pt x="0" y="182"/>
                  </a:cubicBezTo>
                  <a:lnTo>
                    <a:pt x="0" y="29"/>
                  </a:lnTo>
                  <a:cubicBezTo>
                    <a:pt x="0" y="13"/>
                    <a:pt x="13" y="0"/>
                    <a:pt x="30" y="0"/>
                  </a:cubicBezTo>
                  <a:lnTo>
                    <a:pt x="183" y="0"/>
                  </a:lnTo>
                  <a:cubicBezTo>
                    <a:pt x="199" y="0"/>
                    <a:pt x="212" y="13"/>
                    <a:pt x="212" y="29"/>
                  </a:cubicBezTo>
                  <a:lnTo>
                    <a:pt x="212" y="182"/>
                  </a:lnTo>
                  <a:cubicBezTo>
                    <a:pt x="212" y="198"/>
                    <a:pt x="199" y="211"/>
                    <a:pt x="183" y="211"/>
                  </a:cubicBezTo>
                  <a:close/>
                  <a:moveTo>
                    <a:pt x="30" y="17"/>
                  </a:moveTo>
                  <a:cubicBezTo>
                    <a:pt x="23" y="17"/>
                    <a:pt x="18" y="22"/>
                    <a:pt x="18" y="29"/>
                  </a:cubicBezTo>
                  <a:lnTo>
                    <a:pt x="18" y="182"/>
                  </a:lnTo>
                  <a:cubicBezTo>
                    <a:pt x="18" y="189"/>
                    <a:pt x="23" y="194"/>
                    <a:pt x="30" y="194"/>
                  </a:cubicBezTo>
                  <a:lnTo>
                    <a:pt x="183" y="194"/>
                  </a:lnTo>
                  <a:cubicBezTo>
                    <a:pt x="190" y="194"/>
                    <a:pt x="195" y="189"/>
                    <a:pt x="195" y="182"/>
                  </a:cubicBezTo>
                  <a:lnTo>
                    <a:pt x="195" y="29"/>
                  </a:lnTo>
                  <a:cubicBezTo>
                    <a:pt x="195" y="22"/>
                    <a:pt x="190" y="17"/>
                    <a:pt x="183" y="17"/>
                  </a:cubicBezTo>
                  <a:lnTo>
                    <a:pt x="30" y="17"/>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hecklist">
              <a:extLst>
                <a:ext uri="{FF2B5EF4-FFF2-40B4-BE49-F238E27FC236}">
                  <a16:creationId xmlns:a16="http://schemas.microsoft.com/office/drawing/2014/main" id="{9064B771-DDDB-4466-A0FF-FF009C67A1AF}"/>
                </a:ext>
              </a:extLst>
            </p:cNvPr>
            <p:cNvSpPr>
              <a:spLocks noEditPoints="1"/>
            </p:cNvSpPr>
            <p:nvPr>
              <p:custDataLst>
                <p:tags r:id="rId12"/>
              </p:custDataLst>
            </p:nvPr>
          </p:nvSpPr>
          <p:spPr bwMode="auto">
            <a:xfrm>
              <a:off x="132" y="322"/>
              <a:ext cx="83" cy="82"/>
            </a:xfrm>
            <a:custGeom>
              <a:avLst/>
              <a:gdLst>
                <a:gd name="T0" fmla="*/ 183 w 212"/>
                <a:gd name="T1" fmla="*/ 210 h 210"/>
                <a:gd name="T2" fmla="*/ 30 w 212"/>
                <a:gd name="T3" fmla="*/ 210 h 210"/>
                <a:gd name="T4" fmla="*/ 0 w 212"/>
                <a:gd name="T5" fmla="*/ 181 h 210"/>
                <a:gd name="T6" fmla="*/ 0 w 212"/>
                <a:gd name="T7" fmla="*/ 29 h 210"/>
                <a:gd name="T8" fmla="*/ 30 w 212"/>
                <a:gd name="T9" fmla="*/ 0 h 210"/>
                <a:gd name="T10" fmla="*/ 183 w 212"/>
                <a:gd name="T11" fmla="*/ 0 h 210"/>
                <a:gd name="T12" fmla="*/ 212 w 212"/>
                <a:gd name="T13" fmla="*/ 29 h 210"/>
                <a:gd name="T14" fmla="*/ 212 w 212"/>
                <a:gd name="T15" fmla="*/ 181 h 210"/>
                <a:gd name="T16" fmla="*/ 183 w 212"/>
                <a:gd name="T17" fmla="*/ 210 h 210"/>
                <a:gd name="T18" fmla="*/ 30 w 212"/>
                <a:gd name="T19" fmla="*/ 16 h 210"/>
                <a:gd name="T20" fmla="*/ 18 w 212"/>
                <a:gd name="T21" fmla="*/ 28 h 210"/>
                <a:gd name="T22" fmla="*/ 18 w 212"/>
                <a:gd name="T23" fmla="*/ 180 h 210"/>
                <a:gd name="T24" fmla="*/ 30 w 212"/>
                <a:gd name="T25" fmla="*/ 192 h 210"/>
                <a:gd name="T26" fmla="*/ 183 w 212"/>
                <a:gd name="T27" fmla="*/ 192 h 210"/>
                <a:gd name="T28" fmla="*/ 195 w 212"/>
                <a:gd name="T29" fmla="*/ 180 h 210"/>
                <a:gd name="T30" fmla="*/ 195 w 212"/>
                <a:gd name="T31" fmla="*/ 29 h 210"/>
                <a:gd name="T32" fmla="*/ 183 w 212"/>
                <a:gd name="T33" fmla="*/ 17 h 210"/>
                <a:gd name="T34" fmla="*/ 30 w 212"/>
                <a:gd name="T35" fmla="*/ 17 h 210"/>
                <a:gd name="T36" fmla="*/ 30 w 212"/>
                <a:gd name="T37" fmla="*/ 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10">
                  <a:moveTo>
                    <a:pt x="183" y="210"/>
                  </a:moveTo>
                  <a:lnTo>
                    <a:pt x="30" y="210"/>
                  </a:lnTo>
                  <a:cubicBezTo>
                    <a:pt x="13" y="210"/>
                    <a:pt x="0" y="197"/>
                    <a:pt x="0" y="181"/>
                  </a:cubicBezTo>
                  <a:lnTo>
                    <a:pt x="0" y="29"/>
                  </a:lnTo>
                  <a:cubicBezTo>
                    <a:pt x="0" y="13"/>
                    <a:pt x="13" y="0"/>
                    <a:pt x="30" y="0"/>
                  </a:cubicBezTo>
                  <a:lnTo>
                    <a:pt x="183" y="0"/>
                  </a:lnTo>
                  <a:cubicBezTo>
                    <a:pt x="199" y="0"/>
                    <a:pt x="212" y="13"/>
                    <a:pt x="212" y="29"/>
                  </a:cubicBezTo>
                  <a:lnTo>
                    <a:pt x="212" y="181"/>
                  </a:lnTo>
                  <a:cubicBezTo>
                    <a:pt x="212" y="197"/>
                    <a:pt x="199" y="210"/>
                    <a:pt x="183" y="210"/>
                  </a:cubicBezTo>
                  <a:close/>
                  <a:moveTo>
                    <a:pt x="30" y="16"/>
                  </a:moveTo>
                  <a:cubicBezTo>
                    <a:pt x="23" y="16"/>
                    <a:pt x="18" y="21"/>
                    <a:pt x="18" y="28"/>
                  </a:cubicBezTo>
                  <a:lnTo>
                    <a:pt x="18" y="180"/>
                  </a:lnTo>
                  <a:cubicBezTo>
                    <a:pt x="18" y="187"/>
                    <a:pt x="23" y="192"/>
                    <a:pt x="30" y="192"/>
                  </a:cubicBezTo>
                  <a:lnTo>
                    <a:pt x="183" y="192"/>
                  </a:lnTo>
                  <a:cubicBezTo>
                    <a:pt x="190" y="192"/>
                    <a:pt x="195" y="187"/>
                    <a:pt x="195" y="180"/>
                  </a:cubicBezTo>
                  <a:lnTo>
                    <a:pt x="195" y="29"/>
                  </a:lnTo>
                  <a:cubicBezTo>
                    <a:pt x="195" y="22"/>
                    <a:pt x="190" y="17"/>
                    <a:pt x="183" y="17"/>
                  </a:cubicBezTo>
                  <a:lnTo>
                    <a:pt x="30" y="17"/>
                  </a:lnTo>
                  <a:lnTo>
                    <a:pt x="30" y="16"/>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Checklist">
              <a:extLst>
                <a:ext uri="{FF2B5EF4-FFF2-40B4-BE49-F238E27FC236}">
                  <a16:creationId xmlns:a16="http://schemas.microsoft.com/office/drawing/2014/main" id="{B59DA4F9-8B53-4E24-A97A-9756DD3FB759}"/>
                </a:ext>
              </a:extLst>
            </p:cNvPr>
            <p:cNvSpPr>
              <a:spLocks/>
            </p:cNvSpPr>
            <p:nvPr>
              <p:custDataLst>
                <p:tags r:id="rId13"/>
              </p:custDataLst>
            </p:nvPr>
          </p:nvSpPr>
          <p:spPr bwMode="auto">
            <a:xfrm>
              <a:off x="256" y="133"/>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Checklist">
              <a:extLst>
                <a:ext uri="{FF2B5EF4-FFF2-40B4-BE49-F238E27FC236}">
                  <a16:creationId xmlns:a16="http://schemas.microsoft.com/office/drawing/2014/main" id="{333796AD-1886-42B3-933E-BBD099E5C535}"/>
                </a:ext>
              </a:extLst>
            </p:cNvPr>
            <p:cNvSpPr>
              <a:spLocks/>
            </p:cNvSpPr>
            <p:nvPr>
              <p:custDataLst>
                <p:tags r:id="rId14"/>
              </p:custDataLst>
            </p:nvPr>
          </p:nvSpPr>
          <p:spPr bwMode="auto">
            <a:xfrm>
              <a:off x="256" y="246"/>
              <a:ext cx="99" cy="7"/>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49"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hecklist">
              <a:extLst>
                <a:ext uri="{FF2B5EF4-FFF2-40B4-BE49-F238E27FC236}">
                  <a16:creationId xmlns:a16="http://schemas.microsoft.com/office/drawing/2014/main" id="{78090D8E-6830-4E60-9D7F-2B88196B9FC3}"/>
                </a:ext>
              </a:extLst>
            </p:cNvPr>
            <p:cNvSpPr>
              <a:spLocks/>
            </p:cNvSpPr>
            <p:nvPr>
              <p:custDataLst>
                <p:tags r:id="rId15"/>
              </p:custDataLst>
            </p:nvPr>
          </p:nvSpPr>
          <p:spPr bwMode="auto">
            <a:xfrm>
              <a:off x="255" y="360"/>
              <a:ext cx="99" cy="6"/>
            </a:xfrm>
            <a:custGeom>
              <a:avLst/>
              <a:gdLst>
                <a:gd name="T0" fmla="*/ 244 w 253"/>
                <a:gd name="T1" fmla="*/ 17 h 17"/>
                <a:gd name="T2" fmla="*/ 9 w 253"/>
                <a:gd name="T3" fmla="*/ 17 h 17"/>
                <a:gd name="T4" fmla="*/ 0 w 253"/>
                <a:gd name="T5" fmla="*/ 9 h 17"/>
                <a:gd name="T6" fmla="*/ 9 w 253"/>
                <a:gd name="T7" fmla="*/ 0 h 17"/>
                <a:gd name="T8" fmla="*/ 244 w 253"/>
                <a:gd name="T9" fmla="*/ 0 h 17"/>
                <a:gd name="T10" fmla="*/ 253 w 253"/>
                <a:gd name="T11" fmla="*/ 9 h 17"/>
                <a:gd name="T12" fmla="*/ 244 w 2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53" h="17">
                  <a:moveTo>
                    <a:pt x="244" y="17"/>
                  </a:moveTo>
                  <a:lnTo>
                    <a:pt x="9" y="17"/>
                  </a:lnTo>
                  <a:cubicBezTo>
                    <a:pt x="4" y="17"/>
                    <a:pt x="0" y="14"/>
                    <a:pt x="0" y="9"/>
                  </a:cubicBezTo>
                  <a:cubicBezTo>
                    <a:pt x="0" y="4"/>
                    <a:pt x="4" y="0"/>
                    <a:pt x="9" y="0"/>
                  </a:cubicBezTo>
                  <a:lnTo>
                    <a:pt x="244" y="0"/>
                  </a:lnTo>
                  <a:cubicBezTo>
                    <a:pt x="250" y="0"/>
                    <a:pt x="253" y="4"/>
                    <a:pt x="253" y="9"/>
                  </a:cubicBezTo>
                  <a:cubicBezTo>
                    <a:pt x="253" y="14"/>
                    <a:pt x="249" y="17"/>
                    <a:pt x="244" y="17"/>
                  </a:cubicBez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82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72600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Životný cyklus procesu</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16</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graphicFrame>
        <p:nvGraphicFramePr>
          <p:cNvPr id="7" name="Object 6">
            <a:extLst>
              <a:ext uri="{FF2B5EF4-FFF2-40B4-BE49-F238E27FC236}">
                <a16:creationId xmlns:a16="http://schemas.microsoft.com/office/drawing/2014/main" id="{C2B80C91-BE11-47EB-AB33-918E98707268}"/>
              </a:ext>
            </a:extLst>
          </p:cNvPr>
          <p:cNvGraphicFramePr>
            <a:graphicFrameLocks noChangeAspect="1"/>
          </p:cNvGraphicFramePr>
          <p:nvPr>
            <p:extLst>
              <p:ext uri="{D42A27DB-BD31-4B8C-83A1-F6EECF244321}">
                <p14:modId xmlns:p14="http://schemas.microsoft.com/office/powerpoint/2010/main" val="1647936783"/>
              </p:ext>
            </p:extLst>
          </p:nvPr>
        </p:nvGraphicFramePr>
        <p:xfrm>
          <a:off x="1122857" y="2007210"/>
          <a:ext cx="6898286" cy="4514973"/>
        </p:xfrm>
        <a:graphic>
          <a:graphicData uri="http://schemas.openxmlformats.org/presentationml/2006/ole">
            <mc:AlternateContent xmlns:mc="http://schemas.openxmlformats.org/markup-compatibility/2006">
              <mc:Choice xmlns:v="urn:schemas-microsoft-com:vml" Requires="v">
                <p:oleObj name="Visio" r:id="rId7" imgW="17478357" imgH="11439976" progId="Visio.Drawing.15">
                  <p:embed/>
                </p:oleObj>
              </mc:Choice>
              <mc:Fallback>
                <p:oleObj name="Visio" r:id="rId7" imgW="17478357" imgH="11439976" progId="Visio.Drawing.15">
                  <p:embed/>
                  <p:pic>
                    <p:nvPicPr>
                      <p:cNvPr id="7" name="Object 6">
                        <a:extLst>
                          <a:ext uri="{FF2B5EF4-FFF2-40B4-BE49-F238E27FC236}">
                            <a16:creationId xmlns:a16="http://schemas.microsoft.com/office/drawing/2014/main" id="{C2B80C91-BE11-47EB-AB33-918E987072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2857" y="2007210"/>
                        <a:ext cx="6898286" cy="4514973"/>
                      </a:xfrm>
                      <a:prstGeom prst="rect">
                        <a:avLst/>
                      </a:prstGeom>
                      <a:noFill/>
                    </p:spPr>
                  </p:pic>
                </p:oleObj>
              </mc:Fallback>
            </mc:AlternateContent>
          </a:graphicData>
        </a:graphic>
      </p:graphicFrame>
    </p:spTree>
    <p:extLst>
      <p:ext uri="{BB962C8B-B14F-4D97-AF65-F5344CB8AC3E}">
        <p14:creationId xmlns:p14="http://schemas.microsoft.com/office/powerpoint/2010/main" val="234434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764479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Demo verzia fungovania</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17</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8" name="Nadpis 1">
            <a:extLst>
              <a:ext uri="{FF2B5EF4-FFF2-40B4-BE49-F238E27FC236}">
                <a16:creationId xmlns:a16="http://schemas.microsoft.com/office/drawing/2014/main" id="{87FEAF4D-48EB-4D13-8BB6-E57A1A735687}"/>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Predstavenie procesov Agregácie flexibility v rozhraniach OKTE</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378482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18</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Zdieľanie elektriny</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407953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238606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24" imgH="623" progId="TCLayout.ActiveDocument.1">
                  <p:embed/>
                </p:oleObj>
              </mc:Choice>
              <mc:Fallback>
                <p:oleObj name="think-cell Slide" r:id="rId11"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Princíp fungovania zdieľania elektriny</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19</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381AD006-EBF7-49E5-9F94-6E236FDDC4CB}"/>
              </a:ext>
            </a:extLst>
          </p:cNvPr>
          <p:cNvSpPr txBox="1">
            <a:spLocks/>
          </p:cNvSpPr>
          <p:nvPr/>
        </p:nvSpPr>
        <p:spPr>
          <a:xfrm>
            <a:off x="537314" y="2177723"/>
            <a:ext cx="8004705" cy="444532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BB77060D-8A77-42D3-BBF2-63111885F423}"/>
              </a:ext>
            </a:extLst>
          </p:cNvPr>
          <p:cNvSpPr/>
          <p:nvPr/>
        </p:nvSpPr>
        <p:spPr>
          <a:xfrm>
            <a:off x="840020" y="2032475"/>
            <a:ext cx="3937180"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Principiálna schéma fungovania zdieľania elektriny</a:t>
            </a:r>
          </a:p>
        </p:txBody>
      </p:sp>
      <p:sp>
        <p:nvSpPr>
          <p:cNvPr id="10" name="Oval 9">
            <a:extLst>
              <a:ext uri="{FF2B5EF4-FFF2-40B4-BE49-F238E27FC236}">
                <a16:creationId xmlns:a16="http://schemas.microsoft.com/office/drawing/2014/main" id="{D0898F2D-5EC8-432F-97E8-EEB827273E9C}"/>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Group4" descr="{&quot;Key&quot;:&quot;POWER_USER_SHAPE_ICON&quot;,&quot;Value&quot;:&quot;POWER_USER_SHAPE_ICON_STYLE_1&quot;}">
            <a:extLst>
              <a:ext uri="{FF2B5EF4-FFF2-40B4-BE49-F238E27FC236}">
                <a16:creationId xmlns:a16="http://schemas.microsoft.com/office/drawing/2014/main" id="{97FC4650-B181-4E01-961F-62E963CA080B}"/>
              </a:ext>
            </a:extLst>
          </p:cNvPr>
          <p:cNvGrpSpPr>
            <a:grpSpLocks noChangeAspect="1"/>
          </p:cNvGrpSpPr>
          <p:nvPr>
            <p:custDataLst>
              <p:tags r:id="rId2"/>
            </p:custDataLst>
          </p:nvPr>
        </p:nvGrpSpPr>
        <p:grpSpPr bwMode="auto">
          <a:xfrm>
            <a:off x="722386" y="2089884"/>
            <a:ext cx="229615" cy="175678"/>
            <a:chOff x="22" y="71"/>
            <a:chExt cx="447" cy="342"/>
          </a:xfrm>
          <a:solidFill>
            <a:srgbClr val="265787"/>
          </a:solidFill>
        </p:grpSpPr>
        <p:sp>
          <p:nvSpPr>
            <p:cNvPr id="12" name="Group">
              <a:extLst>
                <a:ext uri="{FF2B5EF4-FFF2-40B4-BE49-F238E27FC236}">
                  <a16:creationId xmlns:a16="http://schemas.microsoft.com/office/drawing/2014/main" id="{A93F8CAA-3C34-4D5B-8804-5C48FF358B3F}"/>
                </a:ext>
              </a:extLst>
            </p:cNvPr>
            <p:cNvSpPr>
              <a:spLocks noEditPoints="1"/>
            </p:cNvSpPr>
            <p:nvPr>
              <p:custDataLst>
                <p:tags r:id="rId3"/>
              </p:custDataLst>
            </p:nvPr>
          </p:nvSpPr>
          <p:spPr bwMode="auto">
            <a:xfrm>
              <a:off x="179" y="83"/>
              <a:ext cx="133" cy="133"/>
            </a:xfrm>
            <a:custGeom>
              <a:avLst/>
              <a:gdLst>
                <a:gd name="T0" fmla="*/ 630 w 1258"/>
                <a:gd name="T1" fmla="*/ 1258 h 1258"/>
                <a:gd name="T2" fmla="*/ 628 w 1258"/>
                <a:gd name="T3" fmla="*/ 1258 h 1258"/>
                <a:gd name="T4" fmla="*/ 0 w 1258"/>
                <a:gd name="T5" fmla="*/ 630 h 1258"/>
                <a:gd name="T6" fmla="*/ 0 w 1258"/>
                <a:gd name="T7" fmla="*/ 628 h 1258"/>
                <a:gd name="T8" fmla="*/ 628 w 1258"/>
                <a:gd name="T9" fmla="*/ 0 h 1258"/>
                <a:gd name="T10" fmla="*/ 630 w 1258"/>
                <a:gd name="T11" fmla="*/ 0 h 1258"/>
                <a:gd name="T12" fmla="*/ 1258 w 1258"/>
                <a:gd name="T13" fmla="*/ 628 h 1258"/>
                <a:gd name="T14" fmla="*/ 1258 w 1258"/>
                <a:gd name="T15" fmla="*/ 630 h 1258"/>
                <a:gd name="T16" fmla="*/ 630 w 1258"/>
                <a:gd name="T17" fmla="*/ 1258 h 1258"/>
                <a:gd name="T18" fmla="*/ 628 w 1258"/>
                <a:gd name="T19" fmla="*/ 113 h 1258"/>
                <a:gd name="T20" fmla="*/ 113 w 1258"/>
                <a:gd name="T21" fmla="*/ 628 h 1258"/>
                <a:gd name="T22" fmla="*/ 113 w 1258"/>
                <a:gd name="T23" fmla="*/ 630 h 1258"/>
                <a:gd name="T24" fmla="*/ 628 w 1258"/>
                <a:gd name="T25" fmla="*/ 1146 h 1258"/>
                <a:gd name="T26" fmla="*/ 630 w 1258"/>
                <a:gd name="T27" fmla="*/ 1146 h 1258"/>
                <a:gd name="T28" fmla="*/ 1146 w 1258"/>
                <a:gd name="T29" fmla="*/ 630 h 1258"/>
                <a:gd name="T30" fmla="*/ 1146 w 1258"/>
                <a:gd name="T31" fmla="*/ 628 h 1258"/>
                <a:gd name="T32" fmla="*/ 630 w 1258"/>
                <a:gd name="T33" fmla="*/ 113 h 1258"/>
                <a:gd name="T34" fmla="*/ 628 w 1258"/>
                <a:gd name="T35" fmla="*/ 11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8" h="1258">
                  <a:moveTo>
                    <a:pt x="630" y="1258"/>
                  </a:moveTo>
                  <a:lnTo>
                    <a:pt x="628" y="1258"/>
                  </a:lnTo>
                  <a:cubicBezTo>
                    <a:pt x="281" y="1258"/>
                    <a:pt x="1" y="977"/>
                    <a:pt x="0" y="630"/>
                  </a:cubicBezTo>
                  <a:lnTo>
                    <a:pt x="0" y="628"/>
                  </a:lnTo>
                  <a:cubicBezTo>
                    <a:pt x="0" y="281"/>
                    <a:pt x="281" y="1"/>
                    <a:pt x="628" y="0"/>
                  </a:cubicBezTo>
                  <a:lnTo>
                    <a:pt x="630" y="0"/>
                  </a:lnTo>
                  <a:cubicBezTo>
                    <a:pt x="977" y="1"/>
                    <a:pt x="1258" y="281"/>
                    <a:pt x="1258" y="628"/>
                  </a:cubicBezTo>
                  <a:lnTo>
                    <a:pt x="1258" y="630"/>
                  </a:lnTo>
                  <a:cubicBezTo>
                    <a:pt x="1258" y="977"/>
                    <a:pt x="977" y="1258"/>
                    <a:pt x="630" y="1258"/>
                  </a:cubicBezTo>
                  <a:close/>
                  <a:moveTo>
                    <a:pt x="628" y="113"/>
                  </a:moveTo>
                  <a:cubicBezTo>
                    <a:pt x="344" y="113"/>
                    <a:pt x="113" y="344"/>
                    <a:pt x="113" y="628"/>
                  </a:cubicBezTo>
                  <a:lnTo>
                    <a:pt x="113" y="630"/>
                  </a:lnTo>
                  <a:cubicBezTo>
                    <a:pt x="113" y="915"/>
                    <a:pt x="343" y="1145"/>
                    <a:pt x="628" y="1146"/>
                  </a:cubicBezTo>
                  <a:lnTo>
                    <a:pt x="630" y="1146"/>
                  </a:lnTo>
                  <a:cubicBezTo>
                    <a:pt x="915" y="1145"/>
                    <a:pt x="1145" y="915"/>
                    <a:pt x="1146" y="630"/>
                  </a:cubicBezTo>
                  <a:lnTo>
                    <a:pt x="1146" y="628"/>
                  </a:lnTo>
                  <a:cubicBezTo>
                    <a:pt x="1145" y="344"/>
                    <a:pt x="915" y="113"/>
                    <a:pt x="630" y="113"/>
                  </a:cubicBezTo>
                  <a:lnTo>
                    <a:pt x="628" y="113"/>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oup">
              <a:extLst>
                <a:ext uri="{FF2B5EF4-FFF2-40B4-BE49-F238E27FC236}">
                  <a16:creationId xmlns:a16="http://schemas.microsoft.com/office/drawing/2014/main" id="{CFB8A76F-1E5B-4C11-A3C7-C2316B114353}"/>
                </a:ext>
              </a:extLst>
            </p:cNvPr>
            <p:cNvSpPr>
              <a:spLocks/>
            </p:cNvSpPr>
            <p:nvPr>
              <p:custDataLst>
                <p:tags r:id="rId4"/>
              </p:custDataLst>
            </p:nvPr>
          </p:nvSpPr>
          <p:spPr bwMode="auto">
            <a:xfrm>
              <a:off x="22" y="181"/>
              <a:ext cx="171" cy="125"/>
            </a:xfrm>
            <a:custGeom>
              <a:avLst/>
              <a:gdLst>
                <a:gd name="T0" fmla="*/ 1083 w 1621"/>
                <a:gd name="T1" fmla="*/ 1181 h 1181"/>
                <a:gd name="T2" fmla="*/ 56 w 1621"/>
                <a:gd name="T3" fmla="*/ 1181 h 1181"/>
                <a:gd name="T4" fmla="*/ 0 w 1621"/>
                <a:gd name="T5" fmla="*/ 1124 h 1181"/>
                <a:gd name="T6" fmla="*/ 0 w 1621"/>
                <a:gd name="T7" fmla="*/ 811 h 1181"/>
                <a:gd name="T8" fmla="*/ 811 w 1621"/>
                <a:gd name="T9" fmla="*/ 0 h 1181"/>
                <a:gd name="T10" fmla="*/ 1606 w 1621"/>
                <a:gd name="T11" fmla="*/ 664 h 1181"/>
                <a:gd name="T12" fmla="*/ 1496 w 1621"/>
                <a:gd name="T13" fmla="*/ 686 h 1181"/>
                <a:gd name="T14" fmla="*/ 811 w 1621"/>
                <a:gd name="T15" fmla="*/ 111 h 1181"/>
                <a:gd name="T16" fmla="*/ 112 w 1621"/>
                <a:gd name="T17" fmla="*/ 810 h 1181"/>
                <a:gd name="T18" fmla="*/ 112 w 1621"/>
                <a:gd name="T19" fmla="*/ 1068 h 1181"/>
                <a:gd name="T20" fmla="*/ 1083 w 1621"/>
                <a:gd name="T21" fmla="*/ 1068 h 1181"/>
                <a:gd name="T22" fmla="*/ 1083 w 1621"/>
                <a:gd name="T23"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181">
                  <a:moveTo>
                    <a:pt x="1083" y="1181"/>
                  </a:moveTo>
                  <a:lnTo>
                    <a:pt x="56" y="1181"/>
                  </a:lnTo>
                  <a:cubicBezTo>
                    <a:pt x="25" y="1181"/>
                    <a:pt x="0" y="1155"/>
                    <a:pt x="0" y="1124"/>
                  </a:cubicBezTo>
                  <a:lnTo>
                    <a:pt x="0" y="811"/>
                  </a:lnTo>
                  <a:cubicBezTo>
                    <a:pt x="1" y="363"/>
                    <a:pt x="363" y="0"/>
                    <a:pt x="811" y="0"/>
                  </a:cubicBezTo>
                  <a:cubicBezTo>
                    <a:pt x="1193" y="0"/>
                    <a:pt x="1527" y="279"/>
                    <a:pt x="1606" y="664"/>
                  </a:cubicBezTo>
                  <a:cubicBezTo>
                    <a:pt x="1621" y="737"/>
                    <a:pt x="1511" y="760"/>
                    <a:pt x="1496" y="686"/>
                  </a:cubicBezTo>
                  <a:cubicBezTo>
                    <a:pt x="1428" y="354"/>
                    <a:pt x="1140" y="111"/>
                    <a:pt x="811" y="111"/>
                  </a:cubicBezTo>
                  <a:cubicBezTo>
                    <a:pt x="425" y="112"/>
                    <a:pt x="113" y="425"/>
                    <a:pt x="112" y="810"/>
                  </a:cubicBezTo>
                  <a:lnTo>
                    <a:pt x="112" y="1068"/>
                  </a:lnTo>
                  <a:lnTo>
                    <a:pt x="1083" y="1068"/>
                  </a:lnTo>
                  <a:cubicBezTo>
                    <a:pt x="1158" y="1068"/>
                    <a:pt x="1158" y="1181"/>
                    <a:pt x="1083"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oup">
              <a:extLst>
                <a:ext uri="{FF2B5EF4-FFF2-40B4-BE49-F238E27FC236}">
                  <a16:creationId xmlns:a16="http://schemas.microsoft.com/office/drawing/2014/main" id="{0D2EE2F3-9039-46F8-98DD-190CDB49B5F5}"/>
                </a:ext>
              </a:extLst>
            </p:cNvPr>
            <p:cNvSpPr>
              <a:spLocks noEditPoints="1"/>
            </p:cNvSpPr>
            <p:nvPr>
              <p:custDataLst>
                <p:tags r:id="rId5"/>
              </p:custDataLst>
            </p:nvPr>
          </p:nvSpPr>
          <p:spPr bwMode="auto">
            <a:xfrm>
              <a:off x="58" y="71"/>
              <a:ext cx="95" cy="95"/>
            </a:xfrm>
            <a:custGeom>
              <a:avLst/>
              <a:gdLst>
                <a:gd name="T0" fmla="*/ 466 w 898"/>
                <a:gd name="T1" fmla="*/ 897 h 897"/>
                <a:gd name="T2" fmla="*/ 67 w 898"/>
                <a:gd name="T3" fmla="*/ 631 h 897"/>
                <a:gd name="T4" fmla="*/ 161 w 898"/>
                <a:gd name="T5" fmla="*/ 160 h 897"/>
                <a:gd name="T6" fmla="*/ 631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1" y="897"/>
                    <a:pt x="134" y="792"/>
                    <a:pt x="67" y="631"/>
                  </a:cubicBezTo>
                  <a:cubicBezTo>
                    <a:pt x="0" y="469"/>
                    <a:pt x="37" y="284"/>
                    <a:pt x="161" y="160"/>
                  </a:cubicBezTo>
                  <a:cubicBezTo>
                    <a:pt x="284" y="37"/>
                    <a:pt x="470" y="0"/>
                    <a:pt x="631" y="67"/>
                  </a:cubicBezTo>
                  <a:cubicBezTo>
                    <a:pt x="793" y="133"/>
                    <a:pt x="898" y="291"/>
                    <a:pt x="898" y="466"/>
                  </a:cubicBezTo>
                  <a:cubicBezTo>
                    <a:pt x="898" y="704"/>
                    <a:pt x="705" y="897"/>
                    <a:pt x="466" y="897"/>
                  </a:cubicBezTo>
                  <a:close/>
                  <a:moveTo>
                    <a:pt x="466" y="146"/>
                  </a:moveTo>
                  <a:cubicBezTo>
                    <a:pt x="182" y="146"/>
                    <a:pt x="39" y="490"/>
                    <a:pt x="240" y="691"/>
                  </a:cubicBezTo>
                  <a:cubicBezTo>
                    <a:pt x="441" y="893"/>
                    <a:pt x="786" y="750"/>
                    <a:pt x="786" y="466"/>
                  </a:cubicBezTo>
                  <a:cubicBezTo>
                    <a:pt x="785" y="289"/>
                    <a:pt x="642"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oup">
              <a:extLst>
                <a:ext uri="{FF2B5EF4-FFF2-40B4-BE49-F238E27FC236}">
                  <a16:creationId xmlns:a16="http://schemas.microsoft.com/office/drawing/2014/main" id="{3E5253E9-3B57-4E2A-A9FB-D63681BD5B33}"/>
                </a:ext>
              </a:extLst>
            </p:cNvPr>
            <p:cNvSpPr>
              <a:spLocks/>
            </p:cNvSpPr>
            <p:nvPr>
              <p:custDataLst>
                <p:tags r:id="rId6"/>
              </p:custDataLst>
            </p:nvPr>
          </p:nvSpPr>
          <p:spPr bwMode="auto">
            <a:xfrm>
              <a:off x="297" y="181"/>
              <a:ext cx="172" cy="125"/>
            </a:xfrm>
            <a:custGeom>
              <a:avLst/>
              <a:gdLst>
                <a:gd name="T0" fmla="*/ 1570 w 1627"/>
                <a:gd name="T1" fmla="*/ 1181 h 1181"/>
                <a:gd name="T2" fmla="*/ 545 w 1627"/>
                <a:gd name="T3" fmla="*/ 1181 h 1181"/>
                <a:gd name="T4" fmla="*/ 545 w 1627"/>
                <a:gd name="T5" fmla="*/ 1068 h 1181"/>
                <a:gd name="T6" fmla="*/ 1514 w 1627"/>
                <a:gd name="T7" fmla="*/ 1068 h 1181"/>
                <a:gd name="T8" fmla="*/ 1514 w 1627"/>
                <a:gd name="T9" fmla="*/ 701 h 1181"/>
                <a:gd name="T10" fmla="*/ 925 w 1627"/>
                <a:gd name="T11" fmla="*/ 112 h 1181"/>
                <a:gd name="T12" fmla="*/ 707 w 1627"/>
                <a:gd name="T13" fmla="*/ 112 h 1181"/>
                <a:gd name="T14" fmla="*/ 118 w 1627"/>
                <a:gd name="T15" fmla="*/ 663 h 1181"/>
                <a:gd name="T16" fmla="*/ 5 w 1627"/>
                <a:gd name="T17" fmla="*/ 656 h 1181"/>
                <a:gd name="T18" fmla="*/ 707 w 1627"/>
                <a:gd name="T19" fmla="*/ 0 h 1181"/>
                <a:gd name="T20" fmla="*/ 925 w 1627"/>
                <a:gd name="T21" fmla="*/ 0 h 1181"/>
                <a:gd name="T22" fmla="*/ 1627 w 1627"/>
                <a:gd name="T23" fmla="*/ 701 h 1181"/>
                <a:gd name="T24" fmla="*/ 1627 w 1627"/>
                <a:gd name="T25" fmla="*/ 1125 h 1181"/>
                <a:gd name="T26" fmla="*/ 1570 w 1627"/>
                <a:gd name="T27"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7" h="1181">
                  <a:moveTo>
                    <a:pt x="1570" y="1181"/>
                  </a:moveTo>
                  <a:lnTo>
                    <a:pt x="545" y="1181"/>
                  </a:lnTo>
                  <a:cubicBezTo>
                    <a:pt x="470" y="1181"/>
                    <a:pt x="470" y="1068"/>
                    <a:pt x="545" y="1068"/>
                  </a:cubicBezTo>
                  <a:lnTo>
                    <a:pt x="1514" y="1068"/>
                  </a:lnTo>
                  <a:lnTo>
                    <a:pt x="1514" y="701"/>
                  </a:lnTo>
                  <a:cubicBezTo>
                    <a:pt x="1514" y="375"/>
                    <a:pt x="1250" y="112"/>
                    <a:pt x="925" y="112"/>
                  </a:cubicBezTo>
                  <a:lnTo>
                    <a:pt x="707" y="112"/>
                  </a:lnTo>
                  <a:cubicBezTo>
                    <a:pt x="396" y="112"/>
                    <a:pt x="139" y="353"/>
                    <a:pt x="118" y="663"/>
                  </a:cubicBezTo>
                  <a:cubicBezTo>
                    <a:pt x="113" y="738"/>
                    <a:pt x="0" y="730"/>
                    <a:pt x="5" y="656"/>
                  </a:cubicBezTo>
                  <a:cubicBezTo>
                    <a:pt x="31" y="287"/>
                    <a:pt x="337" y="0"/>
                    <a:pt x="707" y="0"/>
                  </a:cubicBezTo>
                  <a:lnTo>
                    <a:pt x="925" y="0"/>
                  </a:lnTo>
                  <a:cubicBezTo>
                    <a:pt x="1312" y="0"/>
                    <a:pt x="1626" y="314"/>
                    <a:pt x="1627" y="701"/>
                  </a:cubicBezTo>
                  <a:lnTo>
                    <a:pt x="1627" y="1125"/>
                  </a:lnTo>
                  <a:cubicBezTo>
                    <a:pt x="1627" y="1156"/>
                    <a:pt x="1601" y="1181"/>
                    <a:pt x="1570"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oup">
              <a:extLst>
                <a:ext uri="{FF2B5EF4-FFF2-40B4-BE49-F238E27FC236}">
                  <a16:creationId xmlns:a16="http://schemas.microsoft.com/office/drawing/2014/main" id="{822C6C35-A7D0-4064-A37D-E453ECEB79FE}"/>
                </a:ext>
              </a:extLst>
            </p:cNvPr>
            <p:cNvSpPr>
              <a:spLocks noEditPoints="1"/>
            </p:cNvSpPr>
            <p:nvPr>
              <p:custDataLst>
                <p:tags r:id="rId7"/>
              </p:custDataLst>
            </p:nvPr>
          </p:nvSpPr>
          <p:spPr bwMode="auto">
            <a:xfrm>
              <a:off x="334" y="71"/>
              <a:ext cx="94" cy="95"/>
            </a:xfrm>
            <a:custGeom>
              <a:avLst/>
              <a:gdLst>
                <a:gd name="T0" fmla="*/ 466 w 898"/>
                <a:gd name="T1" fmla="*/ 897 h 897"/>
                <a:gd name="T2" fmla="*/ 67 w 898"/>
                <a:gd name="T3" fmla="*/ 631 h 897"/>
                <a:gd name="T4" fmla="*/ 161 w 898"/>
                <a:gd name="T5" fmla="*/ 160 h 897"/>
                <a:gd name="T6" fmla="*/ 632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2" y="897"/>
                    <a:pt x="134" y="792"/>
                    <a:pt x="67" y="631"/>
                  </a:cubicBezTo>
                  <a:cubicBezTo>
                    <a:pt x="0" y="469"/>
                    <a:pt x="37" y="284"/>
                    <a:pt x="161" y="160"/>
                  </a:cubicBezTo>
                  <a:cubicBezTo>
                    <a:pt x="284" y="37"/>
                    <a:pt x="470" y="0"/>
                    <a:pt x="632" y="67"/>
                  </a:cubicBezTo>
                  <a:cubicBezTo>
                    <a:pt x="793" y="133"/>
                    <a:pt x="898" y="291"/>
                    <a:pt x="898" y="466"/>
                  </a:cubicBezTo>
                  <a:cubicBezTo>
                    <a:pt x="898" y="704"/>
                    <a:pt x="705" y="897"/>
                    <a:pt x="466" y="897"/>
                  </a:cubicBezTo>
                  <a:close/>
                  <a:moveTo>
                    <a:pt x="466" y="146"/>
                  </a:moveTo>
                  <a:cubicBezTo>
                    <a:pt x="182" y="146"/>
                    <a:pt x="39" y="490"/>
                    <a:pt x="240" y="691"/>
                  </a:cubicBezTo>
                  <a:cubicBezTo>
                    <a:pt x="442" y="893"/>
                    <a:pt x="786" y="750"/>
                    <a:pt x="786" y="466"/>
                  </a:cubicBezTo>
                  <a:cubicBezTo>
                    <a:pt x="785" y="289"/>
                    <a:pt x="643"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oup">
              <a:extLst>
                <a:ext uri="{FF2B5EF4-FFF2-40B4-BE49-F238E27FC236}">
                  <a16:creationId xmlns:a16="http://schemas.microsoft.com/office/drawing/2014/main" id="{FFBBB336-0D67-4A93-B17D-953EAEE3ACDD}"/>
                </a:ext>
              </a:extLst>
            </p:cNvPr>
            <p:cNvSpPr>
              <a:spLocks noEditPoints="1"/>
            </p:cNvSpPr>
            <p:nvPr>
              <p:custDataLst>
                <p:tags r:id="rId8"/>
              </p:custDataLst>
            </p:nvPr>
          </p:nvSpPr>
          <p:spPr bwMode="auto">
            <a:xfrm>
              <a:off x="120" y="231"/>
              <a:ext cx="252" cy="182"/>
            </a:xfrm>
            <a:custGeom>
              <a:avLst/>
              <a:gdLst>
                <a:gd name="T0" fmla="*/ 2332 w 2388"/>
                <a:gd name="T1" fmla="*/ 1722 h 1722"/>
                <a:gd name="T2" fmla="*/ 57 w 2388"/>
                <a:gd name="T3" fmla="*/ 1722 h 1722"/>
                <a:gd name="T4" fmla="*/ 0 w 2388"/>
                <a:gd name="T5" fmla="*/ 1666 h 1722"/>
                <a:gd name="T6" fmla="*/ 0 w 2388"/>
                <a:gd name="T7" fmla="*/ 1193 h 1722"/>
                <a:gd name="T8" fmla="*/ 1194 w 2388"/>
                <a:gd name="T9" fmla="*/ 0 h 1722"/>
                <a:gd name="T10" fmla="*/ 2388 w 2388"/>
                <a:gd name="T11" fmla="*/ 1193 h 1722"/>
                <a:gd name="T12" fmla="*/ 2388 w 2388"/>
                <a:gd name="T13" fmla="*/ 1666 h 1722"/>
                <a:gd name="T14" fmla="*/ 2332 w 2388"/>
                <a:gd name="T15" fmla="*/ 1722 h 1722"/>
                <a:gd name="T16" fmla="*/ 113 w 2388"/>
                <a:gd name="T17" fmla="*/ 1610 h 1722"/>
                <a:gd name="T18" fmla="*/ 2275 w 2388"/>
                <a:gd name="T19" fmla="*/ 1610 h 1722"/>
                <a:gd name="T20" fmla="*/ 2275 w 2388"/>
                <a:gd name="T21" fmla="*/ 1193 h 1722"/>
                <a:gd name="T22" fmla="*/ 1194 w 2388"/>
                <a:gd name="T23" fmla="*/ 112 h 1722"/>
                <a:gd name="T24" fmla="*/ 113 w 2388"/>
                <a:gd name="T25" fmla="*/ 1193 h 1722"/>
                <a:gd name="T26" fmla="*/ 113 w 2388"/>
                <a:gd name="T27" fmla="*/ 161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8" h="1722">
                  <a:moveTo>
                    <a:pt x="2332" y="1722"/>
                  </a:moveTo>
                  <a:lnTo>
                    <a:pt x="57" y="1722"/>
                  </a:lnTo>
                  <a:cubicBezTo>
                    <a:pt x="26" y="1722"/>
                    <a:pt x="0" y="1697"/>
                    <a:pt x="0" y="1666"/>
                  </a:cubicBezTo>
                  <a:lnTo>
                    <a:pt x="0" y="1193"/>
                  </a:lnTo>
                  <a:cubicBezTo>
                    <a:pt x="0" y="534"/>
                    <a:pt x="535" y="0"/>
                    <a:pt x="1194" y="0"/>
                  </a:cubicBezTo>
                  <a:cubicBezTo>
                    <a:pt x="1853" y="0"/>
                    <a:pt x="2388" y="534"/>
                    <a:pt x="2388" y="1193"/>
                  </a:cubicBezTo>
                  <a:lnTo>
                    <a:pt x="2388" y="1666"/>
                  </a:lnTo>
                  <a:cubicBezTo>
                    <a:pt x="2388" y="1697"/>
                    <a:pt x="2363" y="1722"/>
                    <a:pt x="2332" y="1722"/>
                  </a:cubicBezTo>
                  <a:close/>
                  <a:moveTo>
                    <a:pt x="113" y="1610"/>
                  </a:moveTo>
                  <a:lnTo>
                    <a:pt x="2275" y="1610"/>
                  </a:lnTo>
                  <a:lnTo>
                    <a:pt x="2275" y="1193"/>
                  </a:lnTo>
                  <a:cubicBezTo>
                    <a:pt x="2275" y="596"/>
                    <a:pt x="1791" y="112"/>
                    <a:pt x="1194" y="112"/>
                  </a:cubicBezTo>
                  <a:cubicBezTo>
                    <a:pt x="597" y="112"/>
                    <a:pt x="113" y="596"/>
                    <a:pt x="113" y="1193"/>
                  </a:cubicBezTo>
                  <a:lnTo>
                    <a:pt x="113" y="1610"/>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A6005656-F029-4696-B5AD-988393C39E34}"/>
              </a:ext>
            </a:extLst>
          </p:cNvPr>
          <p:cNvPicPr>
            <a:picLocks noChangeAspect="1"/>
          </p:cNvPicPr>
          <p:nvPr/>
        </p:nvPicPr>
        <p:blipFill>
          <a:blip r:embed="rId14"/>
          <a:stretch>
            <a:fillRect/>
          </a:stretch>
        </p:blipFill>
        <p:spPr>
          <a:xfrm>
            <a:off x="1494073" y="2293011"/>
            <a:ext cx="5968909" cy="4399979"/>
          </a:xfrm>
          <a:prstGeom prst="rect">
            <a:avLst/>
          </a:prstGeom>
        </p:spPr>
      </p:pic>
    </p:spTree>
    <p:extLst>
      <p:ext uri="{BB962C8B-B14F-4D97-AF65-F5344CB8AC3E}">
        <p14:creationId xmlns:p14="http://schemas.microsoft.com/office/powerpoint/2010/main" val="237373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3412C1-3F07-44A8-AF5C-185BDBB584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D3412C1-3F07-44A8-AF5C-185BDBB584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9FD3404-4C86-43A6-9E5C-B662773F7A81}"/>
              </a:ext>
            </a:extLst>
          </p:cNvPr>
          <p:cNvPicPr>
            <a:picLocks noChangeAspect="1"/>
          </p:cNvPicPr>
          <p:nvPr/>
        </p:nvPicPr>
        <p:blipFill rotWithShape="1">
          <a:blip r:embed="rId6">
            <a:extLst>
              <a:ext uri="{28A0092B-C50C-407E-A947-70E740481C1C}">
                <a14:useLocalDpi xmlns:a14="http://schemas.microsoft.com/office/drawing/2010/main" val="0"/>
              </a:ext>
            </a:extLst>
          </a:blip>
          <a:srcRect l="-1" r="13855" b="29593"/>
          <a:stretch/>
        </p:blipFill>
        <p:spPr>
          <a:xfrm>
            <a:off x="-1" y="0"/>
            <a:ext cx="9144000" cy="6858000"/>
          </a:xfrm>
          <a:prstGeom prst="rect">
            <a:avLst/>
          </a:prstGeom>
        </p:spPr>
      </p:pic>
      <p:sp>
        <p:nvSpPr>
          <p:cNvPr id="10" name="Rectangle 9">
            <a:extLst>
              <a:ext uri="{FF2B5EF4-FFF2-40B4-BE49-F238E27FC236}">
                <a16:creationId xmlns:a16="http://schemas.microsoft.com/office/drawing/2014/main" id="{F66D04E3-0E8C-40B0-8609-203E8BFCA38A}"/>
              </a:ext>
            </a:extLst>
          </p:cNvPr>
          <p:cNvSpPr/>
          <p:nvPr/>
        </p:nvSpPr>
        <p:spPr>
          <a:xfrm>
            <a:off x="-2" y="0"/>
            <a:ext cx="9144001" cy="6858000"/>
          </a:xfrm>
          <a:prstGeom prst="rect">
            <a:avLst/>
          </a:prstGeom>
          <a:gradFill flip="none" rotWithShape="0">
            <a:gsLst>
              <a:gs pos="0">
                <a:schemeClr val="accent1">
                  <a:lumMod val="0"/>
                </a:schemeClr>
              </a:gs>
              <a:gs pos="95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466725" y="423897"/>
            <a:ext cx="7344000" cy="540000"/>
          </a:xfrm>
        </p:spPr>
        <p:txBody>
          <a:bodyPr vert="horz" lIns="0" rIns="0" anchor="t" anchorCtr="0">
            <a:normAutofit/>
          </a:bodyPr>
          <a:lstStyle/>
          <a:p>
            <a:r>
              <a:rPr lang="sk-SK" sz="2200" b="1">
                <a:solidFill>
                  <a:srgbClr val="265787"/>
                </a:solidFill>
                <a:latin typeface="Calibri" panose="020F0502020204030204" pitchFamily="34" charset="0"/>
              </a:rPr>
              <a:t>Agenda stretnutia</a:t>
            </a:r>
          </a:p>
        </p:txBody>
      </p:sp>
      <p:graphicFrame>
        <p:nvGraphicFramePr>
          <p:cNvPr id="19" name="Table 18">
            <a:extLst>
              <a:ext uri="{FF2B5EF4-FFF2-40B4-BE49-F238E27FC236}">
                <a16:creationId xmlns:a16="http://schemas.microsoft.com/office/drawing/2014/main" id="{FA41D86A-6F95-4402-B5F1-85210625F552}"/>
              </a:ext>
            </a:extLst>
          </p:cNvPr>
          <p:cNvGraphicFramePr>
            <a:graphicFrameLocks noGrp="1"/>
          </p:cNvGraphicFramePr>
          <p:nvPr>
            <p:extLst>
              <p:ext uri="{D42A27DB-BD31-4B8C-83A1-F6EECF244321}">
                <p14:modId xmlns:p14="http://schemas.microsoft.com/office/powerpoint/2010/main" val="160685507"/>
              </p:ext>
            </p:extLst>
          </p:nvPr>
        </p:nvGraphicFramePr>
        <p:xfrm>
          <a:off x="449261" y="1063211"/>
          <a:ext cx="8245473" cy="5415083"/>
        </p:xfrm>
        <a:graphic>
          <a:graphicData uri="http://schemas.openxmlformats.org/drawingml/2006/table">
            <a:tbl>
              <a:tblPr firstRow="1" bandRow="1"/>
              <a:tblGrid>
                <a:gridCol w="431272">
                  <a:extLst>
                    <a:ext uri="{9D8B030D-6E8A-4147-A177-3AD203B41FA5}">
                      <a16:colId xmlns:a16="http://schemas.microsoft.com/office/drawing/2014/main" val="2781722615"/>
                    </a:ext>
                  </a:extLst>
                </a:gridCol>
                <a:gridCol w="4688994">
                  <a:extLst>
                    <a:ext uri="{9D8B030D-6E8A-4147-A177-3AD203B41FA5}">
                      <a16:colId xmlns:a16="http://schemas.microsoft.com/office/drawing/2014/main" val="2927486292"/>
                    </a:ext>
                  </a:extLst>
                </a:gridCol>
                <a:gridCol w="2118206">
                  <a:extLst>
                    <a:ext uri="{9D8B030D-6E8A-4147-A177-3AD203B41FA5}">
                      <a16:colId xmlns:a16="http://schemas.microsoft.com/office/drawing/2014/main" val="3006126868"/>
                    </a:ext>
                  </a:extLst>
                </a:gridCol>
                <a:gridCol w="1007001">
                  <a:extLst>
                    <a:ext uri="{9D8B030D-6E8A-4147-A177-3AD203B41FA5}">
                      <a16:colId xmlns:a16="http://schemas.microsoft.com/office/drawing/2014/main" val="2467476518"/>
                    </a:ext>
                  </a:extLst>
                </a:gridCol>
              </a:tblGrid>
              <a:tr h="584645">
                <a:tc>
                  <a:txBody>
                    <a:bodyPr/>
                    <a:lstStyle/>
                    <a:p>
                      <a:endParaRPr lang="sk-SK" sz="1600" b="1">
                        <a:solidFill>
                          <a:schemeClr val="bg1"/>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265787">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800" b="1" kern="1200">
                          <a:solidFill>
                            <a:schemeClr val="bg1"/>
                          </a:solidFill>
                          <a:latin typeface="+mn-lt"/>
                          <a:ea typeface="+mn-ea"/>
                          <a:cs typeface="+mn-cs"/>
                        </a:rPr>
                        <a:t>Téma</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265787">
                        <a:alpha val="69804"/>
                      </a:srgbClr>
                    </a:solidFill>
                  </a:tcPr>
                </a:tc>
                <a:tc>
                  <a:txBody>
                    <a:bodyPr/>
                    <a:lstStyle/>
                    <a:p>
                      <a:pPr algn="ctr"/>
                      <a:r>
                        <a:rPr lang="sk-SK" sz="1800" b="1">
                          <a:solidFill>
                            <a:schemeClr val="bg1"/>
                          </a:solidFill>
                          <a:latin typeface="+mn-lt"/>
                        </a:rPr>
                        <a:t>Čas</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265787">
                        <a:alpha val="69804"/>
                      </a:srgbClr>
                    </a:solidFill>
                  </a:tcPr>
                </a:tc>
                <a:tc>
                  <a:txBody>
                    <a:bodyPr/>
                    <a:lstStyle/>
                    <a:p>
                      <a:pPr algn="ctr"/>
                      <a:r>
                        <a:rPr lang="sk-SK" sz="1800" b="1">
                          <a:solidFill>
                            <a:schemeClr val="bg1"/>
                          </a:solidFill>
                          <a:latin typeface="+mn-lt"/>
                        </a:rPr>
                        <a:t>Číslo slide</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265787">
                        <a:alpha val="69804"/>
                      </a:srgbClr>
                    </a:solidFill>
                  </a:tcPr>
                </a:tc>
                <a:extLst>
                  <a:ext uri="{0D108BD9-81ED-4DB2-BD59-A6C34878D82A}">
                    <a16:rowId xmlns:a16="http://schemas.microsoft.com/office/drawing/2014/main" val="315863738"/>
                  </a:ext>
                </a:extLst>
              </a:tr>
              <a:tr h="368173">
                <a:tc>
                  <a:txBody>
                    <a:bodyPr/>
                    <a:lstStyle/>
                    <a:p>
                      <a:pPr algn="ctr"/>
                      <a:r>
                        <a:rPr lang="sk-SK" sz="1600" b="0" i="1">
                          <a:solidFill>
                            <a:srgbClr val="265787"/>
                          </a:solidFill>
                          <a:latin typeface="+mn-lt"/>
                        </a:rPr>
                        <a:t>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1">
                          <a:solidFill>
                            <a:srgbClr val="265787"/>
                          </a:solidFill>
                          <a:latin typeface="Calibri" panose="020F0502020204030204" pitchFamily="34" charset="0"/>
                        </a:rPr>
                        <a:t>Otvorenie stretnutia</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mn-lt"/>
                        </a:rPr>
                        <a:t>09:00 – 09:05</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3750897212"/>
                  </a:ext>
                </a:extLst>
              </a:tr>
              <a:tr h="368173">
                <a:tc>
                  <a:txBody>
                    <a:bodyPr/>
                    <a:lstStyle/>
                    <a:p>
                      <a:pPr algn="ctr"/>
                      <a:r>
                        <a:rPr lang="sk-SK" sz="1600" b="0" i="1">
                          <a:solidFill>
                            <a:srgbClr val="265787"/>
                          </a:solidFill>
                          <a:latin typeface="+mn-lt"/>
                        </a:rPr>
                        <a:t>1.</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1" kern="1200">
                          <a:solidFill>
                            <a:srgbClr val="265787"/>
                          </a:solidFill>
                          <a:latin typeface="Calibri" panose="020F0502020204030204" pitchFamily="34" charset="0"/>
                          <a:ea typeface="+mn-ea"/>
                          <a:cs typeface="+mn-cs"/>
                        </a:rPr>
                        <a:t>Cieľ EDC</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mn-lt"/>
                        </a:rPr>
                        <a:t>09:05 – 09:15</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3</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828613527"/>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0" kern="1200">
                          <a:solidFill>
                            <a:srgbClr val="265787"/>
                          </a:solidFill>
                          <a:latin typeface="Calibri" panose="020F0502020204030204" pitchFamily="34" charset="0"/>
                          <a:ea typeface="+mn-ea"/>
                          <a:cs typeface="+mn-cs"/>
                        </a:rPr>
                        <a:t>Účel EDC</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endParaRPr lang="sk-SK" sz="1600" b="0">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4</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15635439"/>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0" kern="1200">
                          <a:solidFill>
                            <a:srgbClr val="265787"/>
                          </a:solidFill>
                          <a:latin typeface="Calibri" panose="020F0502020204030204" pitchFamily="34" charset="0"/>
                          <a:ea typeface="+mn-ea"/>
                          <a:cs typeface="+mn-cs"/>
                        </a:rPr>
                        <a:t>Harmonogram implementácie</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endParaRPr lang="sk-SK" sz="1600" b="0">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5</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287725959"/>
                  </a:ext>
                </a:extLst>
              </a:tr>
              <a:tr h="368173">
                <a:tc>
                  <a:txBody>
                    <a:bodyPr/>
                    <a:lstStyle/>
                    <a:p>
                      <a:pPr algn="ctr"/>
                      <a:r>
                        <a:rPr lang="sk-SK" sz="1600" b="0" i="1">
                          <a:solidFill>
                            <a:srgbClr val="265787"/>
                          </a:solidFill>
                          <a:latin typeface="+mn-lt"/>
                        </a:rPr>
                        <a:t>2.</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1" kern="1200">
                          <a:solidFill>
                            <a:srgbClr val="265787"/>
                          </a:solidFill>
                          <a:latin typeface="Calibri" panose="020F0502020204030204" pitchFamily="34" charset="0"/>
                          <a:ea typeface="+mn-ea"/>
                          <a:cs typeface="+mn-cs"/>
                        </a:rPr>
                        <a:t>Predstavenie hlavných tém</a:t>
                      </a:r>
                      <a:endParaRPr lang="sk-SK" sz="1600" b="1">
                        <a:solidFill>
                          <a:srgbClr val="265787"/>
                        </a:solidFill>
                        <a:latin typeface="Calibri" panose="020F0502020204030204" pitchFamily="34" charset="0"/>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mn-lt"/>
                        </a:rPr>
                        <a:t>9:15 – 13:30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6</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1527675512"/>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Calibri" panose="020F0502020204030204" pitchFamily="34" charset="0"/>
                        </a:rPr>
                        <a:t>Agregácia flexibility</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400" b="0" i="1">
                          <a:solidFill>
                            <a:srgbClr val="265787"/>
                          </a:solidFill>
                          <a:latin typeface="+mn-lt"/>
                        </a:rPr>
                        <a:t>9:15 – 10:20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7</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085439363"/>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b="0" i="1" kern="1200">
                          <a:solidFill>
                            <a:srgbClr val="265787"/>
                          </a:solidFill>
                          <a:latin typeface="Calibri" panose="020F0502020204030204" pitchFamily="34" charset="0"/>
                          <a:ea typeface="+mn-ea"/>
                          <a:cs typeface="+mn-cs"/>
                        </a:rPr>
                        <a:t>Prestávka</a:t>
                      </a:r>
                      <a:endParaRPr lang="sk-SK" sz="1600" b="0" i="1">
                        <a:solidFill>
                          <a:srgbClr val="265787"/>
                        </a:solidFill>
                        <a:latin typeface="Calibri" panose="020F0502020204030204" pitchFamily="34" charset="0"/>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algn="ctr"/>
                      <a:r>
                        <a:rPr lang="sk-SK" sz="1400" b="0" i="1">
                          <a:solidFill>
                            <a:srgbClr val="265787"/>
                          </a:solidFill>
                          <a:latin typeface="+mn-lt"/>
                        </a:rPr>
                        <a:t>10:20 – 10:30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extLst>
                  <a:ext uri="{0D108BD9-81ED-4DB2-BD59-A6C34878D82A}">
                    <a16:rowId xmlns:a16="http://schemas.microsoft.com/office/drawing/2014/main" val="2847162056"/>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Calibri" panose="020F0502020204030204" pitchFamily="34" charset="0"/>
                        </a:rPr>
                        <a:t>Zdieľanie elektriny</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400" b="0" i="1" dirty="0">
                          <a:solidFill>
                            <a:srgbClr val="265787"/>
                          </a:solidFill>
                          <a:latin typeface="+mn-lt"/>
                        </a:rPr>
                        <a:t>10:30 – 11:10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17</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916786807"/>
                  </a:ext>
                </a:extLst>
              </a:tr>
              <a:tr h="368173">
                <a:tc>
                  <a:txBody>
                    <a:bodyPr/>
                    <a:lstStyle/>
                    <a:p>
                      <a:pPr marL="0" algn="ctr" defTabSz="914400" rtl="0" eaLnBrk="1" latinLnBrk="0" hangingPunct="1"/>
                      <a:endParaRPr lang="sk-SK" sz="1600" b="0" i="1" kern="1200">
                        <a:solidFill>
                          <a:srgbClr val="265787"/>
                        </a:solidFill>
                        <a:latin typeface="+mn-lt"/>
                        <a:ea typeface="+mn-ea"/>
                        <a:cs typeface="+mn-cs"/>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marL="0" algn="ctr" defTabSz="914400" rtl="0" eaLnBrk="1" latinLnBrk="0" hangingPunct="1"/>
                      <a:r>
                        <a:rPr lang="sk-SK" sz="1800" b="1" i="1" kern="1200" dirty="0">
                          <a:solidFill>
                            <a:srgbClr val="265787"/>
                          </a:solidFill>
                          <a:latin typeface="+mn-lt"/>
                          <a:ea typeface="+mn-ea"/>
                          <a:cs typeface="+mn-cs"/>
                        </a:rPr>
                        <a:t>OBED</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marL="0" algn="ctr" defTabSz="914400" rtl="0" eaLnBrk="1" latinLnBrk="0" hangingPunct="1"/>
                      <a:r>
                        <a:rPr lang="sk-SK" sz="1800" b="1" i="1" kern="1200" dirty="0">
                          <a:solidFill>
                            <a:srgbClr val="265787"/>
                          </a:solidFill>
                          <a:latin typeface="+mn-lt"/>
                          <a:ea typeface="+mn-ea"/>
                          <a:cs typeface="+mn-cs"/>
                        </a:rPr>
                        <a:t>11:30 – 13:00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tc>
                  <a:txBody>
                    <a:bodyPr/>
                    <a:lstStyle/>
                    <a:p>
                      <a:pPr marL="0" algn="ctr" defTabSz="914400" rtl="0" eaLnBrk="1" latinLnBrk="0" hangingPunct="1"/>
                      <a:endParaRPr lang="sk-SK" sz="1800" b="1" i="1" kern="1200">
                        <a:solidFill>
                          <a:srgbClr val="265787"/>
                        </a:solidFill>
                        <a:latin typeface="+mn-lt"/>
                        <a:ea typeface="+mn-ea"/>
                        <a:cs typeface="+mn-cs"/>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alpha val="69804"/>
                      </a:schemeClr>
                    </a:solidFill>
                  </a:tcPr>
                </a:tc>
                <a:extLst>
                  <a:ext uri="{0D108BD9-81ED-4DB2-BD59-A6C34878D82A}">
                    <a16:rowId xmlns:a16="http://schemas.microsoft.com/office/drawing/2014/main" val="192166100"/>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a:solidFill>
                            <a:srgbClr val="265787"/>
                          </a:solidFill>
                          <a:latin typeface="Calibri" panose="020F0502020204030204" pitchFamily="34" charset="0"/>
                        </a:rPr>
                        <a:t>Akumulácia elektriny</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400" b="0" i="1">
                          <a:solidFill>
                            <a:srgbClr val="265787"/>
                          </a:solidFill>
                          <a:latin typeface="+mn-lt"/>
                        </a:rPr>
                        <a:t>12:00 – 12:40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25</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4177699101"/>
                  </a:ext>
                </a:extLst>
              </a:tr>
              <a:tr h="368173">
                <a:tc>
                  <a:txBody>
                    <a:bodyPr/>
                    <a:lstStyle/>
                    <a:p>
                      <a:pPr algn="ctr"/>
                      <a:r>
                        <a:rPr lang="sk-SK" sz="1600" b="0" i="1">
                          <a:solidFill>
                            <a:srgbClr val="265787"/>
                          </a:solidFill>
                          <a:latin typeface="+mn-lt"/>
                        </a:rPr>
                        <a:t>3.</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1">
                          <a:solidFill>
                            <a:srgbClr val="265787"/>
                          </a:solidFill>
                          <a:latin typeface="Calibri" panose="020F0502020204030204" pitchFamily="34" charset="0"/>
                          <a:ea typeface="+mn-ea"/>
                          <a:cs typeface="+mn-cs"/>
                        </a:rPr>
                        <a:t>TŠVD</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12:40 – 13:20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32</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1393108720"/>
                  </a:ext>
                </a:extLst>
              </a:tr>
              <a:tr h="368173">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algn="ctr" defTabSz="914400" rtl="0" eaLnBrk="1" latinLnBrk="0" hangingPunct="1"/>
                      <a:r>
                        <a:rPr lang="sk-SK" sz="1600" b="0" kern="1200">
                          <a:solidFill>
                            <a:srgbClr val="265787"/>
                          </a:solidFill>
                          <a:latin typeface="Calibri" panose="020F0502020204030204" pitchFamily="34" charset="0"/>
                          <a:ea typeface="+mn-ea"/>
                          <a:cs typeface="+mn-cs"/>
                        </a:rPr>
                        <a:t>TŠVD - Ciele a účel</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endParaRPr lang="sk-SK" sz="1600" b="0" i="1">
                        <a:solidFill>
                          <a:srgbClr val="265787"/>
                        </a:solidFill>
                        <a:latin typeface="+mn-lt"/>
                      </a:endParaRP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a:solidFill>
                            <a:srgbClr val="265787"/>
                          </a:solidFill>
                          <a:latin typeface="+mn-lt"/>
                        </a:rPr>
                        <a:t>33</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211828414"/>
                  </a:ext>
                </a:extLst>
              </a:tr>
              <a:tr h="368173">
                <a:tc>
                  <a:txBody>
                    <a:bodyPr/>
                    <a:lstStyle/>
                    <a:p>
                      <a:pPr algn="ctr"/>
                      <a:r>
                        <a:rPr lang="sk-SK" sz="1600" b="0" i="1">
                          <a:solidFill>
                            <a:srgbClr val="265787"/>
                          </a:solidFill>
                          <a:latin typeface="+mn-lt"/>
                        </a:rPr>
                        <a:t>4.</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lvl="0" algn="ctr" defTabSz="914400" rtl="0" eaLnBrk="1" latinLnBrk="0" hangingPunct="1"/>
                      <a:r>
                        <a:rPr lang="sk-SK" sz="1600" b="1" kern="1200">
                          <a:solidFill>
                            <a:srgbClr val="265787"/>
                          </a:solidFill>
                          <a:latin typeface="Calibri" panose="020F0502020204030204" pitchFamily="34" charset="0"/>
                          <a:ea typeface="+mn-ea"/>
                          <a:cs typeface="+mn-cs"/>
                        </a:rPr>
                        <a:t>Užívateľská príručka – EDC z pohľadu používateľa</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marL="0" algn="ctr" defTabSz="914400" rtl="0" eaLnBrk="1" latinLnBrk="0" hangingPunct="1"/>
                      <a:r>
                        <a:rPr lang="sk-SK" sz="1600" b="0" i="1" kern="1200">
                          <a:solidFill>
                            <a:srgbClr val="265787"/>
                          </a:solidFill>
                          <a:latin typeface="+mn-lt"/>
                          <a:ea typeface="+mn-ea"/>
                          <a:cs typeface="+mn-cs"/>
                        </a:rPr>
                        <a:t>13:20 – 14:00</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tc>
                  <a:txBody>
                    <a:bodyPr/>
                    <a:lstStyle/>
                    <a:p>
                      <a:pPr algn="ctr"/>
                      <a:r>
                        <a:rPr lang="sk-SK" sz="1600" b="0" i="1" dirty="0">
                          <a:solidFill>
                            <a:srgbClr val="265787"/>
                          </a:solidFill>
                          <a:latin typeface="+mn-lt"/>
                        </a:rPr>
                        <a:t>34</a:t>
                      </a:r>
                    </a:p>
                  </a:txBody>
                  <a:tcPr marL="80194" marR="80194" marT="40097" marB="40097"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2F2F2">
                        <a:alpha val="69804"/>
                      </a:srgbClr>
                    </a:solidFill>
                  </a:tcPr>
                </a:tc>
                <a:extLst>
                  <a:ext uri="{0D108BD9-81ED-4DB2-BD59-A6C34878D82A}">
                    <a16:rowId xmlns:a16="http://schemas.microsoft.com/office/drawing/2014/main" val="1375701385"/>
                  </a:ext>
                </a:extLst>
              </a:tr>
            </a:tbl>
          </a:graphicData>
        </a:graphic>
      </p:graphicFrame>
      <p:sp>
        <p:nvSpPr>
          <p:cNvPr id="8" name="Slide Number Placeholder 1">
            <a:extLst>
              <a:ext uri="{FF2B5EF4-FFF2-40B4-BE49-F238E27FC236}">
                <a16:creationId xmlns:a16="http://schemas.microsoft.com/office/drawing/2014/main" id="{D52E31BD-DF9E-41ED-B9D3-B42FFE9F8EE7}"/>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2</a:t>
            </a:fld>
            <a:endParaRPr lang="sk-SK" sz="1400">
              <a:solidFill>
                <a:srgbClr val="265787"/>
              </a:solidFill>
              <a:latin typeface="Calibri" panose="020F0502020204030204" pitchFamily="34" charset="0"/>
            </a:endParaRPr>
          </a:p>
        </p:txBody>
      </p:sp>
    </p:spTree>
    <p:extLst>
      <p:ext uri="{BB962C8B-B14F-4D97-AF65-F5344CB8AC3E}">
        <p14:creationId xmlns:p14="http://schemas.microsoft.com/office/powerpoint/2010/main" val="125564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89286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24" imgH="623" progId="TCLayout.ActiveDocument.1">
                  <p:embed/>
                </p:oleObj>
              </mc:Choice>
              <mc:Fallback>
                <p:oleObj name="think-cell Slide" r:id="rId11"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Metodika vyhodnocovania zdieľania elektriny</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20</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381AD006-EBF7-49E5-9F94-6E236FDDC4CB}"/>
              </a:ext>
            </a:extLst>
          </p:cNvPr>
          <p:cNvSpPr txBox="1">
            <a:spLocks/>
          </p:cNvSpPr>
          <p:nvPr/>
        </p:nvSpPr>
        <p:spPr>
          <a:xfrm>
            <a:off x="537314" y="2177723"/>
            <a:ext cx="8004705" cy="4472138"/>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Dodávky elektriny z OOM</a:t>
            </a:r>
            <a:r>
              <a:rPr lang="sk-SK" sz="1400">
                <a:solidFill>
                  <a:sysClr val="windowText" lastClr="000000"/>
                </a:solidFill>
                <a:latin typeface="+mn-lt"/>
                <a:cs typeface="Arial" panose="020B0604020202020204" pitchFamily="34" charset="0"/>
              </a:rPr>
              <a:t>, z ktorých sa bude zdieľať, </a:t>
            </a:r>
            <a:r>
              <a:rPr lang="sk-SK" sz="1400" b="1">
                <a:solidFill>
                  <a:sysClr val="windowText" lastClr="000000"/>
                </a:solidFill>
                <a:latin typeface="+mn-lt"/>
                <a:cs typeface="Arial" panose="020B0604020202020204" pitchFamily="34" charset="0"/>
              </a:rPr>
              <a:t>budú vo všetkých variantoch metodík združované do jedného virtuálneho zdroja</a:t>
            </a:r>
            <a:r>
              <a:rPr lang="sk-SK" sz="1400">
                <a:solidFill>
                  <a:sysClr val="windowText" lastClr="000000"/>
                </a:solidFill>
                <a:latin typeface="+mn-lt"/>
                <a:cs typeface="Arial" panose="020B0604020202020204" pitchFamily="34" charset="0"/>
              </a:rPr>
              <a:t>, z ktorého sa bude elektrina </a:t>
            </a:r>
            <a:r>
              <a:rPr lang="sk-SK" sz="1400" b="1">
                <a:solidFill>
                  <a:sysClr val="windowText" lastClr="000000"/>
                </a:solidFill>
                <a:latin typeface="+mn-lt"/>
                <a:cs typeface="Arial" panose="020B0604020202020204" pitchFamily="34" charset="0"/>
              </a:rPr>
              <a:t>podľa pravidiel danej metodiky rozdeľovať medzi OOM</a:t>
            </a:r>
            <a:r>
              <a:rPr lang="sk-SK" sz="1400">
                <a:solidFill>
                  <a:sysClr val="windowText" lastClr="000000"/>
                </a:solidFill>
                <a:latin typeface="+mn-lt"/>
                <a:cs typeface="Arial" panose="020B0604020202020204" pitchFamily="34" charset="0"/>
              </a:rPr>
              <a:t>, do ktorých sa bude zdieľať.</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Odporúčané základné metodiky sú</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prioritná;</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dynamická.</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Ku všetkým metodikám bude možné nastaviť </a:t>
            </a:r>
            <a:r>
              <a:rPr lang="sk-SK" sz="1400">
                <a:solidFill>
                  <a:sysClr val="windowText" lastClr="000000"/>
                </a:solidFill>
                <a:latin typeface="+mn-lt"/>
                <a:cs typeface="Arial" panose="020B0604020202020204" pitchFamily="34" charset="0"/>
              </a:rPr>
              <a:t>ešte v rámci ich využitia pre SZE </a:t>
            </a:r>
            <a:r>
              <a:rPr lang="sk-SK" sz="1400" b="1">
                <a:solidFill>
                  <a:sysClr val="windowText" lastClr="000000"/>
                </a:solidFill>
                <a:latin typeface="+mn-lt"/>
                <a:cs typeface="Arial" panose="020B0604020202020204" pitchFamily="34" charset="0"/>
              </a:rPr>
              <a:t>časový program ich použitia</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Prakticky bude možné využívať týždenné programy, kedy každý deň v týždni bude možné používať pre danú SZE inú metodiku, prípadne iné parametre k jednej metodike.</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Okrem 3 základných </a:t>
            </a:r>
            <a:r>
              <a:rPr lang="sk-SK" sz="1400">
                <a:solidFill>
                  <a:sysClr val="windowText" lastClr="000000"/>
                </a:solidFill>
                <a:latin typeface="+mn-lt"/>
                <a:cs typeface="Arial" panose="020B0604020202020204" pitchFamily="34" charset="0"/>
              </a:rPr>
              <a:t>metodík </a:t>
            </a:r>
            <a:r>
              <a:rPr lang="sk-SK" sz="1400" b="1">
                <a:solidFill>
                  <a:sysClr val="windowText" lastClr="000000"/>
                </a:solidFill>
                <a:latin typeface="+mn-lt"/>
                <a:cs typeface="Arial" panose="020B0604020202020204" pitchFamily="34" charset="0"/>
              </a:rPr>
              <a:t>budú využívané komplexnejšie, kombinované metodiky</a:t>
            </a:r>
            <a:r>
              <a:rPr lang="sk-SK" sz="1400">
                <a:solidFill>
                  <a:sysClr val="windowText" lastClr="000000"/>
                </a:solidFill>
                <a:latin typeface="+mn-lt"/>
                <a:cs typeface="Arial" panose="020B0604020202020204" pitchFamily="34" charset="0"/>
              </a:rPr>
              <a:t>, kde pre praktické použitie sa odporúčajú:</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 viackroková;</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 s dynamickým druhým krokom;</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 s predradeným prioritným krokom;</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dynamická s predradeným prioritným krokom;</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 viackroková s predradeným prioritným krokom;</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metodika statická s dynamickým druhým krokom s predradeným prioritným krokom.</a:t>
            </a:r>
          </a:p>
        </p:txBody>
      </p:sp>
      <p:sp>
        <p:nvSpPr>
          <p:cNvPr id="8" name="Rectangle: Rounded Corners 7">
            <a:extLst>
              <a:ext uri="{FF2B5EF4-FFF2-40B4-BE49-F238E27FC236}">
                <a16:creationId xmlns:a16="http://schemas.microsoft.com/office/drawing/2014/main" id="{BB77060D-8A77-42D3-BBF2-63111885F423}"/>
              </a:ext>
            </a:extLst>
          </p:cNvPr>
          <p:cNvSpPr/>
          <p:nvPr/>
        </p:nvSpPr>
        <p:spPr>
          <a:xfrm>
            <a:off x="840019" y="2032475"/>
            <a:ext cx="3236681"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Spôsob vyhodnotenia zdieľania elektriny</a:t>
            </a:r>
            <a:endPar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endParaRPr>
          </a:p>
        </p:txBody>
      </p:sp>
      <p:sp>
        <p:nvSpPr>
          <p:cNvPr id="10" name="Oval 9">
            <a:extLst>
              <a:ext uri="{FF2B5EF4-FFF2-40B4-BE49-F238E27FC236}">
                <a16:creationId xmlns:a16="http://schemas.microsoft.com/office/drawing/2014/main" id="{D0898F2D-5EC8-432F-97E8-EEB827273E9C}"/>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Group4" descr="{&quot;Key&quot;:&quot;POWER_USER_SHAPE_ICON&quot;,&quot;Value&quot;:&quot;POWER_USER_SHAPE_ICON_STYLE_1&quot;}">
            <a:extLst>
              <a:ext uri="{FF2B5EF4-FFF2-40B4-BE49-F238E27FC236}">
                <a16:creationId xmlns:a16="http://schemas.microsoft.com/office/drawing/2014/main" id="{97FC4650-B181-4E01-961F-62E963CA080B}"/>
              </a:ext>
            </a:extLst>
          </p:cNvPr>
          <p:cNvGrpSpPr>
            <a:grpSpLocks noChangeAspect="1"/>
          </p:cNvGrpSpPr>
          <p:nvPr>
            <p:custDataLst>
              <p:tags r:id="rId2"/>
            </p:custDataLst>
          </p:nvPr>
        </p:nvGrpSpPr>
        <p:grpSpPr bwMode="auto">
          <a:xfrm>
            <a:off x="722386" y="2089884"/>
            <a:ext cx="229615" cy="175678"/>
            <a:chOff x="22" y="71"/>
            <a:chExt cx="447" cy="342"/>
          </a:xfrm>
          <a:solidFill>
            <a:srgbClr val="265787"/>
          </a:solidFill>
        </p:grpSpPr>
        <p:sp>
          <p:nvSpPr>
            <p:cNvPr id="12" name="Group">
              <a:extLst>
                <a:ext uri="{FF2B5EF4-FFF2-40B4-BE49-F238E27FC236}">
                  <a16:creationId xmlns:a16="http://schemas.microsoft.com/office/drawing/2014/main" id="{A93F8CAA-3C34-4D5B-8804-5C48FF358B3F}"/>
                </a:ext>
              </a:extLst>
            </p:cNvPr>
            <p:cNvSpPr>
              <a:spLocks noEditPoints="1"/>
            </p:cNvSpPr>
            <p:nvPr>
              <p:custDataLst>
                <p:tags r:id="rId3"/>
              </p:custDataLst>
            </p:nvPr>
          </p:nvSpPr>
          <p:spPr bwMode="auto">
            <a:xfrm>
              <a:off x="179" y="83"/>
              <a:ext cx="133" cy="133"/>
            </a:xfrm>
            <a:custGeom>
              <a:avLst/>
              <a:gdLst>
                <a:gd name="T0" fmla="*/ 630 w 1258"/>
                <a:gd name="T1" fmla="*/ 1258 h 1258"/>
                <a:gd name="T2" fmla="*/ 628 w 1258"/>
                <a:gd name="T3" fmla="*/ 1258 h 1258"/>
                <a:gd name="T4" fmla="*/ 0 w 1258"/>
                <a:gd name="T5" fmla="*/ 630 h 1258"/>
                <a:gd name="T6" fmla="*/ 0 w 1258"/>
                <a:gd name="T7" fmla="*/ 628 h 1258"/>
                <a:gd name="T8" fmla="*/ 628 w 1258"/>
                <a:gd name="T9" fmla="*/ 0 h 1258"/>
                <a:gd name="T10" fmla="*/ 630 w 1258"/>
                <a:gd name="T11" fmla="*/ 0 h 1258"/>
                <a:gd name="T12" fmla="*/ 1258 w 1258"/>
                <a:gd name="T13" fmla="*/ 628 h 1258"/>
                <a:gd name="T14" fmla="*/ 1258 w 1258"/>
                <a:gd name="T15" fmla="*/ 630 h 1258"/>
                <a:gd name="T16" fmla="*/ 630 w 1258"/>
                <a:gd name="T17" fmla="*/ 1258 h 1258"/>
                <a:gd name="T18" fmla="*/ 628 w 1258"/>
                <a:gd name="T19" fmla="*/ 113 h 1258"/>
                <a:gd name="T20" fmla="*/ 113 w 1258"/>
                <a:gd name="T21" fmla="*/ 628 h 1258"/>
                <a:gd name="T22" fmla="*/ 113 w 1258"/>
                <a:gd name="T23" fmla="*/ 630 h 1258"/>
                <a:gd name="T24" fmla="*/ 628 w 1258"/>
                <a:gd name="T25" fmla="*/ 1146 h 1258"/>
                <a:gd name="T26" fmla="*/ 630 w 1258"/>
                <a:gd name="T27" fmla="*/ 1146 h 1258"/>
                <a:gd name="T28" fmla="*/ 1146 w 1258"/>
                <a:gd name="T29" fmla="*/ 630 h 1258"/>
                <a:gd name="T30" fmla="*/ 1146 w 1258"/>
                <a:gd name="T31" fmla="*/ 628 h 1258"/>
                <a:gd name="T32" fmla="*/ 630 w 1258"/>
                <a:gd name="T33" fmla="*/ 113 h 1258"/>
                <a:gd name="T34" fmla="*/ 628 w 1258"/>
                <a:gd name="T35" fmla="*/ 11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8" h="1258">
                  <a:moveTo>
                    <a:pt x="630" y="1258"/>
                  </a:moveTo>
                  <a:lnTo>
                    <a:pt x="628" y="1258"/>
                  </a:lnTo>
                  <a:cubicBezTo>
                    <a:pt x="281" y="1258"/>
                    <a:pt x="1" y="977"/>
                    <a:pt x="0" y="630"/>
                  </a:cubicBezTo>
                  <a:lnTo>
                    <a:pt x="0" y="628"/>
                  </a:lnTo>
                  <a:cubicBezTo>
                    <a:pt x="0" y="281"/>
                    <a:pt x="281" y="1"/>
                    <a:pt x="628" y="0"/>
                  </a:cubicBezTo>
                  <a:lnTo>
                    <a:pt x="630" y="0"/>
                  </a:lnTo>
                  <a:cubicBezTo>
                    <a:pt x="977" y="1"/>
                    <a:pt x="1258" y="281"/>
                    <a:pt x="1258" y="628"/>
                  </a:cubicBezTo>
                  <a:lnTo>
                    <a:pt x="1258" y="630"/>
                  </a:lnTo>
                  <a:cubicBezTo>
                    <a:pt x="1258" y="977"/>
                    <a:pt x="977" y="1258"/>
                    <a:pt x="630" y="1258"/>
                  </a:cubicBezTo>
                  <a:close/>
                  <a:moveTo>
                    <a:pt x="628" y="113"/>
                  </a:moveTo>
                  <a:cubicBezTo>
                    <a:pt x="344" y="113"/>
                    <a:pt x="113" y="344"/>
                    <a:pt x="113" y="628"/>
                  </a:cubicBezTo>
                  <a:lnTo>
                    <a:pt x="113" y="630"/>
                  </a:lnTo>
                  <a:cubicBezTo>
                    <a:pt x="113" y="915"/>
                    <a:pt x="343" y="1145"/>
                    <a:pt x="628" y="1146"/>
                  </a:cubicBezTo>
                  <a:lnTo>
                    <a:pt x="630" y="1146"/>
                  </a:lnTo>
                  <a:cubicBezTo>
                    <a:pt x="915" y="1145"/>
                    <a:pt x="1145" y="915"/>
                    <a:pt x="1146" y="630"/>
                  </a:cubicBezTo>
                  <a:lnTo>
                    <a:pt x="1146" y="628"/>
                  </a:lnTo>
                  <a:cubicBezTo>
                    <a:pt x="1145" y="344"/>
                    <a:pt x="915" y="113"/>
                    <a:pt x="630" y="113"/>
                  </a:cubicBezTo>
                  <a:lnTo>
                    <a:pt x="628" y="113"/>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oup">
              <a:extLst>
                <a:ext uri="{FF2B5EF4-FFF2-40B4-BE49-F238E27FC236}">
                  <a16:creationId xmlns:a16="http://schemas.microsoft.com/office/drawing/2014/main" id="{CFB8A76F-1E5B-4C11-A3C7-C2316B114353}"/>
                </a:ext>
              </a:extLst>
            </p:cNvPr>
            <p:cNvSpPr>
              <a:spLocks/>
            </p:cNvSpPr>
            <p:nvPr>
              <p:custDataLst>
                <p:tags r:id="rId4"/>
              </p:custDataLst>
            </p:nvPr>
          </p:nvSpPr>
          <p:spPr bwMode="auto">
            <a:xfrm>
              <a:off x="22" y="181"/>
              <a:ext cx="171" cy="125"/>
            </a:xfrm>
            <a:custGeom>
              <a:avLst/>
              <a:gdLst>
                <a:gd name="T0" fmla="*/ 1083 w 1621"/>
                <a:gd name="T1" fmla="*/ 1181 h 1181"/>
                <a:gd name="T2" fmla="*/ 56 w 1621"/>
                <a:gd name="T3" fmla="*/ 1181 h 1181"/>
                <a:gd name="T4" fmla="*/ 0 w 1621"/>
                <a:gd name="T5" fmla="*/ 1124 h 1181"/>
                <a:gd name="T6" fmla="*/ 0 w 1621"/>
                <a:gd name="T7" fmla="*/ 811 h 1181"/>
                <a:gd name="T8" fmla="*/ 811 w 1621"/>
                <a:gd name="T9" fmla="*/ 0 h 1181"/>
                <a:gd name="T10" fmla="*/ 1606 w 1621"/>
                <a:gd name="T11" fmla="*/ 664 h 1181"/>
                <a:gd name="T12" fmla="*/ 1496 w 1621"/>
                <a:gd name="T13" fmla="*/ 686 h 1181"/>
                <a:gd name="T14" fmla="*/ 811 w 1621"/>
                <a:gd name="T15" fmla="*/ 111 h 1181"/>
                <a:gd name="T16" fmla="*/ 112 w 1621"/>
                <a:gd name="T17" fmla="*/ 810 h 1181"/>
                <a:gd name="T18" fmla="*/ 112 w 1621"/>
                <a:gd name="T19" fmla="*/ 1068 h 1181"/>
                <a:gd name="T20" fmla="*/ 1083 w 1621"/>
                <a:gd name="T21" fmla="*/ 1068 h 1181"/>
                <a:gd name="T22" fmla="*/ 1083 w 1621"/>
                <a:gd name="T23"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181">
                  <a:moveTo>
                    <a:pt x="1083" y="1181"/>
                  </a:moveTo>
                  <a:lnTo>
                    <a:pt x="56" y="1181"/>
                  </a:lnTo>
                  <a:cubicBezTo>
                    <a:pt x="25" y="1181"/>
                    <a:pt x="0" y="1155"/>
                    <a:pt x="0" y="1124"/>
                  </a:cubicBezTo>
                  <a:lnTo>
                    <a:pt x="0" y="811"/>
                  </a:lnTo>
                  <a:cubicBezTo>
                    <a:pt x="1" y="363"/>
                    <a:pt x="363" y="0"/>
                    <a:pt x="811" y="0"/>
                  </a:cubicBezTo>
                  <a:cubicBezTo>
                    <a:pt x="1193" y="0"/>
                    <a:pt x="1527" y="279"/>
                    <a:pt x="1606" y="664"/>
                  </a:cubicBezTo>
                  <a:cubicBezTo>
                    <a:pt x="1621" y="737"/>
                    <a:pt x="1511" y="760"/>
                    <a:pt x="1496" y="686"/>
                  </a:cubicBezTo>
                  <a:cubicBezTo>
                    <a:pt x="1428" y="354"/>
                    <a:pt x="1140" y="111"/>
                    <a:pt x="811" y="111"/>
                  </a:cubicBezTo>
                  <a:cubicBezTo>
                    <a:pt x="425" y="112"/>
                    <a:pt x="113" y="425"/>
                    <a:pt x="112" y="810"/>
                  </a:cubicBezTo>
                  <a:lnTo>
                    <a:pt x="112" y="1068"/>
                  </a:lnTo>
                  <a:lnTo>
                    <a:pt x="1083" y="1068"/>
                  </a:lnTo>
                  <a:cubicBezTo>
                    <a:pt x="1158" y="1068"/>
                    <a:pt x="1158" y="1181"/>
                    <a:pt x="1083"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oup">
              <a:extLst>
                <a:ext uri="{FF2B5EF4-FFF2-40B4-BE49-F238E27FC236}">
                  <a16:creationId xmlns:a16="http://schemas.microsoft.com/office/drawing/2014/main" id="{0D2EE2F3-9039-46F8-98DD-190CDB49B5F5}"/>
                </a:ext>
              </a:extLst>
            </p:cNvPr>
            <p:cNvSpPr>
              <a:spLocks noEditPoints="1"/>
            </p:cNvSpPr>
            <p:nvPr>
              <p:custDataLst>
                <p:tags r:id="rId5"/>
              </p:custDataLst>
            </p:nvPr>
          </p:nvSpPr>
          <p:spPr bwMode="auto">
            <a:xfrm>
              <a:off x="58" y="71"/>
              <a:ext cx="95" cy="95"/>
            </a:xfrm>
            <a:custGeom>
              <a:avLst/>
              <a:gdLst>
                <a:gd name="T0" fmla="*/ 466 w 898"/>
                <a:gd name="T1" fmla="*/ 897 h 897"/>
                <a:gd name="T2" fmla="*/ 67 w 898"/>
                <a:gd name="T3" fmla="*/ 631 h 897"/>
                <a:gd name="T4" fmla="*/ 161 w 898"/>
                <a:gd name="T5" fmla="*/ 160 h 897"/>
                <a:gd name="T6" fmla="*/ 631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1" y="897"/>
                    <a:pt x="134" y="792"/>
                    <a:pt x="67" y="631"/>
                  </a:cubicBezTo>
                  <a:cubicBezTo>
                    <a:pt x="0" y="469"/>
                    <a:pt x="37" y="284"/>
                    <a:pt x="161" y="160"/>
                  </a:cubicBezTo>
                  <a:cubicBezTo>
                    <a:pt x="284" y="37"/>
                    <a:pt x="470" y="0"/>
                    <a:pt x="631" y="67"/>
                  </a:cubicBezTo>
                  <a:cubicBezTo>
                    <a:pt x="793" y="133"/>
                    <a:pt x="898" y="291"/>
                    <a:pt x="898" y="466"/>
                  </a:cubicBezTo>
                  <a:cubicBezTo>
                    <a:pt x="898" y="704"/>
                    <a:pt x="705" y="897"/>
                    <a:pt x="466" y="897"/>
                  </a:cubicBezTo>
                  <a:close/>
                  <a:moveTo>
                    <a:pt x="466" y="146"/>
                  </a:moveTo>
                  <a:cubicBezTo>
                    <a:pt x="182" y="146"/>
                    <a:pt x="39" y="490"/>
                    <a:pt x="240" y="691"/>
                  </a:cubicBezTo>
                  <a:cubicBezTo>
                    <a:pt x="441" y="893"/>
                    <a:pt x="786" y="750"/>
                    <a:pt x="786" y="466"/>
                  </a:cubicBezTo>
                  <a:cubicBezTo>
                    <a:pt x="785" y="289"/>
                    <a:pt x="642"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oup">
              <a:extLst>
                <a:ext uri="{FF2B5EF4-FFF2-40B4-BE49-F238E27FC236}">
                  <a16:creationId xmlns:a16="http://schemas.microsoft.com/office/drawing/2014/main" id="{3E5253E9-3B57-4E2A-A9FB-D63681BD5B33}"/>
                </a:ext>
              </a:extLst>
            </p:cNvPr>
            <p:cNvSpPr>
              <a:spLocks/>
            </p:cNvSpPr>
            <p:nvPr>
              <p:custDataLst>
                <p:tags r:id="rId6"/>
              </p:custDataLst>
            </p:nvPr>
          </p:nvSpPr>
          <p:spPr bwMode="auto">
            <a:xfrm>
              <a:off x="297" y="181"/>
              <a:ext cx="172" cy="125"/>
            </a:xfrm>
            <a:custGeom>
              <a:avLst/>
              <a:gdLst>
                <a:gd name="T0" fmla="*/ 1570 w 1627"/>
                <a:gd name="T1" fmla="*/ 1181 h 1181"/>
                <a:gd name="T2" fmla="*/ 545 w 1627"/>
                <a:gd name="T3" fmla="*/ 1181 h 1181"/>
                <a:gd name="T4" fmla="*/ 545 w 1627"/>
                <a:gd name="T5" fmla="*/ 1068 h 1181"/>
                <a:gd name="T6" fmla="*/ 1514 w 1627"/>
                <a:gd name="T7" fmla="*/ 1068 h 1181"/>
                <a:gd name="T8" fmla="*/ 1514 w 1627"/>
                <a:gd name="T9" fmla="*/ 701 h 1181"/>
                <a:gd name="T10" fmla="*/ 925 w 1627"/>
                <a:gd name="T11" fmla="*/ 112 h 1181"/>
                <a:gd name="T12" fmla="*/ 707 w 1627"/>
                <a:gd name="T13" fmla="*/ 112 h 1181"/>
                <a:gd name="T14" fmla="*/ 118 w 1627"/>
                <a:gd name="T15" fmla="*/ 663 h 1181"/>
                <a:gd name="T16" fmla="*/ 5 w 1627"/>
                <a:gd name="T17" fmla="*/ 656 h 1181"/>
                <a:gd name="T18" fmla="*/ 707 w 1627"/>
                <a:gd name="T19" fmla="*/ 0 h 1181"/>
                <a:gd name="T20" fmla="*/ 925 w 1627"/>
                <a:gd name="T21" fmla="*/ 0 h 1181"/>
                <a:gd name="T22" fmla="*/ 1627 w 1627"/>
                <a:gd name="T23" fmla="*/ 701 h 1181"/>
                <a:gd name="T24" fmla="*/ 1627 w 1627"/>
                <a:gd name="T25" fmla="*/ 1125 h 1181"/>
                <a:gd name="T26" fmla="*/ 1570 w 1627"/>
                <a:gd name="T27"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7" h="1181">
                  <a:moveTo>
                    <a:pt x="1570" y="1181"/>
                  </a:moveTo>
                  <a:lnTo>
                    <a:pt x="545" y="1181"/>
                  </a:lnTo>
                  <a:cubicBezTo>
                    <a:pt x="470" y="1181"/>
                    <a:pt x="470" y="1068"/>
                    <a:pt x="545" y="1068"/>
                  </a:cubicBezTo>
                  <a:lnTo>
                    <a:pt x="1514" y="1068"/>
                  </a:lnTo>
                  <a:lnTo>
                    <a:pt x="1514" y="701"/>
                  </a:lnTo>
                  <a:cubicBezTo>
                    <a:pt x="1514" y="375"/>
                    <a:pt x="1250" y="112"/>
                    <a:pt x="925" y="112"/>
                  </a:cubicBezTo>
                  <a:lnTo>
                    <a:pt x="707" y="112"/>
                  </a:lnTo>
                  <a:cubicBezTo>
                    <a:pt x="396" y="112"/>
                    <a:pt x="139" y="353"/>
                    <a:pt x="118" y="663"/>
                  </a:cubicBezTo>
                  <a:cubicBezTo>
                    <a:pt x="113" y="738"/>
                    <a:pt x="0" y="730"/>
                    <a:pt x="5" y="656"/>
                  </a:cubicBezTo>
                  <a:cubicBezTo>
                    <a:pt x="31" y="287"/>
                    <a:pt x="337" y="0"/>
                    <a:pt x="707" y="0"/>
                  </a:cubicBezTo>
                  <a:lnTo>
                    <a:pt x="925" y="0"/>
                  </a:lnTo>
                  <a:cubicBezTo>
                    <a:pt x="1312" y="0"/>
                    <a:pt x="1626" y="314"/>
                    <a:pt x="1627" y="701"/>
                  </a:cubicBezTo>
                  <a:lnTo>
                    <a:pt x="1627" y="1125"/>
                  </a:lnTo>
                  <a:cubicBezTo>
                    <a:pt x="1627" y="1156"/>
                    <a:pt x="1601" y="1181"/>
                    <a:pt x="1570"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oup">
              <a:extLst>
                <a:ext uri="{FF2B5EF4-FFF2-40B4-BE49-F238E27FC236}">
                  <a16:creationId xmlns:a16="http://schemas.microsoft.com/office/drawing/2014/main" id="{822C6C35-A7D0-4064-A37D-E453ECEB79FE}"/>
                </a:ext>
              </a:extLst>
            </p:cNvPr>
            <p:cNvSpPr>
              <a:spLocks noEditPoints="1"/>
            </p:cNvSpPr>
            <p:nvPr>
              <p:custDataLst>
                <p:tags r:id="rId7"/>
              </p:custDataLst>
            </p:nvPr>
          </p:nvSpPr>
          <p:spPr bwMode="auto">
            <a:xfrm>
              <a:off x="334" y="71"/>
              <a:ext cx="94" cy="95"/>
            </a:xfrm>
            <a:custGeom>
              <a:avLst/>
              <a:gdLst>
                <a:gd name="T0" fmla="*/ 466 w 898"/>
                <a:gd name="T1" fmla="*/ 897 h 897"/>
                <a:gd name="T2" fmla="*/ 67 w 898"/>
                <a:gd name="T3" fmla="*/ 631 h 897"/>
                <a:gd name="T4" fmla="*/ 161 w 898"/>
                <a:gd name="T5" fmla="*/ 160 h 897"/>
                <a:gd name="T6" fmla="*/ 632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2" y="897"/>
                    <a:pt x="134" y="792"/>
                    <a:pt x="67" y="631"/>
                  </a:cubicBezTo>
                  <a:cubicBezTo>
                    <a:pt x="0" y="469"/>
                    <a:pt x="37" y="284"/>
                    <a:pt x="161" y="160"/>
                  </a:cubicBezTo>
                  <a:cubicBezTo>
                    <a:pt x="284" y="37"/>
                    <a:pt x="470" y="0"/>
                    <a:pt x="632" y="67"/>
                  </a:cubicBezTo>
                  <a:cubicBezTo>
                    <a:pt x="793" y="133"/>
                    <a:pt x="898" y="291"/>
                    <a:pt x="898" y="466"/>
                  </a:cubicBezTo>
                  <a:cubicBezTo>
                    <a:pt x="898" y="704"/>
                    <a:pt x="705" y="897"/>
                    <a:pt x="466" y="897"/>
                  </a:cubicBezTo>
                  <a:close/>
                  <a:moveTo>
                    <a:pt x="466" y="146"/>
                  </a:moveTo>
                  <a:cubicBezTo>
                    <a:pt x="182" y="146"/>
                    <a:pt x="39" y="490"/>
                    <a:pt x="240" y="691"/>
                  </a:cubicBezTo>
                  <a:cubicBezTo>
                    <a:pt x="442" y="893"/>
                    <a:pt x="786" y="750"/>
                    <a:pt x="786" y="466"/>
                  </a:cubicBezTo>
                  <a:cubicBezTo>
                    <a:pt x="785" y="289"/>
                    <a:pt x="643"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oup">
              <a:extLst>
                <a:ext uri="{FF2B5EF4-FFF2-40B4-BE49-F238E27FC236}">
                  <a16:creationId xmlns:a16="http://schemas.microsoft.com/office/drawing/2014/main" id="{FFBBB336-0D67-4A93-B17D-953EAEE3ACDD}"/>
                </a:ext>
              </a:extLst>
            </p:cNvPr>
            <p:cNvSpPr>
              <a:spLocks noEditPoints="1"/>
            </p:cNvSpPr>
            <p:nvPr>
              <p:custDataLst>
                <p:tags r:id="rId8"/>
              </p:custDataLst>
            </p:nvPr>
          </p:nvSpPr>
          <p:spPr bwMode="auto">
            <a:xfrm>
              <a:off x="120" y="231"/>
              <a:ext cx="252" cy="182"/>
            </a:xfrm>
            <a:custGeom>
              <a:avLst/>
              <a:gdLst>
                <a:gd name="T0" fmla="*/ 2332 w 2388"/>
                <a:gd name="T1" fmla="*/ 1722 h 1722"/>
                <a:gd name="T2" fmla="*/ 57 w 2388"/>
                <a:gd name="T3" fmla="*/ 1722 h 1722"/>
                <a:gd name="T4" fmla="*/ 0 w 2388"/>
                <a:gd name="T5" fmla="*/ 1666 h 1722"/>
                <a:gd name="T6" fmla="*/ 0 w 2388"/>
                <a:gd name="T7" fmla="*/ 1193 h 1722"/>
                <a:gd name="T8" fmla="*/ 1194 w 2388"/>
                <a:gd name="T9" fmla="*/ 0 h 1722"/>
                <a:gd name="T10" fmla="*/ 2388 w 2388"/>
                <a:gd name="T11" fmla="*/ 1193 h 1722"/>
                <a:gd name="T12" fmla="*/ 2388 w 2388"/>
                <a:gd name="T13" fmla="*/ 1666 h 1722"/>
                <a:gd name="T14" fmla="*/ 2332 w 2388"/>
                <a:gd name="T15" fmla="*/ 1722 h 1722"/>
                <a:gd name="T16" fmla="*/ 113 w 2388"/>
                <a:gd name="T17" fmla="*/ 1610 h 1722"/>
                <a:gd name="T18" fmla="*/ 2275 w 2388"/>
                <a:gd name="T19" fmla="*/ 1610 h 1722"/>
                <a:gd name="T20" fmla="*/ 2275 w 2388"/>
                <a:gd name="T21" fmla="*/ 1193 h 1722"/>
                <a:gd name="T22" fmla="*/ 1194 w 2388"/>
                <a:gd name="T23" fmla="*/ 112 h 1722"/>
                <a:gd name="T24" fmla="*/ 113 w 2388"/>
                <a:gd name="T25" fmla="*/ 1193 h 1722"/>
                <a:gd name="T26" fmla="*/ 113 w 2388"/>
                <a:gd name="T27" fmla="*/ 161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8" h="1722">
                  <a:moveTo>
                    <a:pt x="2332" y="1722"/>
                  </a:moveTo>
                  <a:lnTo>
                    <a:pt x="57" y="1722"/>
                  </a:lnTo>
                  <a:cubicBezTo>
                    <a:pt x="26" y="1722"/>
                    <a:pt x="0" y="1697"/>
                    <a:pt x="0" y="1666"/>
                  </a:cubicBezTo>
                  <a:lnTo>
                    <a:pt x="0" y="1193"/>
                  </a:lnTo>
                  <a:cubicBezTo>
                    <a:pt x="0" y="534"/>
                    <a:pt x="535" y="0"/>
                    <a:pt x="1194" y="0"/>
                  </a:cubicBezTo>
                  <a:cubicBezTo>
                    <a:pt x="1853" y="0"/>
                    <a:pt x="2388" y="534"/>
                    <a:pt x="2388" y="1193"/>
                  </a:cubicBezTo>
                  <a:lnTo>
                    <a:pt x="2388" y="1666"/>
                  </a:lnTo>
                  <a:cubicBezTo>
                    <a:pt x="2388" y="1697"/>
                    <a:pt x="2363" y="1722"/>
                    <a:pt x="2332" y="1722"/>
                  </a:cubicBezTo>
                  <a:close/>
                  <a:moveTo>
                    <a:pt x="113" y="1610"/>
                  </a:moveTo>
                  <a:lnTo>
                    <a:pt x="2275" y="1610"/>
                  </a:lnTo>
                  <a:lnTo>
                    <a:pt x="2275" y="1193"/>
                  </a:lnTo>
                  <a:cubicBezTo>
                    <a:pt x="2275" y="596"/>
                    <a:pt x="1791" y="112"/>
                    <a:pt x="1194" y="112"/>
                  </a:cubicBezTo>
                  <a:cubicBezTo>
                    <a:pt x="597" y="112"/>
                    <a:pt x="113" y="596"/>
                    <a:pt x="113" y="1193"/>
                  </a:cubicBezTo>
                  <a:lnTo>
                    <a:pt x="113" y="1610"/>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4049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639515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24" imgH="623" progId="TCLayout.ActiveDocument.1">
                  <p:embed/>
                </p:oleObj>
              </mc:Choice>
              <mc:Fallback>
                <p:oleObj name="think-cell Slide" r:id="rId11"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Ukotvenie vo vyhláške o pravidlách fungovania trhu s elektrinou</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21</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381AD006-EBF7-49E5-9F94-6E236FDDC4CB}"/>
              </a:ext>
            </a:extLst>
          </p:cNvPr>
          <p:cNvSpPr txBox="1">
            <a:spLocks/>
          </p:cNvSpPr>
          <p:nvPr/>
        </p:nvSpPr>
        <p:spPr>
          <a:xfrm>
            <a:off x="537314" y="2177723"/>
            <a:ext cx="8004705" cy="444532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Procesy priradenia OOM ku skupine zdieľania </a:t>
            </a:r>
            <a:r>
              <a:rPr lang="sk-SK" sz="1200">
                <a:solidFill>
                  <a:sysClr val="windowText" lastClr="000000"/>
                </a:solidFill>
                <a:latin typeface="+mn-lt"/>
                <a:cs typeface="Arial" panose="020B0604020202020204" pitchFamily="34" charset="0"/>
              </a:rPr>
              <a:t>(SZE) </a:t>
            </a:r>
            <a:r>
              <a:rPr lang="sk-SK" sz="1200" b="1">
                <a:solidFill>
                  <a:sysClr val="windowText" lastClr="000000"/>
                </a:solidFill>
                <a:latin typeface="+mn-lt"/>
                <a:cs typeface="Arial" panose="020B0604020202020204" pitchFamily="34" charset="0"/>
              </a:rPr>
              <a:t>sú zabezpečované OKTE </a:t>
            </a:r>
            <a:r>
              <a:rPr lang="sk-SK" sz="1200">
                <a:solidFill>
                  <a:sysClr val="windowText" lastClr="000000"/>
                </a:solidFill>
                <a:latin typeface="+mn-lt"/>
                <a:cs typeface="Arial" panose="020B0604020202020204" pitchFamily="34" charset="0"/>
              </a:rPr>
              <a:t>a podmienkou priradenia OOM ku SZE je: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evidencia úplných technických údajov zariadenia na uskladňovanie elektriny alebo výrobu elektriny v OOM, z ktorého je zdieľaná elektrina;</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osadenie OOM, z ktorého má byť zdieľaná elektrina a do ktorého má byť zdieľaná elektrina, určeným meradlom prevádzkovateľa sústavy s priebehovým meraním hodnôt v štvrťhodinovom rozlíšení.</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OOM sa ku SZE sa priradí na základe žiadosti osoby oprávnenej konať za jednotlivých členov skupiny zdieľania</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Žiadosť je </a:t>
            </a:r>
            <a:r>
              <a:rPr lang="sk-SK" sz="1200">
                <a:solidFill>
                  <a:sysClr val="windowText" lastClr="000000"/>
                </a:solidFill>
                <a:latin typeface="+mn-lt"/>
                <a:cs typeface="Arial" panose="020B0604020202020204" pitchFamily="34" charset="0"/>
              </a:rPr>
              <a:t>potrebné podať u OKTE najneskôr dva dni pred požadovaným dňom priradenia. Ak sa žiadosť podá neskôr, dôjde k priradeniu OOM ku SZE od začiatku tretieho dňa od podania žiadosti. </a:t>
            </a:r>
            <a:r>
              <a:rPr lang="sk-SK" sz="1200" b="1">
                <a:solidFill>
                  <a:sysClr val="windowText" lastClr="000000"/>
                </a:solidFill>
                <a:latin typeface="+mn-lt"/>
                <a:cs typeface="Arial" panose="020B0604020202020204" pitchFamily="34" charset="0"/>
              </a:rPr>
              <a:t>Podávaná žiadosť musí obsahovať</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skupiny zdieľania, ak ide o existujúcu SZE a EIC OOM, ku ktorému je požadované priradenie SZE;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dátum, od kedy je požadované priradenie SZE a dátum do kedy je požadované priradenie SZE;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nastavenie podielov zdieľanej elektriny v SZE a výber metódy vyhodnotenia zdieľanej elektriny;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ako príloha žiadosti sa prikladá </a:t>
            </a:r>
            <a:r>
              <a:rPr lang="sk-SK" sz="1100" err="1">
                <a:solidFill>
                  <a:sysClr val="windowText" lastClr="000000"/>
                </a:solidFill>
                <a:latin typeface="+mn-lt"/>
                <a:cs typeface="Arial" panose="020B0604020202020204" pitchFamily="34" charset="0"/>
              </a:rPr>
              <a:t>sken</a:t>
            </a:r>
            <a:r>
              <a:rPr lang="sk-SK" sz="1100">
                <a:solidFill>
                  <a:sysClr val="windowText" lastClr="000000"/>
                </a:solidFill>
                <a:latin typeface="+mn-lt"/>
                <a:cs typeface="Arial" panose="020B0604020202020204" pitchFamily="34" charset="0"/>
              </a:rPr>
              <a:t> dokumentu, na základe ktorého je požadované priradenie SZE</a:t>
            </a:r>
            <a:r>
              <a:rPr lang="sk-SK" sz="12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Proces priradenia SZE sa zastaví ak</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nie sú pre OOM, z ktorého je elektrina zdieľaná, evidované technické údaje;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nie je na obdobie požadovaného priradenia SZE ukončené priradenie OOM k inej SZE;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nie je úspešná kontrola priradenia podielov zdieľanej elektriny.</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Zastavenie procesu sa oznámi</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žiadateľovi spolu </a:t>
            </a:r>
            <a:r>
              <a:rPr lang="pl-PL" sz="1100">
                <a:solidFill>
                  <a:sysClr val="windowText" lastClr="000000"/>
                </a:solidFill>
                <a:latin typeface="+mn-lt"/>
                <a:cs typeface="Arial" panose="020B0604020202020204" pitchFamily="34" charset="0"/>
              </a:rPr>
              <a:t>s uvedením dôvodu zastavenia procesu a zároveň </a:t>
            </a:r>
            <a:r>
              <a:rPr lang="sk-SK" sz="1100">
                <a:solidFill>
                  <a:sysClr val="windowText" lastClr="000000"/>
                </a:solidFill>
                <a:latin typeface="+mn-lt"/>
                <a:cs typeface="Arial" panose="020B0604020202020204" pitchFamily="34" charset="0"/>
              </a:rPr>
              <a:t>osobe oprávnenej konať za súčasnú SZE;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prevádzkovateľovi distribučnej sústavy;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dodávateľovi elektriny, u ktorého je OOM registrované u OKTE, vrátane subjektu zúčtovania zodpovedného za odchýlku odberu alebo dodávky elektriny</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BB77060D-8A77-42D3-BBF2-63111885F423}"/>
              </a:ext>
            </a:extLst>
          </p:cNvPr>
          <p:cNvSpPr/>
          <p:nvPr/>
        </p:nvSpPr>
        <p:spPr>
          <a:xfrm>
            <a:off x="899159" y="2032475"/>
            <a:ext cx="4659091"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Priradenie ku skupine zdieľania- §33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0" name="Oval 9">
            <a:extLst>
              <a:ext uri="{FF2B5EF4-FFF2-40B4-BE49-F238E27FC236}">
                <a16:creationId xmlns:a16="http://schemas.microsoft.com/office/drawing/2014/main" id="{D0898F2D-5EC8-432F-97E8-EEB827273E9C}"/>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Group4" descr="{&quot;Key&quot;:&quot;POWER_USER_SHAPE_ICON&quot;,&quot;Value&quot;:&quot;POWER_USER_SHAPE_ICON_STYLE_1&quot;}">
            <a:extLst>
              <a:ext uri="{FF2B5EF4-FFF2-40B4-BE49-F238E27FC236}">
                <a16:creationId xmlns:a16="http://schemas.microsoft.com/office/drawing/2014/main" id="{97FC4650-B181-4E01-961F-62E963CA080B}"/>
              </a:ext>
            </a:extLst>
          </p:cNvPr>
          <p:cNvGrpSpPr>
            <a:grpSpLocks noChangeAspect="1"/>
          </p:cNvGrpSpPr>
          <p:nvPr>
            <p:custDataLst>
              <p:tags r:id="rId2"/>
            </p:custDataLst>
          </p:nvPr>
        </p:nvGrpSpPr>
        <p:grpSpPr bwMode="auto">
          <a:xfrm>
            <a:off x="722386" y="2089884"/>
            <a:ext cx="229615" cy="175678"/>
            <a:chOff x="22" y="71"/>
            <a:chExt cx="447" cy="342"/>
          </a:xfrm>
          <a:solidFill>
            <a:srgbClr val="265787"/>
          </a:solidFill>
        </p:grpSpPr>
        <p:sp>
          <p:nvSpPr>
            <p:cNvPr id="12" name="Group">
              <a:extLst>
                <a:ext uri="{FF2B5EF4-FFF2-40B4-BE49-F238E27FC236}">
                  <a16:creationId xmlns:a16="http://schemas.microsoft.com/office/drawing/2014/main" id="{A93F8CAA-3C34-4D5B-8804-5C48FF358B3F}"/>
                </a:ext>
              </a:extLst>
            </p:cNvPr>
            <p:cNvSpPr>
              <a:spLocks noEditPoints="1"/>
            </p:cNvSpPr>
            <p:nvPr>
              <p:custDataLst>
                <p:tags r:id="rId3"/>
              </p:custDataLst>
            </p:nvPr>
          </p:nvSpPr>
          <p:spPr bwMode="auto">
            <a:xfrm>
              <a:off x="179" y="83"/>
              <a:ext cx="133" cy="133"/>
            </a:xfrm>
            <a:custGeom>
              <a:avLst/>
              <a:gdLst>
                <a:gd name="T0" fmla="*/ 630 w 1258"/>
                <a:gd name="T1" fmla="*/ 1258 h 1258"/>
                <a:gd name="T2" fmla="*/ 628 w 1258"/>
                <a:gd name="T3" fmla="*/ 1258 h 1258"/>
                <a:gd name="T4" fmla="*/ 0 w 1258"/>
                <a:gd name="T5" fmla="*/ 630 h 1258"/>
                <a:gd name="T6" fmla="*/ 0 w 1258"/>
                <a:gd name="T7" fmla="*/ 628 h 1258"/>
                <a:gd name="T8" fmla="*/ 628 w 1258"/>
                <a:gd name="T9" fmla="*/ 0 h 1258"/>
                <a:gd name="T10" fmla="*/ 630 w 1258"/>
                <a:gd name="T11" fmla="*/ 0 h 1258"/>
                <a:gd name="T12" fmla="*/ 1258 w 1258"/>
                <a:gd name="T13" fmla="*/ 628 h 1258"/>
                <a:gd name="T14" fmla="*/ 1258 w 1258"/>
                <a:gd name="T15" fmla="*/ 630 h 1258"/>
                <a:gd name="T16" fmla="*/ 630 w 1258"/>
                <a:gd name="T17" fmla="*/ 1258 h 1258"/>
                <a:gd name="T18" fmla="*/ 628 w 1258"/>
                <a:gd name="T19" fmla="*/ 113 h 1258"/>
                <a:gd name="T20" fmla="*/ 113 w 1258"/>
                <a:gd name="T21" fmla="*/ 628 h 1258"/>
                <a:gd name="T22" fmla="*/ 113 w 1258"/>
                <a:gd name="T23" fmla="*/ 630 h 1258"/>
                <a:gd name="T24" fmla="*/ 628 w 1258"/>
                <a:gd name="T25" fmla="*/ 1146 h 1258"/>
                <a:gd name="T26" fmla="*/ 630 w 1258"/>
                <a:gd name="T27" fmla="*/ 1146 h 1258"/>
                <a:gd name="T28" fmla="*/ 1146 w 1258"/>
                <a:gd name="T29" fmla="*/ 630 h 1258"/>
                <a:gd name="T30" fmla="*/ 1146 w 1258"/>
                <a:gd name="T31" fmla="*/ 628 h 1258"/>
                <a:gd name="T32" fmla="*/ 630 w 1258"/>
                <a:gd name="T33" fmla="*/ 113 h 1258"/>
                <a:gd name="T34" fmla="*/ 628 w 1258"/>
                <a:gd name="T35" fmla="*/ 11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8" h="1258">
                  <a:moveTo>
                    <a:pt x="630" y="1258"/>
                  </a:moveTo>
                  <a:lnTo>
                    <a:pt x="628" y="1258"/>
                  </a:lnTo>
                  <a:cubicBezTo>
                    <a:pt x="281" y="1258"/>
                    <a:pt x="1" y="977"/>
                    <a:pt x="0" y="630"/>
                  </a:cubicBezTo>
                  <a:lnTo>
                    <a:pt x="0" y="628"/>
                  </a:lnTo>
                  <a:cubicBezTo>
                    <a:pt x="0" y="281"/>
                    <a:pt x="281" y="1"/>
                    <a:pt x="628" y="0"/>
                  </a:cubicBezTo>
                  <a:lnTo>
                    <a:pt x="630" y="0"/>
                  </a:lnTo>
                  <a:cubicBezTo>
                    <a:pt x="977" y="1"/>
                    <a:pt x="1258" y="281"/>
                    <a:pt x="1258" y="628"/>
                  </a:cubicBezTo>
                  <a:lnTo>
                    <a:pt x="1258" y="630"/>
                  </a:lnTo>
                  <a:cubicBezTo>
                    <a:pt x="1258" y="977"/>
                    <a:pt x="977" y="1258"/>
                    <a:pt x="630" y="1258"/>
                  </a:cubicBezTo>
                  <a:close/>
                  <a:moveTo>
                    <a:pt x="628" y="113"/>
                  </a:moveTo>
                  <a:cubicBezTo>
                    <a:pt x="344" y="113"/>
                    <a:pt x="113" y="344"/>
                    <a:pt x="113" y="628"/>
                  </a:cubicBezTo>
                  <a:lnTo>
                    <a:pt x="113" y="630"/>
                  </a:lnTo>
                  <a:cubicBezTo>
                    <a:pt x="113" y="915"/>
                    <a:pt x="343" y="1145"/>
                    <a:pt x="628" y="1146"/>
                  </a:cubicBezTo>
                  <a:lnTo>
                    <a:pt x="630" y="1146"/>
                  </a:lnTo>
                  <a:cubicBezTo>
                    <a:pt x="915" y="1145"/>
                    <a:pt x="1145" y="915"/>
                    <a:pt x="1146" y="630"/>
                  </a:cubicBezTo>
                  <a:lnTo>
                    <a:pt x="1146" y="628"/>
                  </a:lnTo>
                  <a:cubicBezTo>
                    <a:pt x="1145" y="344"/>
                    <a:pt x="915" y="113"/>
                    <a:pt x="630" y="113"/>
                  </a:cubicBezTo>
                  <a:lnTo>
                    <a:pt x="628" y="113"/>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oup">
              <a:extLst>
                <a:ext uri="{FF2B5EF4-FFF2-40B4-BE49-F238E27FC236}">
                  <a16:creationId xmlns:a16="http://schemas.microsoft.com/office/drawing/2014/main" id="{CFB8A76F-1E5B-4C11-A3C7-C2316B114353}"/>
                </a:ext>
              </a:extLst>
            </p:cNvPr>
            <p:cNvSpPr>
              <a:spLocks/>
            </p:cNvSpPr>
            <p:nvPr>
              <p:custDataLst>
                <p:tags r:id="rId4"/>
              </p:custDataLst>
            </p:nvPr>
          </p:nvSpPr>
          <p:spPr bwMode="auto">
            <a:xfrm>
              <a:off x="22" y="181"/>
              <a:ext cx="171" cy="125"/>
            </a:xfrm>
            <a:custGeom>
              <a:avLst/>
              <a:gdLst>
                <a:gd name="T0" fmla="*/ 1083 w 1621"/>
                <a:gd name="T1" fmla="*/ 1181 h 1181"/>
                <a:gd name="T2" fmla="*/ 56 w 1621"/>
                <a:gd name="T3" fmla="*/ 1181 h 1181"/>
                <a:gd name="T4" fmla="*/ 0 w 1621"/>
                <a:gd name="T5" fmla="*/ 1124 h 1181"/>
                <a:gd name="T6" fmla="*/ 0 w 1621"/>
                <a:gd name="T7" fmla="*/ 811 h 1181"/>
                <a:gd name="T8" fmla="*/ 811 w 1621"/>
                <a:gd name="T9" fmla="*/ 0 h 1181"/>
                <a:gd name="T10" fmla="*/ 1606 w 1621"/>
                <a:gd name="T11" fmla="*/ 664 h 1181"/>
                <a:gd name="T12" fmla="*/ 1496 w 1621"/>
                <a:gd name="T13" fmla="*/ 686 h 1181"/>
                <a:gd name="T14" fmla="*/ 811 w 1621"/>
                <a:gd name="T15" fmla="*/ 111 h 1181"/>
                <a:gd name="T16" fmla="*/ 112 w 1621"/>
                <a:gd name="T17" fmla="*/ 810 h 1181"/>
                <a:gd name="T18" fmla="*/ 112 w 1621"/>
                <a:gd name="T19" fmla="*/ 1068 h 1181"/>
                <a:gd name="T20" fmla="*/ 1083 w 1621"/>
                <a:gd name="T21" fmla="*/ 1068 h 1181"/>
                <a:gd name="T22" fmla="*/ 1083 w 1621"/>
                <a:gd name="T23"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181">
                  <a:moveTo>
                    <a:pt x="1083" y="1181"/>
                  </a:moveTo>
                  <a:lnTo>
                    <a:pt x="56" y="1181"/>
                  </a:lnTo>
                  <a:cubicBezTo>
                    <a:pt x="25" y="1181"/>
                    <a:pt x="0" y="1155"/>
                    <a:pt x="0" y="1124"/>
                  </a:cubicBezTo>
                  <a:lnTo>
                    <a:pt x="0" y="811"/>
                  </a:lnTo>
                  <a:cubicBezTo>
                    <a:pt x="1" y="363"/>
                    <a:pt x="363" y="0"/>
                    <a:pt x="811" y="0"/>
                  </a:cubicBezTo>
                  <a:cubicBezTo>
                    <a:pt x="1193" y="0"/>
                    <a:pt x="1527" y="279"/>
                    <a:pt x="1606" y="664"/>
                  </a:cubicBezTo>
                  <a:cubicBezTo>
                    <a:pt x="1621" y="737"/>
                    <a:pt x="1511" y="760"/>
                    <a:pt x="1496" y="686"/>
                  </a:cubicBezTo>
                  <a:cubicBezTo>
                    <a:pt x="1428" y="354"/>
                    <a:pt x="1140" y="111"/>
                    <a:pt x="811" y="111"/>
                  </a:cubicBezTo>
                  <a:cubicBezTo>
                    <a:pt x="425" y="112"/>
                    <a:pt x="113" y="425"/>
                    <a:pt x="112" y="810"/>
                  </a:cubicBezTo>
                  <a:lnTo>
                    <a:pt x="112" y="1068"/>
                  </a:lnTo>
                  <a:lnTo>
                    <a:pt x="1083" y="1068"/>
                  </a:lnTo>
                  <a:cubicBezTo>
                    <a:pt x="1158" y="1068"/>
                    <a:pt x="1158" y="1181"/>
                    <a:pt x="1083"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oup">
              <a:extLst>
                <a:ext uri="{FF2B5EF4-FFF2-40B4-BE49-F238E27FC236}">
                  <a16:creationId xmlns:a16="http://schemas.microsoft.com/office/drawing/2014/main" id="{0D2EE2F3-9039-46F8-98DD-190CDB49B5F5}"/>
                </a:ext>
              </a:extLst>
            </p:cNvPr>
            <p:cNvSpPr>
              <a:spLocks noEditPoints="1"/>
            </p:cNvSpPr>
            <p:nvPr>
              <p:custDataLst>
                <p:tags r:id="rId5"/>
              </p:custDataLst>
            </p:nvPr>
          </p:nvSpPr>
          <p:spPr bwMode="auto">
            <a:xfrm>
              <a:off x="58" y="71"/>
              <a:ext cx="95" cy="95"/>
            </a:xfrm>
            <a:custGeom>
              <a:avLst/>
              <a:gdLst>
                <a:gd name="T0" fmla="*/ 466 w 898"/>
                <a:gd name="T1" fmla="*/ 897 h 897"/>
                <a:gd name="T2" fmla="*/ 67 w 898"/>
                <a:gd name="T3" fmla="*/ 631 h 897"/>
                <a:gd name="T4" fmla="*/ 161 w 898"/>
                <a:gd name="T5" fmla="*/ 160 h 897"/>
                <a:gd name="T6" fmla="*/ 631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1" y="897"/>
                    <a:pt x="134" y="792"/>
                    <a:pt x="67" y="631"/>
                  </a:cubicBezTo>
                  <a:cubicBezTo>
                    <a:pt x="0" y="469"/>
                    <a:pt x="37" y="284"/>
                    <a:pt x="161" y="160"/>
                  </a:cubicBezTo>
                  <a:cubicBezTo>
                    <a:pt x="284" y="37"/>
                    <a:pt x="470" y="0"/>
                    <a:pt x="631" y="67"/>
                  </a:cubicBezTo>
                  <a:cubicBezTo>
                    <a:pt x="793" y="133"/>
                    <a:pt x="898" y="291"/>
                    <a:pt x="898" y="466"/>
                  </a:cubicBezTo>
                  <a:cubicBezTo>
                    <a:pt x="898" y="704"/>
                    <a:pt x="705" y="897"/>
                    <a:pt x="466" y="897"/>
                  </a:cubicBezTo>
                  <a:close/>
                  <a:moveTo>
                    <a:pt x="466" y="146"/>
                  </a:moveTo>
                  <a:cubicBezTo>
                    <a:pt x="182" y="146"/>
                    <a:pt x="39" y="490"/>
                    <a:pt x="240" y="691"/>
                  </a:cubicBezTo>
                  <a:cubicBezTo>
                    <a:pt x="441" y="893"/>
                    <a:pt x="786" y="750"/>
                    <a:pt x="786" y="466"/>
                  </a:cubicBezTo>
                  <a:cubicBezTo>
                    <a:pt x="785" y="289"/>
                    <a:pt x="642"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oup">
              <a:extLst>
                <a:ext uri="{FF2B5EF4-FFF2-40B4-BE49-F238E27FC236}">
                  <a16:creationId xmlns:a16="http://schemas.microsoft.com/office/drawing/2014/main" id="{3E5253E9-3B57-4E2A-A9FB-D63681BD5B33}"/>
                </a:ext>
              </a:extLst>
            </p:cNvPr>
            <p:cNvSpPr>
              <a:spLocks/>
            </p:cNvSpPr>
            <p:nvPr>
              <p:custDataLst>
                <p:tags r:id="rId6"/>
              </p:custDataLst>
            </p:nvPr>
          </p:nvSpPr>
          <p:spPr bwMode="auto">
            <a:xfrm>
              <a:off x="297" y="181"/>
              <a:ext cx="172" cy="125"/>
            </a:xfrm>
            <a:custGeom>
              <a:avLst/>
              <a:gdLst>
                <a:gd name="T0" fmla="*/ 1570 w 1627"/>
                <a:gd name="T1" fmla="*/ 1181 h 1181"/>
                <a:gd name="T2" fmla="*/ 545 w 1627"/>
                <a:gd name="T3" fmla="*/ 1181 h 1181"/>
                <a:gd name="T4" fmla="*/ 545 w 1627"/>
                <a:gd name="T5" fmla="*/ 1068 h 1181"/>
                <a:gd name="T6" fmla="*/ 1514 w 1627"/>
                <a:gd name="T7" fmla="*/ 1068 h 1181"/>
                <a:gd name="T8" fmla="*/ 1514 w 1627"/>
                <a:gd name="T9" fmla="*/ 701 h 1181"/>
                <a:gd name="T10" fmla="*/ 925 w 1627"/>
                <a:gd name="T11" fmla="*/ 112 h 1181"/>
                <a:gd name="T12" fmla="*/ 707 w 1627"/>
                <a:gd name="T13" fmla="*/ 112 h 1181"/>
                <a:gd name="T14" fmla="*/ 118 w 1627"/>
                <a:gd name="T15" fmla="*/ 663 h 1181"/>
                <a:gd name="T16" fmla="*/ 5 w 1627"/>
                <a:gd name="T17" fmla="*/ 656 h 1181"/>
                <a:gd name="T18" fmla="*/ 707 w 1627"/>
                <a:gd name="T19" fmla="*/ 0 h 1181"/>
                <a:gd name="T20" fmla="*/ 925 w 1627"/>
                <a:gd name="T21" fmla="*/ 0 h 1181"/>
                <a:gd name="T22" fmla="*/ 1627 w 1627"/>
                <a:gd name="T23" fmla="*/ 701 h 1181"/>
                <a:gd name="T24" fmla="*/ 1627 w 1627"/>
                <a:gd name="T25" fmla="*/ 1125 h 1181"/>
                <a:gd name="T26" fmla="*/ 1570 w 1627"/>
                <a:gd name="T27"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7" h="1181">
                  <a:moveTo>
                    <a:pt x="1570" y="1181"/>
                  </a:moveTo>
                  <a:lnTo>
                    <a:pt x="545" y="1181"/>
                  </a:lnTo>
                  <a:cubicBezTo>
                    <a:pt x="470" y="1181"/>
                    <a:pt x="470" y="1068"/>
                    <a:pt x="545" y="1068"/>
                  </a:cubicBezTo>
                  <a:lnTo>
                    <a:pt x="1514" y="1068"/>
                  </a:lnTo>
                  <a:lnTo>
                    <a:pt x="1514" y="701"/>
                  </a:lnTo>
                  <a:cubicBezTo>
                    <a:pt x="1514" y="375"/>
                    <a:pt x="1250" y="112"/>
                    <a:pt x="925" y="112"/>
                  </a:cubicBezTo>
                  <a:lnTo>
                    <a:pt x="707" y="112"/>
                  </a:lnTo>
                  <a:cubicBezTo>
                    <a:pt x="396" y="112"/>
                    <a:pt x="139" y="353"/>
                    <a:pt x="118" y="663"/>
                  </a:cubicBezTo>
                  <a:cubicBezTo>
                    <a:pt x="113" y="738"/>
                    <a:pt x="0" y="730"/>
                    <a:pt x="5" y="656"/>
                  </a:cubicBezTo>
                  <a:cubicBezTo>
                    <a:pt x="31" y="287"/>
                    <a:pt x="337" y="0"/>
                    <a:pt x="707" y="0"/>
                  </a:cubicBezTo>
                  <a:lnTo>
                    <a:pt x="925" y="0"/>
                  </a:lnTo>
                  <a:cubicBezTo>
                    <a:pt x="1312" y="0"/>
                    <a:pt x="1626" y="314"/>
                    <a:pt x="1627" y="701"/>
                  </a:cubicBezTo>
                  <a:lnTo>
                    <a:pt x="1627" y="1125"/>
                  </a:lnTo>
                  <a:cubicBezTo>
                    <a:pt x="1627" y="1156"/>
                    <a:pt x="1601" y="1181"/>
                    <a:pt x="1570"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oup">
              <a:extLst>
                <a:ext uri="{FF2B5EF4-FFF2-40B4-BE49-F238E27FC236}">
                  <a16:creationId xmlns:a16="http://schemas.microsoft.com/office/drawing/2014/main" id="{822C6C35-A7D0-4064-A37D-E453ECEB79FE}"/>
                </a:ext>
              </a:extLst>
            </p:cNvPr>
            <p:cNvSpPr>
              <a:spLocks noEditPoints="1"/>
            </p:cNvSpPr>
            <p:nvPr>
              <p:custDataLst>
                <p:tags r:id="rId7"/>
              </p:custDataLst>
            </p:nvPr>
          </p:nvSpPr>
          <p:spPr bwMode="auto">
            <a:xfrm>
              <a:off x="334" y="71"/>
              <a:ext cx="94" cy="95"/>
            </a:xfrm>
            <a:custGeom>
              <a:avLst/>
              <a:gdLst>
                <a:gd name="T0" fmla="*/ 466 w 898"/>
                <a:gd name="T1" fmla="*/ 897 h 897"/>
                <a:gd name="T2" fmla="*/ 67 w 898"/>
                <a:gd name="T3" fmla="*/ 631 h 897"/>
                <a:gd name="T4" fmla="*/ 161 w 898"/>
                <a:gd name="T5" fmla="*/ 160 h 897"/>
                <a:gd name="T6" fmla="*/ 632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2" y="897"/>
                    <a:pt x="134" y="792"/>
                    <a:pt x="67" y="631"/>
                  </a:cubicBezTo>
                  <a:cubicBezTo>
                    <a:pt x="0" y="469"/>
                    <a:pt x="37" y="284"/>
                    <a:pt x="161" y="160"/>
                  </a:cubicBezTo>
                  <a:cubicBezTo>
                    <a:pt x="284" y="37"/>
                    <a:pt x="470" y="0"/>
                    <a:pt x="632" y="67"/>
                  </a:cubicBezTo>
                  <a:cubicBezTo>
                    <a:pt x="793" y="133"/>
                    <a:pt x="898" y="291"/>
                    <a:pt x="898" y="466"/>
                  </a:cubicBezTo>
                  <a:cubicBezTo>
                    <a:pt x="898" y="704"/>
                    <a:pt x="705" y="897"/>
                    <a:pt x="466" y="897"/>
                  </a:cubicBezTo>
                  <a:close/>
                  <a:moveTo>
                    <a:pt x="466" y="146"/>
                  </a:moveTo>
                  <a:cubicBezTo>
                    <a:pt x="182" y="146"/>
                    <a:pt x="39" y="490"/>
                    <a:pt x="240" y="691"/>
                  </a:cubicBezTo>
                  <a:cubicBezTo>
                    <a:pt x="442" y="893"/>
                    <a:pt x="786" y="750"/>
                    <a:pt x="786" y="466"/>
                  </a:cubicBezTo>
                  <a:cubicBezTo>
                    <a:pt x="785" y="289"/>
                    <a:pt x="643"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oup">
              <a:extLst>
                <a:ext uri="{FF2B5EF4-FFF2-40B4-BE49-F238E27FC236}">
                  <a16:creationId xmlns:a16="http://schemas.microsoft.com/office/drawing/2014/main" id="{FFBBB336-0D67-4A93-B17D-953EAEE3ACDD}"/>
                </a:ext>
              </a:extLst>
            </p:cNvPr>
            <p:cNvSpPr>
              <a:spLocks noEditPoints="1"/>
            </p:cNvSpPr>
            <p:nvPr>
              <p:custDataLst>
                <p:tags r:id="rId8"/>
              </p:custDataLst>
            </p:nvPr>
          </p:nvSpPr>
          <p:spPr bwMode="auto">
            <a:xfrm>
              <a:off x="120" y="231"/>
              <a:ext cx="252" cy="182"/>
            </a:xfrm>
            <a:custGeom>
              <a:avLst/>
              <a:gdLst>
                <a:gd name="T0" fmla="*/ 2332 w 2388"/>
                <a:gd name="T1" fmla="*/ 1722 h 1722"/>
                <a:gd name="T2" fmla="*/ 57 w 2388"/>
                <a:gd name="T3" fmla="*/ 1722 h 1722"/>
                <a:gd name="T4" fmla="*/ 0 w 2388"/>
                <a:gd name="T5" fmla="*/ 1666 h 1722"/>
                <a:gd name="T6" fmla="*/ 0 w 2388"/>
                <a:gd name="T7" fmla="*/ 1193 h 1722"/>
                <a:gd name="T8" fmla="*/ 1194 w 2388"/>
                <a:gd name="T9" fmla="*/ 0 h 1722"/>
                <a:gd name="T10" fmla="*/ 2388 w 2388"/>
                <a:gd name="T11" fmla="*/ 1193 h 1722"/>
                <a:gd name="T12" fmla="*/ 2388 w 2388"/>
                <a:gd name="T13" fmla="*/ 1666 h 1722"/>
                <a:gd name="T14" fmla="*/ 2332 w 2388"/>
                <a:gd name="T15" fmla="*/ 1722 h 1722"/>
                <a:gd name="T16" fmla="*/ 113 w 2388"/>
                <a:gd name="T17" fmla="*/ 1610 h 1722"/>
                <a:gd name="T18" fmla="*/ 2275 w 2388"/>
                <a:gd name="T19" fmla="*/ 1610 h 1722"/>
                <a:gd name="T20" fmla="*/ 2275 w 2388"/>
                <a:gd name="T21" fmla="*/ 1193 h 1722"/>
                <a:gd name="T22" fmla="*/ 1194 w 2388"/>
                <a:gd name="T23" fmla="*/ 112 h 1722"/>
                <a:gd name="T24" fmla="*/ 113 w 2388"/>
                <a:gd name="T25" fmla="*/ 1193 h 1722"/>
                <a:gd name="T26" fmla="*/ 113 w 2388"/>
                <a:gd name="T27" fmla="*/ 161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8" h="1722">
                  <a:moveTo>
                    <a:pt x="2332" y="1722"/>
                  </a:moveTo>
                  <a:lnTo>
                    <a:pt x="57" y="1722"/>
                  </a:lnTo>
                  <a:cubicBezTo>
                    <a:pt x="26" y="1722"/>
                    <a:pt x="0" y="1697"/>
                    <a:pt x="0" y="1666"/>
                  </a:cubicBezTo>
                  <a:lnTo>
                    <a:pt x="0" y="1193"/>
                  </a:lnTo>
                  <a:cubicBezTo>
                    <a:pt x="0" y="534"/>
                    <a:pt x="535" y="0"/>
                    <a:pt x="1194" y="0"/>
                  </a:cubicBezTo>
                  <a:cubicBezTo>
                    <a:pt x="1853" y="0"/>
                    <a:pt x="2388" y="534"/>
                    <a:pt x="2388" y="1193"/>
                  </a:cubicBezTo>
                  <a:lnTo>
                    <a:pt x="2388" y="1666"/>
                  </a:lnTo>
                  <a:cubicBezTo>
                    <a:pt x="2388" y="1697"/>
                    <a:pt x="2363" y="1722"/>
                    <a:pt x="2332" y="1722"/>
                  </a:cubicBezTo>
                  <a:close/>
                  <a:moveTo>
                    <a:pt x="113" y="1610"/>
                  </a:moveTo>
                  <a:lnTo>
                    <a:pt x="2275" y="1610"/>
                  </a:lnTo>
                  <a:lnTo>
                    <a:pt x="2275" y="1193"/>
                  </a:lnTo>
                  <a:cubicBezTo>
                    <a:pt x="2275" y="596"/>
                    <a:pt x="1791" y="112"/>
                    <a:pt x="1194" y="112"/>
                  </a:cubicBezTo>
                  <a:cubicBezTo>
                    <a:pt x="597" y="112"/>
                    <a:pt x="113" y="596"/>
                    <a:pt x="113" y="1193"/>
                  </a:cubicBezTo>
                  <a:lnTo>
                    <a:pt x="113" y="1610"/>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712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24" imgH="623" progId="TCLayout.ActiveDocument.1">
                  <p:embed/>
                </p:oleObj>
              </mc:Choice>
              <mc:Fallback>
                <p:oleObj name="think-cell Slide" r:id="rId11"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22</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381AD006-EBF7-49E5-9F94-6E236FDDC4CB}"/>
              </a:ext>
            </a:extLst>
          </p:cNvPr>
          <p:cNvSpPr txBox="1">
            <a:spLocks/>
          </p:cNvSpPr>
          <p:nvPr/>
        </p:nvSpPr>
        <p:spPr>
          <a:xfrm>
            <a:off x="537314" y="2177723"/>
            <a:ext cx="8004705" cy="4449654"/>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Ak sú splnené </a:t>
            </a:r>
            <a:r>
              <a:rPr lang="sk-SK" sz="1400">
                <a:solidFill>
                  <a:sysClr val="windowText" lastClr="000000"/>
                </a:solidFill>
                <a:latin typeface="+mn-lt"/>
                <a:cs typeface="Arial" panose="020B0604020202020204" pitchFamily="34" charset="0"/>
              </a:rPr>
              <a:t>všetky </a:t>
            </a:r>
            <a:r>
              <a:rPr lang="sk-SK" sz="1400" b="1">
                <a:solidFill>
                  <a:sysClr val="windowText" lastClr="000000"/>
                </a:solidFill>
                <a:latin typeface="+mn-lt"/>
                <a:cs typeface="Arial" panose="020B0604020202020204" pitchFamily="34" charset="0"/>
              </a:rPr>
              <a:t>podmienky pre registráciu</a:t>
            </a:r>
            <a:r>
              <a:rPr lang="sk-SK" sz="1400">
                <a:solidFill>
                  <a:sysClr val="windowText" lastClr="000000"/>
                </a:solidFill>
                <a:latin typeface="+mn-lt"/>
                <a:cs typeface="Arial" panose="020B0604020202020204" pitchFamily="34" charset="0"/>
              </a:rPr>
              <a:t> OOM ku SZE, </a:t>
            </a:r>
            <a:r>
              <a:rPr lang="sk-SK" sz="1400" b="1">
                <a:solidFill>
                  <a:sysClr val="windowText" lastClr="000000"/>
                </a:solidFill>
                <a:latin typeface="+mn-lt"/>
                <a:cs typeface="Arial" panose="020B0604020202020204" pitchFamily="34" charset="0"/>
              </a:rPr>
              <a:t>priradenie SZE sa vykoná  s účinnosťou k dátumu uvedenému v žiadosti</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ak ide o novú SZE, súčasťou registrácie je aj priradenie EIC skupiny zdieľania;</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súčasne sa registrujú k odberným miestam a odovzdávacím miestam v žiadosti uvedené podiely zdieľanej elektriny.</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O priradení</a:t>
            </a:r>
            <a:r>
              <a:rPr lang="sk-SK" sz="1400">
                <a:solidFill>
                  <a:sysClr val="windowText" lastClr="000000"/>
                </a:solidFill>
                <a:latin typeface="+mn-lt"/>
                <a:cs typeface="Arial" panose="020B0604020202020204" pitchFamily="34" charset="0"/>
              </a:rPr>
              <a:t> OOM ku SZE </a:t>
            </a:r>
            <a:r>
              <a:rPr lang="sk-SK" sz="1400" b="1">
                <a:solidFill>
                  <a:sysClr val="windowText" lastClr="000000"/>
                </a:solidFill>
                <a:latin typeface="+mn-lt"/>
                <a:cs typeface="Arial" panose="020B0604020202020204" pitchFamily="34" charset="0"/>
              </a:rPr>
              <a:t>sa informuje</a:t>
            </a:r>
            <a:r>
              <a:rPr lang="sk-SK" sz="14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žiadateľ;</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prevádzkovateľ distribučnej sústavy;</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dodávateľ elektriny, u ktorého je odberné miesto alebo odovzdávacie miesto registrované u OKTE, vrátane subjektu zúčtovania zodpovedného za odchýlku odberu alebo dodávky elektriny;</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ak odberné miesto alebo odovzdávacie miesto, ktorého sa týka priradenie ku SZE, je v dobe podania žiadosti priradené k inej SZE, informuje sa aj osoba oprávnená konať za jednotlivých členov tejto SZE.</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Pred podaním žiadosti o registráciu </a:t>
            </a:r>
            <a:r>
              <a:rPr lang="sk-SK" sz="1400">
                <a:solidFill>
                  <a:sysClr val="windowText" lastClr="000000"/>
                </a:solidFill>
                <a:latin typeface="+mn-lt"/>
                <a:cs typeface="Arial" panose="020B0604020202020204" pitchFamily="34" charset="0"/>
              </a:rPr>
              <a:t>OOM ku SZE </a:t>
            </a:r>
            <a:r>
              <a:rPr lang="sk-SK" sz="1400" b="1">
                <a:solidFill>
                  <a:sysClr val="windowText" lastClr="000000"/>
                </a:solidFill>
                <a:latin typeface="+mn-lt"/>
                <a:cs typeface="Arial" panose="020B0604020202020204" pitchFamily="34" charset="0"/>
              </a:rPr>
              <a:t>môže žiadateľ overiť u OKTE osadenie OOM</a:t>
            </a:r>
            <a:r>
              <a:rPr lang="sk-SK" sz="1400">
                <a:solidFill>
                  <a:sysClr val="windowText" lastClr="000000"/>
                </a:solidFill>
                <a:latin typeface="+mn-lt"/>
                <a:cs typeface="Arial" panose="020B0604020202020204" pitchFamily="34" charset="0"/>
              </a:rPr>
              <a:t>, z ktorého bude zdieľaná elektrina a do ktorého bude zdieľaná elektrina, urč</a:t>
            </a:r>
            <a:r>
              <a:rPr lang="sk-SK" sz="1400" b="1">
                <a:solidFill>
                  <a:sysClr val="windowText" lastClr="000000"/>
                </a:solidFill>
                <a:latin typeface="+mn-lt"/>
                <a:cs typeface="Arial" panose="020B0604020202020204" pitchFamily="34" charset="0"/>
              </a:rPr>
              <a:t>eným meradlom prevádzkovateľa sústavy s priebehovým meraním hodnôt v štvrťhodinovom rozlíšení</a:t>
            </a:r>
            <a:r>
              <a:rPr lang="sk-SK" sz="14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Meniť nastavenie podielov zdieľanej elektriny a výber metódy vyhodnotenia zdieľanej elektriny môže len osoba oprávnená konať za jednotlivých členov SZE pred dátumom dodávky a odberu elektriny pre zdieľanie elektriny.</a:t>
            </a:r>
          </a:p>
          <a:p>
            <a:pPr marL="171450" indent="-171450" defTabSz="995363" fontAlgn="base">
              <a:spcAft>
                <a:spcPts val="300"/>
              </a:spcAft>
              <a:buClr>
                <a:srgbClr val="265787"/>
              </a:buClr>
              <a:defRPr/>
            </a:pPr>
            <a:endParaRPr lang="sk-SK" sz="14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BB77060D-8A77-42D3-BBF2-63111885F423}"/>
              </a:ext>
            </a:extLst>
          </p:cNvPr>
          <p:cNvSpPr/>
          <p:nvPr/>
        </p:nvSpPr>
        <p:spPr>
          <a:xfrm>
            <a:off x="840019" y="2032475"/>
            <a:ext cx="5787358"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Priradenie ku skupine zdieľania- §33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0" name="Oval 9">
            <a:extLst>
              <a:ext uri="{FF2B5EF4-FFF2-40B4-BE49-F238E27FC236}">
                <a16:creationId xmlns:a16="http://schemas.microsoft.com/office/drawing/2014/main" id="{D0898F2D-5EC8-432F-97E8-EEB827273E9C}"/>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Group4" descr="{&quot;Key&quot;:&quot;POWER_USER_SHAPE_ICON&quot;,&quot;Value&quot;:&quot;POWER_USER_SHAPE_ICON_STYLE_1&quot;}">
            <a:extLst>
              <a:ext uri="{FF2B5EF4-FFF2-40B4-BE49-F238E27FC236}">
                <a16:creationId xmlns:a16="http://schemas.microsoft.com/office/drawing/2014/main" id="{A72D0ADA-4568-4FDA-AC80-1195FBE93B18}"/>
              </a:ext>
            </a:extLst>
          </p:cNvPr>
          <p:cNvGrpSpPr>
            <a:grpSpLocks noChangeAspect="1"/>
          </p:cNvGrpSpPr>
          <p:nvPr>
            <p:custDataLst>
              <p:tags r:id="rId2"/>
            </p:custDataLst>
          </p:nvPr>
        </p:nvGrpSpPr>
        <p:grpSpPr bwMode="auto">
          <a:xfrm>
            <a:off x="722386" y="2089884"/>
            <a:ext cx="229615" cy="175678"/>
            <a:chOff x="22" y="71"/>
            <a:chExt cx="447" cy="342"/>
          </a:xfrm>
          <a:solidFill>
            <a:srgbClr val="265787"/>
          </a:solidFill>
        </p:grpSpPr>
        <p:sp>
          <p:nvSpPr>
            <p:cNvPr id="12" name="Group">
              <a:extLst>
                <a:ext uri="{FF2B5EF4-FFF2-40B4-BE49-F238E27FC236}">
                  <a16:creationId xmlns:a16="http://schemas.microsoft.com/office/drawing/2014/main" id="{E56073FF-BF41-416B-8A71-18B54003308F}"/>
                </a:ext>
              </a:extLst>
            </p:cNvPr>
            <p:cNvSpPr>
              <a:spLocks noEditPoints="1"/>
            </p:cNvSpPr>
            <p:nvPr>
              <p:custDataLst>
                <p:tags r:id="rId3"/>
              </p:custDataLst>
            </p:nvPr>
          </p:nvSpPr>
          <p:spPr bwMode="auto">
            <a:xfrm>
              <a:off x="179" y="83"/>
              <a:ext cx="133" cy="133"/>
            </a:xfrm>
            <a:custGeom>
              <a:avLst/>
              <a:gdLst>
                <a:gd name="T0" fmla="*/ 630 w 1258"/>
                <a:gd name="T1" fmla="*/ 1258 h 1258"/>
                <a:gd name="T2" fmla="*/ 628 w 1258"/>
                <a:gd name="T3" fmla="*/ 1258 h 1258"/>
                <a:gd name="T4" fmla="*/ 0 w 1258"/>
                <a:gd name="T5" fmla="*/ 630 h 1258"/>
                <a:gd name="T6" fmla="*/ 0 w 1258"/>
                <a:gd name="T7" fmla="*/ 628 h 1258"/>
                <a:gd name="T8" fmla="*/ 628 w 1258"/>
                <a:gd name="T9" fmla="*/ 0 h 1258"/>
                <a:gd name="T10" fmla="*/ 630 w 1258"/>
                <a:gd name="T11" fmla="*/ 0 h 1258"/>
                <a:gd name="T12" fmla="*/ 1258 w 1258"/>
                <a:gd name="T13" fmla="*/ 628 h 1258"/>
                <a:gd name="T14" fmla="*/ 1258 w 1258"/>
                <a:gd name="T15" fmla="*/ 630 h 1258"/>
                <a:gd name="T16" fmla="*/ 630 w 1258"/>
                <a:gd name="T17" fmla="*/ 1258 h 1258"/>
                <a:gd name="T18" fmla="*/ 628 w 1258"/>
                <a:gd name="T19" fmla="*/ 113 h 1258"/>
                <a:gd name="T20" fmla="*/ 113 w 1258"/>
                <a:gd name="T21" fmla="*/ 628 h 1258"/>
                <a:gd name="T22" fmla="*/ 113 w 1258"/>
                <a:gd name="T23" fmla="*/ 630 h 1258"/>
                <a:gd name="T24" fmla="*/ 628 w 1258"/>
                <a:gd name="T25" fmla="*/ 1146 h 1258"/>
                <a:gd name="T26" fmla="*/ 630 w 1258"/>
                <a:gd name="T27" fmla="*/ 1146 h 1258"/>
                <a:gd name="T28" fmla="*/ 1146 w 1258"/>
                <a:gd name="T29" fmla="*/ 630 h 1258"/>
                <a:gd name="T30" fmla="*/ 1146 w 1258"/>
                <a:gd name="T31" fmla="*/ 628 h 1258"/>
                <a:gd name="T32" fmla="*/ 630 w 1258"/>
                <a:gd name="T33" fmla="*/ 113 h 1258"/>
                <a:gd name="T34" fmla="*/ 628 w 1258"/>
                <a:gd name="T35" fmla="*/ 11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8" h="1258">
                  <a:moveTo>
                    <a:pt x="630" y="1258"/>
                  </a:moveTo>
                  <a:lnTo>
                    <a:pt x="628" y="1258"/>
                  </a:lnTo>
                  <a:cubicBezTo>
                    <a:pt x="281" y="1258"/>
                    <a:pt x="1" y="977"/>
                    <a:pt x="0" y="630"/>
                  </a:cubicBezTo>
                  <a:lnTo>
                    <a:pt x="0" y="628"/>
                  </a:lnTo>
                  <a:cubicBezTo>
                    <a:pt x="0" y="281"/>
                    <a:pt x="281" y="1"/>
                    <a:pt x="628" y="0"/>
                  </a:cubicBezTo>
                  <a:lnTo>
                    <a:pt x="630" y="0"/>
                  </a:lnTo>
                  <a:cubicBezTo>
                    <a:pt x="977" y="1"/>
                    <a:pt x="1258" y="281"/>
                    <a:pt x="1258" y="628"/>
                  </a:cubicBezTo>
                  <a:lnTo>
                    <a:pt x="1258" y="630"/>
                  </a:lnTo>
                  <a:cubicBezTo>
                    <a:pt x="1258" y="977"/>
                    <a:pt x="977" y="1258"/>
                    <a:pt x="630" y="1258"/>
                  </a:cubicBezTo>
                  <a:close/>
                  <a:moveTo>
                    <a:pt x="628" y="113"/>
                  </a:moveTo>
                  <a:cubicBezTo>
                    <a:pt x="344" y="113"/>
                    <a:pt x="113" y="344"/>
                    <a:pt x="113" y="628"/>
                  </a:cubicBezTo>
                  <a:lnTo>
                    <a:pt x="113" y="630"/>
                  </a:lnTo>
                  <a:cubicBezTo>
                    <a:pt x="113" y="915"/>
                    <a:pt x="343" y="1145"/>
                    <a:pt x="628" y="1146"/>
                  </a:cubicBezTo>
                  <a:lnTo>
                    <a:pt x="630" y="1146"/>
                  </a:lnTo>
                  <a:cubicBezTo>
                    <a:pt x="915" y="1145"/>
                    <a:pt x="1145" y="915"/>
                    <a:pt x="1146" y="630"/>
                  </a:cubicBezTo>
                  <a:lnTo>
                    <a:pt x="1146" y="628"/>
                  </a:lnTo>
                  <a:cubicBezTo>
                    <a:pt x="1145" y="344"/>
                    <a:pt x="915" y="113"/>
                    <a:pt x="630" y="113"/>
                  </a:cubicBezTo>
                  <a:lnTo>
                    <a:pt x="628" y="113"/>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oup">
              <a:extLst>
                <a:ext uri="{FF2B5EF4-FFF2-40B4-BE49-F238E27FC236}">
                  <a16:creationId xmlns:a16="http://schemas.microsoft.com/office/drawing/2014/main" id="{404EF687-50D8-414D-AF07-8CEF28D15AA7}"/>
                </a:ext>
              </a:extLst>
            </p:cNvPr>
            <p:cNvSpPr>
              <a:spLocks/>
            </p:cNvSpPr>
            <p:nvPr>
              <p:custDataLst>
                <p:tags r:id="rId4"/>
              </p:custDataLst>
            </p:nvPr>
          </p:nvSpPr>
          <p:spPr bwMode="auto">
            <a:xfrm>
              <a:off x="22" y="181"/>
              <a:ext cx="171" cy="125"/>
            </a:xfrm>
            <a:custGeom>
              <a:avLst/>
              <a:gdLst>
                <a:gd name="T0" fmla="*/ 1083 w 1621"/>
                <a:gd name="T1" fmla="*/ 1181 h 1181"/>
                <a:gd name="T2" fmla="*/ 56 w 1621"/>
                <a:gd name="T3" fmla="*/ 1181 h 1181"/>
                <a:gd name="T4" fmla="*/ 0 w 1621"/>
                <a:gd name="T5" fmla="*/ 1124 h 1181"/>
                <a:gd name="T6" fmla="*/ 0 w 1621"/>
                <a:gd name="T7" fmla="*/ 811 h 1181"/>
                <a:gd name="T8" fmla="*/ 811 w 1621"/>
                <a:gd name="T9" fmla="*/ 0 h 1181"/>
                <a:gd name="T10" fmla="*/ 1606 w 1621"/>
                <a:gd name="T11" fmla="*/ 664 h 1181"/>
                <a:gd name="T12" fmla="*/ 1496 w 1621"/>
                <a:gd name="T13" fmla="*/ 686 h 1181"/>
                <a:gd name="T14" fmla="*/ 811 w 1621"/>
                <a:gd name="T15" fmla="*/ 111 h 1181"/>
                <a:gd name="T16" fmla="*/ 112 w 1621"/>
                <a:gd name="T17" fmla="*/ 810 h 1181"/>
                <a:gd name="T18" fmla="*/ 112 w 1621"/>
                <a:gd name="T19" fmla="*/ 1068 h 1181"/>
                <a:gd name="T20" fmla="*/ 1083 w 1621"/>
                <a:gd name="T21" fmla="*/ 1068 h 1181"/>
                <a:gd name="T22" fmla="*/ 1083 w 1621"/>
                <a:gd name="T23"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181">
                  <a:moveTo>
                    <a:pt x="1083" y="1181"/>
                  </a:moveTo>
                  <a:lnTo>
                    <a:pt x="56" y="1181"/>
                  </a:lnTo>
                  <a:cubicBezTo>
                    <a:pt x="25" y="1181"/>
                    <a:pt x="0" y="1155"/>
                    <a:pt x="0" y="1124"/>
                  </a:cubicBezTo>
                  <a:lnTo>
                    <a:pt x="0" y="811"/>
                  </a:lnTo>
                  <a:cubicBezTo>
                    <a:pt x="1" y="363"/>
                    <a:pt x="363" y="0"/>
                    <a:pt x="811" y="0"/>
                  </a:cubicBezTo>
                  <a:cubicBezTo>
                    <a:pt x="1193" y="0"/>
                    <a:pt x="1527" y="279"/>
                    <a:pt x="1606" y="664"/>
                  </a:cubicBezTo>
                  <a:cubicBezTo>
                    <a:pt x="1621" y="737"/>
                    <a:pt x="1511" y="760"/>
                    <a:pt x="1496" y="686"/>
                  </a:cubicBezTo>
                  <a:cubicBezTo>
                    <a:pt x="1428" y="354"/>
                    <a:pt x="1140" y="111"/>
                    <a:pt x="811" y="111"/>
                  </a:cubicBezTo>
                  <a:cubicBezTo>
                    <a:pt x="425" y="112"/>
                    <a:pt x="113" y="425"/>
                    <a:pt x="112" y="810"/>
                  </a:cubicBezTo>
                  <a:lnTo>
                    <a:pt x="112" y="1068"/>
                  </a:lnTo>
                  <a:lnTo>
                    <a:pt x="1083" y="1068"/>
                  </a:lnTo>
                  <a:cubicBezTo>
                    <a:pt x="1158" y="1068"/>
                    <a:pt x="1158" y="1181"/>
                    <a:pt x="1083"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oup">
              <a:extLst>
                <a:ext uri="{FF2B5EF4-FFF2-40B4-BE49-F238E27FC236}">
                  <a16:creationId xmlns:a16="http://schemas.microsoft.com/office/drawing/2014/main" id="{B890E3AF-60FA-4184-BAC4-FAFD97E53BC1}"/>
                </a:ext>
              </a:extLst>
            </p:cNvPr>
            <p:cNvSpPr>
              <a:spLocks noEditPoints="1"/>
            </p:cNvSpPr>
            <p:nvPr>
              <p:custDataLst>
                <p:tags r:id="rId5"/>
              </p:custDataLst>
            </p:nvPr>
          </p:nvSpPr>
          <p:spPr bwMode="auto">
            <a:xfrm>
              <a:off x="58" y="71"/>
              <a:ext cx="95" cy="95"/>
            </a:xfrm>
            <a:custGeom>
              <a:avLst/>
              <a:gdLst>
                <a:gd name="T0" fmla="*/ 466 w 898"/>
                <a:gd name="T1" fmla="*/ 897 h 897"/>
                <a:gd name="T2" fmla="*/ 67 w 898"/>
                <a:gd name="T3" fmla="*/ 631 h 897"/>
                <a:gd name="T4" fmla="*/ 161 w 898"/>
                <a:gd name="T5" fmla="*/ 160 h 897"/>
                <a:gd name="T6" fmla="*/ 631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1" y="897"/>
                    <a:pt x="134" y="792"/>
                    <a:pt x="67" y="631"/>
                  </a:cubicBezTo>
                  <a:cubicBezTo>
                    <a:pt x="0" y="469"/>
                    <a:pt x="37" y="284"/>
                    <a:pt x="161" y="160"/>
                  </a:cubicBezTo>
                  <a:cubicBezTo>
                    <a:pt x="284" y="37"/>
                    <a:pt x="470" y="0"/>
                    <a:pt x="631" y="67"/>
                  </a:cubicBezTo>
                  <a:cubicBezTo>
                    <a:pt x="793" y="133"/>
                    <a:pt x="898" y="291"/>
                    <a:pt x="898" y="466"/>
                  </a:cubicBezTo>
                  <a:cubicBezTo>
                    <a:pt x="898" y="704"/>
                    <a:pt x="705" y="897"/>
                    <a:pt x="466" y="897"/>
                  </a:cubicBezTo>
                  <a:close/>
                  <a:moveTo>
                    <a:pt x="466" y="146"/>
                  </a:moveTo>
                  <a:cubicBezTo>
                    <a:pt x="182" y="146"/>
                    <a:pt x="39" y="490"/>
                    <a:pt x="240" y="691"/>
                  </a:cubicBezTo>
                  <a:cubicBezTo>
                    <a:pt x="441" y="893"/>
                    <a:pt x="786" y="750"/>
                    <a:pt x="786" y="466"/>
                  </a:cubicBezTo>
                  <a:cubicBezTo>
                    <a:pt x="785" y="289"/>
                    <a:pt x="642"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oup">
              <a:extLst>
                <a:ext uri="{FF2B5EF4-FFF2-40B4-BE49-F238E27FC236}">
                  <a16:creationId xmlns:a16="http://schemas.microsoft.com/office/drawing/2014/main" id="{5987C50A-D05B-4CCF-8F7B-75F05E1858A5}"/>
                </a:ext>
              </a:extLst>
            </p:cNvPr>
            <p:cNvSpPr>
              <a:spLocks/>
            </p:cNvSpPr>
            <p:nvPr>
              <p:custDataLst>
                <p:tags r:id="rId6"/>
              </p:custDataLst>
            </p:nvPr>
          </p:nvSpPr>
          <p:spPr bwMode="auto">
            <a:xfrm>
              <a:off x="297" y="181"/>
              <a:ext cx="172" cy="125"/>
            </a:xfrm>
            <a:custGeom>
              <a:avLst/>
              <a:gdLst>
                <a:gd name="T0" fmla="*/ 1570 w 1627"/>
                <a:gd name="T1" fmla="*/ 1181 h 1181"/>
                <a:gd name="T2" fmla="*/ 545 w 1627"/>
                <a:gd name="T3" fmla="*/ 1181 h 1181"/>
                <a:gd name="T4" fmla="*/ 545 w 1627"/>
                <a:gd name="T5" fmla="*/ 1068 h 1181"/>
                <a:gd name="T6" fmla="*/ 1514 w 1627"/>
                <a:gd name="T7" fmla="*/ 1068 h 1181"/>
                <a:gd name="T8" fmla="*/ 1514 w 1627"/>
                <a:gd name="T9" fmla="*/ 701 h 1181"/>
                <a:gd name="T10" fmla="*/ 925 w 1627"/>
                <a:gd name="T11" fmla="*/ 112 h 1181"/>
                <a:gd name="T12" fmla="*/ 707 w 1627"/>
                <a:gd name="T13" fmla="*/ 112 h 1181"/>
                <a:gd name="T14" fmla="*/ 118 w 1627"/>
                <a:gd name="T15" fmla="*/ 663 h 1181"/>
                <a:gd name="T16" fmla="*/ 5 w 1627"/>
                <a:gd name="T17" fmla="*/ 656 h 1181"/>
                <a:gd name="T18" fmla="*/ 707 w 1627"/>
                <a:gd name="T19" fmla="*/ 0 h 1181"/>
                <a:gd name="T20" fmla="*/ 925 w 1627"/>
                <a:gd name="T21" fmla="*/ 0 h 1181"/>
                <a:gd name="T22" fmla="*/ 1627 w 1627"/>
                <a:gd name="T23" fmla="*/ 701 h 1181"/>
                <a:gd name="T24" fmla="*/ 1627 w 1627"/>
                <a:gd name="T25" fmla="*/ 1125 h 1181"/>
                <a:gd name="T26" fmla="*/ 1570 w 1627"/>
                <a:gd name="T27"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7" h="1181">
                  <a:moveTo>
                    <a:pt x="1570" y="1181"/>
                  </a:moveTo>
                  <a:lnTo>
                    <a:pt x="545" y="1181"/>
                  </a:lnTo>
                  <a:cubicBezTo>
                    <a:pt x="470" y="1181"/>
                    <a:pt x="470" y="1068"/>
                    <a:pt x="545" y="1068"/>
                  </a:cubicBezTo>
                  <a:lnTo>
                    <a:pt x="1514" y="1068"/>
                  </a:lnTo>
                  <a:lnTo>
                    <a:pt x="1514" y="701"/>
                  </a:lnTo>
                  <a:cubicBezTo>
                    <a:pt x="1514" y="375"/>
                    <a:pt x="1250" y="112"/>
                    <a:pt x="925" y="112"/>
                  </a:cubicBezTo>
                  <a:lnTo>
                    <a:pt x="707" y="112"/>
                  </a:lnTo>
                  <a:cubicBezTo>
                    <a:pt x="396" y="112"/>
                    <a:pt x="139" y="353"/>
                    <a:pt x="118" y="663"/>
                  </a:cubicBezTo>
                  <a:cubicBezTo>
                    <a:pt x="113" y="738"/>
                    <a:pt x="0" y="730"/>
                    <a:pt x="5" y="656"/>
                  </a:cubicBezTo>
                  <a:cubicBezTo>
                    <a:pt x="31" y="287"/>
                    <a:pt x="337" y="0"/>
                    <a:pt x="707" y="0"/>
                  </a:cubicBezTo>
                  <a:lnTo>
                    <a:pt x="925" y="0"/>
                  </a:lnTo>
                  <a:cubicBezTo>
                    <a:pt x="1312" y="0"/>
                    <a:pt x="1626" y="314"/>
                    <a:pt x="1627" y="701"/>
                  </a:cubicBezTo>
                  <a:lnTo>
                    <a:pt x="1627" y="1125"/>
                  </a:lnTo>
                  <a:cubicBezTo>
                    <a:pt x="1627" y="1156"/>
                    <a:pt x="1601" y="1181"/>
                    <a:pt x="1570"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oup">
              <a:extLst>
                <a:ext uri="{FF2B5EF4-FFF2-40B4-BE49-F238E27FC236}">
                  <a16:creationId xmlns:a16="http://schemas.microsoft.com/office/drawing/2014/main" id="{CA0FE0FF-1BC9-427E-9F3A-6E83CD685A8C}"/>
                </a:ext>
              </a:extLst>
            </p:cNvPr>
            <p:cNvSpPr>
              <a:spLocks noEditPoints="1"/>
            </p:cNvSpPr>
            <p:nvPr>
              <p:custDataLst>
                <p:tags r:id="rId7"/>
              </p:custDataLst>
            </p:nvPr>
          </p:nvSpPr>
          <p:spPr bwMode="auto">
            <a:xfrm>
              <a:off x="334" y="71"/>
              <a:ext cx="94" cy="95"/>
            </a:xfrm>
            <a:custGeom>
              <a:avLst/>
              <a:gdLst>
                <a:gd name="T0" fmla="*/ 466 w 898"/>
                <a:gd name="T1" fmla="*/ 897 h 897"/>
                <a:gd name="T2" fmla="*/ 67 w 898"/>
                <a:gd name="T3" fmla="*/ 631 h 897"/>
                <a:gd name="T4" fmla="*/ 161 w 898"/>
                <a:gd name="T5" fmla="*/ 160 h 897"/>
                <a:gd name="T6" fmla="*/ 632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2" y="897"/>
                    <a:pt x="134" y="792"/>
                    <a:pt x="67" y="631"/>
                  </a:cubicBezTo>
                  <a:cubicBezTo>
                    <a:pt x="0" y="469"/>
                    <a:pt x="37" y="284"/>
                    <a:pt x="161" y="160"/>
                  </a:cubicBezTo>
                  <a:cubicBezTo>
                    <a:pt x="284" y="37"/>
                    <a:pt x="470" y="0"/>
                    <a:pt x="632" y="67"/>
                  </a:cubicBezTo>
                  <a:cubicBezTo>
                    <a:pt x="793" y="133"/>
                    <a:pt x="898" y="291"/>
                    <a:pt x="898" y="466"/>
                  </a:cubicBezTo>
                  <a:cubicBezTo>
                    <a:pt x="898" y="704"/>
                    <a:pt x="705" y="897"/>
                    <a:pt x="466" y="897"/>
                  </a:cubicBezTo>
                  <a:close/>
                  <a:moveTo>
                    <a:pt x="466" y="146"/>
                  </a:moveTo>
                  <a:cubicBezTo>
                    <a:pt x="182" y="146"/>
                    <a:pt x="39" y="490"/>
                    <a:pt x="240" y="691"/>
                  </a:cubicBezTo>
                  <a:cubicBezTo>
                    <a:pt x="442" y="893"/>
                    <a:pt x="786" y="750"/>
                    <a:pt x="786" y="466"/>
                  </a:cubicBezTo>
                  <a:cubicBezTo>
                    <a:pt x="785" y="289"/>
                    <a:pt x="643"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oup">
              <a:extLst>
                <a:ext uri="{FF2B5EF4-FFF2-40B4-BE49-F238E27FC236}">
                  <a16:creationId xmlns:a16="http://schemas.microsoft.com/office/drawing/2014/main" id="{432E5BBB-B4B7-42ED-A1FB-97AE4869DEF0}"/>
                </a:ext>
              </a:extLst>
            </p:cNvPr>
            <p:cNvSpPr>
              <a:spLocks noEditPoints="1"/>
            </p:cNvSpPr>
            <p:nvPr>
              <p:custDataLst>
                <p:tags r:id="rId8"/>
              </p:custDataLst>
            </p:nvPr>
          </p:nvSpPr>
          <p:spPr bwMode="auto">
            <a:xfrm>
              <a:off x="120" y="231"/>
              <a:ext cx="252" cy="182"/>
            </a:xfrm>
            <a:custGeom>
              <a:avLst/>
              <a:gdLst>
                <a:gd name="T0" fmla="*/ 2332 w 2388"/>
                <a:gd name="T1" fmla="*/ 1722 h 1722"/>
                <a:gd name="T2" fmla="*/ 57 w 2388"/>
                <a:gd name="T3" fmla="*/ 1722 h 1722"/>
                <a:gd name="T4" fmla="*/ 0 w 2388"/>
                <a:gd name="T5" fmla="*/ 1666 h 1722"/>
                <a:gd name="T6" fmla="*/ 0 w 2388"/>
                <a:gd name="T7" fmla="*/ 1193 h 1722"/>
                <a:gd name="T8" fmla="*/ 1194 w 2388"/>
                <a:gd name="T9" fmla="*/ 0 h 1722"/>
                <a:gd name="T10" fmla="*/ 2388 w 2388"/>
                <a:gd name="T11" fmla="*/ 1193 h 1722"/>
                <a:gd name="T12" fmla="*/ 2388 w 2388"/>
                <a:gd name="T13" fmla="*/ 1666 h 1722"/>
                <a:gd name="T14" fmla="*/ 2332 w 2388"/>
                <a:gd name="T15" fmla="*/ 1722 h 1722"/>
                <a:gd name="T16" fmla="*/ 113 w 2388"/>
                <a:gd name="T17" fmla="*/ 1610 h 1722"/>
                <a:gd name="T18" fmla="*/ 2275 w 2388"/>
                <a:gd name="T19" fmla="*/ 1610 h 1722"/>
                <a:gd name="T20" fmla="*/ 2275 w 2388"/>
                <a:gd name="T21" fmla="*/ 1193 h 1722"/>
                <a:gd name="T22" fmla="*/ 1194 w 2388"/>
                <a:gd name="T23" fmla="*/ 112 h 1722"/>
                <a:gd name="T24" fmla="*/ 113 w 2388"/>
                <a:gd name="T25" fmla="*/ 1193 h 1722"/>
                <a:gd name="T26" fmla="*/ 113 w 2388"/>
                <a:gd name="T27" fmla="*/ 161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8" h="1722">
                  <a:moveTo>
                    <a:pt x="2332" y="1722"/>
                  </a:moveTo>
                  <a:lnTo>
                    <a:pt x="57" y="1722"/>
                  </a:lnTo>
                  <a:cubicBezTo>
                    <a:pt x="26" y="1722"/>
                    <a:pt x="0" y="1697"/>
                    <a:pt x="0" y="1666"/>
                  </a:cubicBezTo>
                  <a:lnTo>
                    <a:pt x="0" y="1193"/>
                  </a:lnTo>
                  <a:cubicBezTo>
                    <a:pt x="0" y="534"/>
                    <a:pt x="535" y="0"/>
                    <a:pt x="1194" y="0"/>
                  </a:cubicBezTo>
                  <a:cubicBezTo>
                    <a:pt x="1853" y="0"/>
                    <a:pt x="2388" y="534"/>
                    <a:pt x="2388" y="1193"/>
                  </a:cubicBezTo>
                  <a:lnTo>
                    <a:pt x="2388" y="1666"/>
                  </a:lnTo>
                  <a:cubicBezTo>
                    <a:pt x="2388" y="1697"/>
                    <a:pt x="2363" y="1722"/>
                    <a:pt x="2332" y="1722"/>
                  </a:cubicBezTo>
                  <a:close/>
                  <a:moveTo>
                    <a:pt x="113" y="1610"/>
                  </a:moveTo>
                  <a:lnTo>
                    <a:pt x="2275" y="1610"/>
                  </a:lnTo>
                  <a:lnTo>
                    <a:pt x="2275" y="1193"/>
                  </a:lnTo>
                  <a:cubicBezTo>
                    <a:pt x="2275" y="596"/>
                    <a:pt x="1791" y="112"/>
                    <a:pt x="1194" y="112"/>
                  </a:cubicBezTo>
                  <a:cubicBezTo>
                    <a:pt x="597" y="112"/>
                    <a:pt x="113" y="596"/>
                    <a:pt x="113" y="1193"/>
                  </a:cubicBezTo>
                  <a:lnTo>
                    <a:pt x="113" y="1610"/>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100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600515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624" imgH="623" progId="TCLayout.ActiveDocument.1">
                  <p:embed/>
                </p:oleObj>
              </mc:Choice>
              <mc:Fallback>
                <p:oleObj name="think-cell Slide" r:id="rId12"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1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Ukotvenie vo vyhláške o pravidlách fungovania trhu s elektrinou</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23</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381AD006-EBF7-49E5-9F94-6E236FDDC4CB}"/>
              </a:ext>
            </a:extLst>
          </p:cNvPr>
          <p:cNvSpPr txBox="1">
            <a:spLocks/>
          </p:cNvSpPr>
          <p:nvPr/>
        </p:nvSpPr>
        <p:spPr>
          <a:xfrm>
            <a:off x="537315" y="2285885"/>
            <a:ext cx="4309006" cy="3870468"/>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Priradenie OOM ku SZE sa ukončí na základe žiadosti osoby oprávnenej konať za jednotlivých členov SZE</a:t>
            </a:r>
            <a:r>
              <a:rPr lang="sk-SK" sz="1200">
                <a:solidFill>
                  <a:sysClr val="windowText" lastClr="000000"/>
                </a:solidFill>
                <a:latin typeface="+mn-lt"/>
                <a:cs typeface="Arial" panose="020B0604020202020204" pitchFamily="34" charset="0"/>
              </a:rPr>
              <a:t>, ku ktorej je OOM pripojené alebo ku ktorej je pripojené, ak je toto OOM pripojené do tejto novej SZE namiesto existujúcej SZE.</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Žiadosť o ukončenie priradenia ku SZE sa podáva u OKTE najneskôr dva dni pred dátumom</a:t>
            </a:r>
            <a:r>
              <a:rPr lang="sk-SK" sz="1200">
                <a:solidFill>
                  <a:sysClr val="windowText" lastClr="000000"/>
                </a:solidFill>
                <a:latin typeface="+mn-lt"/>
                <a:cs typeface="Arial" panose="020B0604020202020204" pitchFamily="34" charset="0"/>
              </a:rPr>
              <a:t>, kedy má dôjsť k ukončeniu priradenia ku SZE. Ak sa žiadosť podá neskôr, dôjde k ukončeniu priradenia ku SZE od začiatku tretieho dňa od podania žiadosti.</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Ak nie sú splnené náležitosti požiadavky</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požiadavka na ukončenie priradenia ku SZE sa zamietne a proces ukončenia </a:t>
            </a:r>
            <a:r>
              <a:rPr lang="sk-SK" sz="1200">
                <a:solidFill>
                  <a:sysClr val="windowText" lastClr="000000"/>
                </a:solidFill>
                <a:latin typeface="+mn-lt"/>
                <a:cs typeface="Arial" panose="020B0604020202020204" pitchFamily="34" charset="0"/>
              </a:rPr>
              <a:t>priradenia OOM ku SZE </a:t>
            </a:r>
            <a:r>
              <a:rPr lang="sk-SK" sz="1200" b="1">
                <a:solidFill>
                  <a:sysClr val="windowText" lastClr="000000"/>
                </a:solidFill>
                <a:latin typeface="+mn-lt"/>
                <a:cs typeface="Arial" panose="020B0604020202020204" pitchFamily="34" charset="0"/>
              </a:rPr>
              <a:t>sa zastaví</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O zastavení procesu sa informuje žiadateľ.</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Ak sú náležitosti požiadavky splnené</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priradenie</a:t>
            </a:r>
            <a:r>
              <a:rPr lang="sk-SK" sz="1200">
                <a:solidFill>
                  <a:sysClr val="windowText" lastClr="000000"/>
                </a:solidFill>
                <a:latin typeface="+mn-lt"/>
                <a:cs typeface="Arial" panose="020B0604020202020204" pitchFamily="34" charset="0"/>
              </a:rPr>
              <a:t> ku SZE </a:t>
            </a:r>
            <a:r>
              <a:rPr lang="sk-SK" sz="1200" b="1">
                <a:solidFill>
                  <a:sysClr val="windowText" lastClr="000000"/>
                </a:solidFill>
                <a:latin typeface="+mn-lt"/>
                <a:cs typeface="Arial" panose="020B0604020202020204" pitchFamily="34" charset="0"/>
              </a:rPr>
              <a:t>sa ukončí s účinnosťou k dátumu uvedenému v požiadavke.</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O ukončení priradenia ku SZE sa informuje</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žiadateľ;</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prevádzkovateľ distribučnej sústavy;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dodávateľ elektriny, u ktorého je OOM registrované u OKTE.</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BB77060D-8A77-42D3-BBF2-63111885F423}"/>
              </a:ext>
            </a:extLst>
          </p:cNvPr>
          <p:cNvSpPr/>
          <p:nvPr/>
        </p:nvSpPr>
        <p:spPr>
          <a:xfrm>
            <a:off x="830835" y="2075629"/>
            <a:ext cx="3813746" cy="408799"/>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dirty="0">
                <a:ln>
                  <a:noFill/>
                </a:ln>
                <a:solidFill>
                  <a:schemeClr val="bg1"/>
                </a:solidFill>
                <a:effectLst/>
                <a:uLnTx/>
                <a:uFillTx/>
                <a:latin typeface="+mj-lt"/>
                <a:ea typeface="+mn-ea"/>
                <a:cs typeface="Arial" panose="020B0604020202020204" pitchFamily="34" charset="0"/>
              </a:rPr>
              <a:t>Ukončenie priradenia ku skupine zdieľania - §34 vyhlášky č. 207/2023 </a:t>
            </a:r>
            <a:r>
              <a:rPr kumimoji="0" lang="sk-SK" sz="1400" b="1" i="0" u="none" strike="noStrike" kern="0" cap="none" spc="0" normalizeH="0" baseline="0" dirty="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dirty="0">
                <a:ln>
                  <a:noFill/>
                </a:ln>
                <a:solidFill>
                  <a:schemeClr val="bg1"/>
                </a:solidFill>
                <a:effectLst/>
                <a:uLnTx/>
                <a:uFillTx/>
                <a:latin typeface="+mj-lt"/>
                <a:ea typeface="+mn-ea"/>
                <a:cs typeface="Arial" panose="020B0604020202020204" pitchFamily="34" charset="0"/>
              </a:rPr>
              <a:t>.</a:t>
            </a:r>
          </a:p>
        </p:txBody>
      </p:sp>
      <p:sp>
        <p:nvSpPr>
          <p:cNvPr id="10" name="Oval 9">
            <a:extLst>
              <a:ext uri="{FF2B5EF4-FFF2-40B4-BE49-F238E27FC236}">
                <a16:creationId xmlns:a16="http://schemas.microsoft.com/office/drawing/2014/main" id="{D0898F2D-5EC8-432F-97E8-EEB827273E9C}"/>
              </a:ext>
            </a:extLst>
          </p:cNvPr>
          <p:cNvSpPr/>
          <p:nvPr/>
        </p:nvSpPr>
        <p:spPr>
          <a:xfrm>
            <a:off x="670768" y="2118028"/>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11" name="Freeform 544">
            <a:extLst>
              <a:ext uri="{FF2B5EF4-FFF2-40B4-BE49-F238E27FC236}">
                <a16:creationId xmlns:a16="http://schemas.microsoft.com/office/drawing/2014/main" id="{AF20203D-FAF9-47B7-BE46-C55B5BFBCBD0}"/>
              </a:ext>
            </a:extLst>
          </p:cNvPr>
          <p:cNvSpPr>
            <a:spLocks noEditPoints="1"/>
          </p:cNvSpPr>
          <p:nvPr/>
        </p:nvSpPr>
        <p:spPr bwMode="auto">
          <a:xfrm>
            <a:off x="6293641" y="4880787"/>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12" name="Content Placeholder 2">
            <a:extLst>
              <a:ext uri="{FF2B5EF4-FFF2-40B4-BE49-F238E27FC236}">
                <a16:creationId xmlns:a16="http://schemas.microsoft.com/office/drawing/2014/main" id="{7DEF9F3E-4D99-44D3-B8ED-25CF842BB3D6}"/>
              </a:ext>
            </a:extLst>
          </p:cNvPr>
          <p:cNvSpPr txBox="1">
            <a:spLocks/>
          </p:cNvSpPr>
          <p:nvPr/>
        </p:nvSpPr>
        <p:spPr>
          <a:xfrm>
            <a:off x="5085767" y="2280029"/>
            <a:ext cx="3456253" cy="3876323"/>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V štvrťhodine obchodnej hodiny</a:t>
            </a:r>
            <a:r>
              <a:rPr lang="sk-SK" sz="1200">
                <a:solidFill>
                  <a:sysClr val="windowText" lastClr="000000"/>
                </a:solidFill>
                <a:latin typeface="+mn-lt"/>
                <a:cs typeface="Arial" panose="020B0604020202020204" pitchFamily="34" charset="0"/>
              </a:rPr>
              <a:t>, v ktorej je elektrina zdieľaná, </a:t>
            </a:r>
            <a:r>
              <a:rPr lang="sk-SK" sz="1200" b="1">
                <a:solidFill>
                  <a:sysClr val="windowText" lastClr="000000"/>
                </a:solidFill>
                <a:latin typeface="+mn-lt"/>
                <a:cs typeface="Arial" panose="020B0604020202020204" pitchFamily="34" charset="0"/>
              </a:rPr>
              <a:t>sa nepoužije nameraná alebo odberateľom nahlásená hodnota</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ale nameraná alebo odsúhlasená hodnota po odčítaní zdieľanej elektriny evidovanej u OKTE</a:t>
            </a:r>
            <a:r>
              <a:rPr lang="sk-SK" sz="12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V OOM, v ktorých je zdieľaná elektrina</a:t>
            </a:r>
            <a:r>
              <a:rPr lang="sk-SK" sz="1200">
                <a:solidFill>
                  <a:sysClr val="windowText" lastClr="000000"/>
                </a:solidFill>
                <a:latin typeface="+mn-lt"/>
                <a:cs typeface="Arial" panose="020B0604020202020204" pitchFamily="34" charset="0"/>
              </a:rPr>
              <a:t>, </a:t>
            </a:r>
            <a:r>
              <a:rPr lang="sk-SK" sz="1200" b="1">
                <a:solidFill>
                  <a:sysClr val="windowText" lastClr="000000"/>
                </a:solidFill>
                <a:latin typeface="+mn-lt"/>
                <a:cs typeface="Arial" panose="020B0604020202020204" pitchFamily="34" charset="0"/>
              </a:rPr>
              <a:t>sa na zistenie odchýlky subjektu zúčtovania použijú </a:t>
            </a:r>
            <a:r>
              <a:rPr lang="sk-SK" sz="1200">
                <a:solidFill>
                  <a:sysClr val="windowText" lastClr="000000"/>
                </a:solidFill>
                <a:latin typeface="+mn-lt"/>
                <a:cs typeface="Arial" panose="020B0604020202020204" pitchFamily="34" charset="0"/>
              </a:rPr>
              <a:t>na určenie skutočného množstva elektriny jeho bilančnej skupiny </a:t>
            </a:r>
            <a:r>
              <a:rPr lang="sk-SK" sz="1200" b="1">
                <a:solidFill>
                  <a:sysClr val="windowText" lastClr="000000"/>
                </a:solidFill>
                <a:latin typeface="+mn-lt"/>
                <a:cs typeface="Arial" panose="020B0604020202020204" pitchFamily="34" charset="0"/>
              </a:rPr>
              <a:t>údaje o množstvách odobratej elektriny a odovzdanej elektriny odovzdané OKTE prevádzkovateľom sústavy a údaje o množstvách zdieľanej elektriny po tom, čo sa množstvá zdieľanej elektriny od množstiev odobratej elektriny a odovzdanej elektriny odpočítajú.</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Množstvo zdieľanej elektriny </a:t>
            </a:r>
            <a:r>
              <a:rPr lang="sk-SK" sz="1200">
                <a:solidFill>
                  <a:sysClr val="windowText" lastClr="000000"/>
                </a:solidFill>
                <a:latin typeface="+mn-lt"/>
                <a:cs typeface="Arial" panose="020B0604020202020204" pitchFamily="34" charset="0"/>
              </a:rPr>
              <a:t>OKTE </a:t>
            </a:r>
            <a:r>
              <a:rPr lang="sk-SK" sz="1200" b="1">
                <a:solidFill>
                  <a:sysClr val="windowText" lastClr="000000"/>
                </a:solidFill>
                <a:latin typeface="+mn-lt"/>
                <a:cs typeface="Arial" panose="020B0604020202020204" pitchFamily="34" charset="0"/>
              </a:rPr>
              <a:t>sa určí podľa</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vybratej metódy vyhodnotenia zdieľanej elektriny; </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nastavenia podielov zdieľanej elektriny v SZE.</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3" name="Rectangle: Rounded Corners 12">
            <a:extLst>
              <a:ext uri="{FF2B5EF4-FFF2-40B4-BE49-F238E27FC236}">
                <a16:creationId xmlns:a16="http://schemas.microsoft.com/office/drawing/2014/main" id="{8D042034-88EA-475F-B8B1-02740EF40E94}"/>
              </a:ext>
            </a:extLst>
          </p:cNvPr>
          <p:cNvSpPr/>
          <p:nvPr/>
        </p:nvSpPr>
        <p:spPr>
          <a:xfrm>
            <a:off x="5387981" y="2079017"/>
            <a:ext cx="3037784" cy="4104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Vyhodnotenie zdieľania elektriny - §36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5" name="Oval 14">
            <a:extLst>
              <a:ext uri="{FF2B5EF4-FFF2-40B4-BE49-F238E27FC236}">
                <a16:creationId xmlns:a16="http://schemas.microsoft.com/office/drawing/2014/main" id="{7CC152D6-A402-41BC-A365-8858338E7652}"/>
              </a:ext>
            </a:extLst>
          </p:cNvPr>
          <p:cNvSpPr/>
          <p:nvPr/>
        </p:nvSpPr>
        <p:spPr>
          <a:xfrm>
            <a:off x="5227313" y="2118028"/>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6" name="Group4" descr="{&quot;Key&quot;:&quot;POWER_USER_SHAPE_ICON&quot;,&quot;Value&quot;:&quot;POWER_USER_SHAPE_ICON_STYLE_1&quot;}">
            <a:extLst>
              <a:ext uri="{FF2B5EF4-FFF2-40B4-BE49-F238E27FC236}">
                <a16:creationId xmlns:a16="http://schemas.microsoft.com/office/drawing/2014/main" id="{253A7F39-174F-4938-9876-A60941E3DCD7}"/>
              </a:ext>
            </a:extLst>
          </p:cNvPr>
          <p:cNvGrpSpPr>
            <a:grpSpLocks noChangeAspect="1"/>
          </p:cNvGrpSpPr>
          <p:nvPr>
            <p:custDataLst>
              <p:tags r:id="rId2"/>
            </p:custDataLst>
          </p:nvPr>
        </p:nvGrpSpPr>
        <p:grpSpPr bwMode="auto">
          <a:xfrm>
            <a:off x="722386" y="2160161"/>
            <a:ext cx="229615" cy="175678"/>
            <a:chOff x="22" y="71"/>
            <a:chExt cx="447" cy="342"/>
          </a:xfrm>
          <a:solidFill>
            <a:srgbClr val="265787"/>
          </a:solidFill>
        </p:grpSpPr>
        <p:sp>
          <p:nvSpPr>
            <p:cNvPr id="17" name="Group">
              <a:extLst>
                <a:ext uri="{FF2B5EF4-FFF2-40B4-BE49-F238E27FC236}">
                  <a16:creationId xmlns:a16="http://schemas.microsoft.com/office/drawing/2014/main" id="{BCC38B26-1E54-4F1B-9BFE-D1675A0D6392}"/>
                </a:ext>
              </a:extLst>
            </p:cNvPr>
            <p:cNvSpPr>
              <a:spLocks noEditPoints="1"/>
            </p:cNvSpPr>
            <p:nvPr>
              <p:custDataLst>
                <p:tags r:id="rId4"/>
              </p:custDataLst>
            </p:nvPr>
          </p:nvSpPr>
          <p:spPr bwMode="auto">
            <a:xfrm>
              <a:off x="179" y="83"/>
              <a:ext cx="133" cy="133"/>
            </a:xfrm>
            <a:custGeom>
              <a:avLst/>
              <a:gdLst>
                <a:gd name="T0" fmla="*/ 630 w 1258"/>
                <a:gd name="T1" fmla="*/ 1258 h 1258"/>
                <a:gd name="T2" fmla="*/ 628 w 1258"/>
                <a:gd name="T3" fmla="*/ 1258 h 1258"/>
                <a:gd name="T4" fmla="*/ 0 w 1258"/>
                <a:gd name="T5" fmla="*/ 630 h 1258"/>
                <a:gd name="T6" fmla="*/ 0 w 1258"/>
                <a:gd name="T7" fmla="*/ 628 h 1258"/>
                <a:gd name="T8" fmla="*/ 628 w 1258"/>
                <a:gd name="T9" fmla="*/ 0 h 1258"/>
                <a:gd name="T10" fmla="*/ 630 w 1258"/>
                <a:gd name="T11" fmla="*/ 0 h 1258"/>
                <a:gd name="T12" fmla="*/ 1258 w 1258"/>
                <a:gd name="T13" fmla="*/ 628 h 1258"/>
                <a:gd name="T14" fmla="*/ 1258 w 1258"/>
                <a:gd name="T15" fmla="*/ 630 h 1258"/>
                <a:gd name="T16" fmla="*/ 630 w 1258"/>
                <a:gd name="T17" fmla="*/ 1258 h 1258"/>
                <a:gd name="T18" fmla="*/ 628 w 1258"/>
                <a:gd name="T19" fmla="*/ 113 h 1258"/>
                <a:gd name="T20" fmla="*/ 113 w 1258"/>
                <a:gd name="T21" fmla="*/ 628 h 1258"/>
                <a:gd name="T22" fmla="*/ 113 w 1258"/>
                <a:gd name="T23" fmla="*/ 630 h 1258"/>
                <a:gd name="T24" fmla="*/ 628 w 1258"/>
                <a:gd name="T25" fmla="*/ 1146 h 1258"/>
                <a:gd name="T26" fmla="*/ 630 w 1258"/>
                <a:gd name="T27" fmla="*/ 1146 h 1258"/>
                <a:gd name="T28" fmla="*/ 1146 w 1258"/>
                <a:gd name="T29" fmla="*/ 630 h 1258"/>
                <a:gd name="T30" fmla="*/ 1146 w 1258"/>
                <a:gd name="T31" fmla="*/ 628 h 1258"/>
                <a:gd name="T32" fmla="*/ 630 w 1258"/>
                <a:gd name="T33" fmla="*/ 113 h 1258"/>
                <a:gd name="T34" fmla="*/ 628 w 1258"/>
                <a:gd name="T35" fmla="*/ 11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8" h="1258">
                  <a:moveTo>
                    <a:pt x="630" y="1258"/>
                  </a:moveTo>
                  <a:lnTo>
                    <a:pt x="628" y="1258"/>
                  </a:lnTo>
                  <a:cubicBezTo>
                    <a:pt x="281" y="1258"/>
                    <a:pt x="1" y="977"/>
                    <a:pt x="0" y="630"/>
                  </a:cubicBezTo>
                  <a:lnTo>
                    <a:pt x="0" y="628"/>
                  </a:lnTo>
                  <a:cubicBezTo>
                    <a:pt x="0" y="281"/>
                    <a:pt x="281" y="1"/>
                    <a:pt x="628" y="0"/>
                  </a:cubicBezTo>
                  <a:lnTo>
                    <a:pt x="630" y="0"/>
                  </a:lnTo>
                  <a:cubicBezTo>
                    <a:pt x="977" y="1"/>
                    <a:pt x="1258" y="281"/>
                    <a:pt x="1258" y="628"/>
                  </a:cubicBezTo>
                  <a:lnTo>
                    <a:pt x="1258" y="630"/>
                  </a:lnTo>
                  <a:cubicBezTo>
                    <a:pt x="1258" y="977"/>
                    <a:pt x="977" y="1258"/>
                    <a:pt x="630" y="1258"/>
                  </a:cubicBezTo>
                  <a:close/>
                  <a:moveTo>
                    <a:pt x="628" y="113"/>
                  </a:moveTo>
                  <a:cubicBezTo>
                    <a:pt x="344" y="113"/>
                    <a:pt x="113" y="344"/>
                    <a:pt x="113" y="628"/>
                  </a:cubicBezTo>
                  <a:lnTo>
                    <a:pt x="113" y="630"/>
                  </a:lnTo>
                  <a:cubicBezTo>
                    <a:pt x="113" y="915"/>
                    <a:pt x="343" y="1145"/>
                    <a:pt x="628" y="1146"/>
                  </a:cubicBezTo>
                  <a:lnTo>
                    <a:pt x="630" y="1146"/>
                  </a:lnTo>
                  <a:cubicBezTo>
                    <a:pt x="915" y="1145"/>
                    <a:pt x="1145" y="915"/>
                    <a:pt x="1146" y="630"/>
                  </a:cubicBezTo>
                  <a:lnTo>
                    <a:pt x="1146" y="628"/>
                  </a:lnTo>
                  <a:cubicBezTo>
                    <a:pt x="1145" y="344"/>
                    <a:pt x="915" y="113"/>
                    <a:pt x="630" y="113"/>
                  </a:cubicBezTo>
                  <a:lnTo>
                    <a:pt x="628" y="113"/>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oup">
              <a:extLst>
                <a:ext uri="{FF2B5EF4-FFF2-40B4-BE49-F238E27FC236}">
                  <a16:creationId xmlns:a16="http://schemas.microsoft.com/office/drawing/2014/main" id="{F71E0618-B6E0-40DD-BEA0-1B3AE239F28E}"/>
                </a:ext>
              </a:extLst>
            </p:cNvPr>
            <p:cNvSpPr>
              <a:spLocks/>
            </p:cNvSpPr>
            <p:nvPr>
              <p:custDataLst>
                <p:tags r:id="rId5"/>
              </p:custDataLst>
            </p:nvPr>
          </p:nvSpPr>
          <p:spPr bwMode="auto">
            <a:xfrm>
              <a:off x="22" y="181"/>
              <a:ext cx="171" cy="125"/>
            </a:xfrm>
            <a:custGeom>
              <a:avLst/>
              <a:gdLst>
                <a:gd name="T0" fmla="*/ 1083 w 1621"/>
                <a:gd name="T1" fmla="*/ 1181 h 1181"/>
                <a:gd name="T2" fmla="*/ 56 w 1621"/>
                <a:gd name="T3" fmla="*/ 1181 h 1181"/>
                <a:gd name="T4" fmla="*/ 0 w 1621"/>
                <a:gd name="T5" fmla="*/ 1124 h 1181"/>
                <a:gd name="T6" fmla="*/ 0 w 1621"/>
                <a:gd name="T7" fmla="*/ 811 h 1181"/>
                <a:gd name="T8" fmla="*/ 811 w 1621"/>
                <a:gd name="T9" fmla="*/ 0 h 1181"/>
                <a:gd name="T10" fmla="*/ 1606 w 1621"/>
                <a:gd name="T11" fmla="*/ 664 h 1181"/>
                <a:gd name="T12" fmla="*/ 1496 w 1621"/>
                <a:gd name="T13" fmla="*/ 686 h 1181"/>
                <a:gd name="T14" fmla="*/ 811 w 1621"/>
                <a:gd name="T15" fmla="*/ 111 h 1181"/>
                <a:gd name="T16" fmla="*/ 112 w 1621"/>
                <a:gd name="T17" fmla="*/ 810 h 1181"/>
                <a:gd name="T18" fmla="*/ 112 w 1621"/>
                <a:gd name="T19" fmla="*/ 1068 h 1181"/>
                <a:gd name="T20" fmla="*/ 1083 w 1621"/>
                <a:gd name="T21" fmla="*/ 1068 h 1181"/>
                <a:gd name="T22" fmla="*/ 1083 w 1621"/>
                <a:gd name="T23"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1181">
                  <a:moveTo>
                    <a:pt x="1083" y="1181"/>
                  </a:moveTo>
                  <a:lnTo>
                    <a:pt x="56" y="1181"/>
                  </a:lnTo>
                  <a:cubicBezTo>
                    <a:pt x="25" y="1181"/>
                    <a:pt x="0" y="1155"/>
                    <a:pt x="0" y="1124"/>
                  </a:cubicBezTo>
                  <a:lnTo>
                    <a:pt x="0" y="811"/>
                  </a:lnTo>
                  <a:cubicBezTo>
                    <a:pt x="1" y="363"/>
                    <a:pt x="363" y="0"/>
                    <a:pt x="811" y="0"/>
                  </a:cubicBezTo>
                  <a:cubicBezTo>
                    <a:pt x="1193" y="0"/>
                    <a:pt x="1527" y="279"/>
                    <a:pt x="1606" y="664"/>
                  </a:cubicBezTo>
                  <a:cubicBezTo>
                    <a:pt x="1621" y="737"/>
                    <a:pt x="1511" y="760"/>
                    <a:pt x="1496" y="686"/>
                  </a:cubicBezTo>
                  <a:cubicBezTo>
                    <a:pt x="1428" y="354"/>
                    <a:pt x="1140" y="111"/>
                    <a:pt x="811" y="111"/>
                  </a:cubicBezTo>
                  <a:cubicBezTo>
                    <a:pt x="425" y="112"/>
                    <a:pt x="113" y="425"/>
                    <a:pt x="112" y="810"/>
                  </a:cubicBezTo>
                  <a:lnTo>
                    <a:pt x="112" y="1068"/>
                  </a:lnTo>
                  <a:lnTo>
                    <a:pt x="1083" y="1068"/>
                  </a:lnTo>
                  <a:cubicBezTo>
                    <a:pt x="1158" y="1068"/>
                    <a:pt x="1158" y="1181"/>
                    <a:pt x="1083"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oup">
              <a:extLst>
                <a:ext uri="{FF2B5EF4-FFF2-40B4-BE49-F238E27FC236}">
                  <a16:creationId xmlns:a16="http://schemas.microsoft.com/office/drawing/2014/main" id="{0C881C13-A4C4-43B1-9A78-4C8F5B2A675B}"/>
                </a:ext>
              </a:extLst>
            </p:cNvPr>
            <p:cNvSpPr>
              <a:spLocks noEditPoints="1"/>
            </p:cNvSpPr>
            <p:nvPr>
              <p:custDataLst>
                <p:tags r:id="rId6"/>
              </p:custDataLst>
            </p:nvPr>
          </p:nvSpPr>
          <p:spPr bwMode="auto">
            <a:xfrm>
              <a:off x="58" y="71"/>
              <a:ext cx="95" cy="95"/>
            </a:xfrm>
            <a:custGeom>
              <a:avLst/>
              <a:gdLst>
                <a:gd name="T0" fmla="*/ 466 w 898"/>
                <a:gd name="T1" fmla="*/ 897 h 897"/>
                <a:gd name="T2" fmla="*/ 67 w 898"/>
                <a:gd name="T3" fmla="*/ 631 h 897"/>
                <a:gd name="T4" fmla="*/ 161 w 898"/>
                <a:gd name="T5" fmla="*/ 160 h 897"/>
                <a:gd name="T6" fmla="*/ 631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1" y="897"/>
                    <a:pt x="134" y="792"/>
                    <a:pt x="67" y="631"/>
                  </a:cubicBezTo>
                  <a:cubicBezTo>
                    <a:pt x="0" y="469"/>
                    <a:pt x="37" y="284"/>
                    <a:pt x="161" y="160"/>
                  </a:cubicBezTo>
                  <a:cubicBezTo>
                    <a:pt x="284" y="37"/>
                    <a:pt x="470" y="0"/>
                    <a:pt x="631" y="67"/>
                  </a:cubicBezTo>
                  <a:cubicBezTo>
                    <a:pt x="793" y="133"/>
                    <a:pt x="898" y="291"/>
                    <a:pt x="898" y="466"/>
                  </a:cubicBezTo>
                  <a:cubicBezTo>
                    <a:pt x="898" y="704"/>
                    <a:pt x="705" y="897"/>
                    <a:pt x="466" y="897"/>
                  </a:cubicBezTo>
                  <a:close/>
                  <a:moveTo>
                    <a:pt x="466" y="146"/>
                  </a:moveTo>
                  <a:cubicBezTo>
                    <a:pt x="182" y="146"/>
                    <a:pt x="39" y="490"/>
                    <a:pt x="240" y="691"/>
                  </a:cubicBezTo>
                  <a:cubicBezTo>
                    <a:pt x="441" y="893"/>
                    <a:pt x="786" y="750"/>
                    <a:pt x="786" y="466"/>
                  </a:cubicBezTo>
                  <a:cubicBezTo>
                    <a:pt x="785" y="289"/>
                    <a:pt x="642"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oup">
              <a:extLst>
                <a:ext uri="{FF2B5EF4-FFF2-40B4-BE49-F238E27FC236}">
                  <a16:creationId xmlns:a16="http://schemas.microsoft.com/office/drawing/2014/main" id="{F97D3950-8F96-4736-89B2-F1FADEB9FD93}"/>
                </a:ext>
              </a:extLst>
            </p:cNvPr>
            <p:cNvSpPr>
              <a:spLocks/>
            </p:cNvSpPr>
            <p:nvPr>
              <p:custDataLst>
                <p:tags r:id="rId7"/>
              </p:custDataLst>
            </p:nvPr>
          </p:nvSpPr>
          <p:spPr bwMode="auto">
            <a:xfrm>
              <a:off x="297" y="181"/>
              <a:ext cx="172" cy="125"/>
            </a:xfrm>
            <a:custGeom>
              <a:avLst/>
              <a:gdLst>
                <a:gd name="T0" fmla="*/ 1570 w 1627"/>
                <a:gd name="T1" fmla="*/ 1181 h 1181"/>
                <a:gd name="T2" fmla="*/ 545 w 1627"/>
                <a:gd name="T3" fmla="*/ 1181 h 1181"/>
                <a:gd name="T4" fmla="*/ 545 w 1627"/>
                <a:gd name="T5" fmla="*/ 1068 h 1181"/>
                <a:gd name="T6" fmla="*/ 1514 w 1627"/>
                <a:gd name="T7" fmla="*/ 1068 h 1181"/>
                <a:gd name="T8" fmla="*/ 1514 w 1627"/>
                <a:gd name="T9" fmla="*/ 701 h 1181"/>
                <a:gd name="T10" fmla="*/ 925 w 1627"/>
                <a:gd name="T11" fmla="*/ 112 h 1181"/>
                <a:gd name="T12" fmla="*/ 707 w 1627"/>
                <a:gd name="T13" fmla="*/ 112 h 1181"/>
                <a:gd name="T14" fmla="*/ 118 w 1627"/>
                <a:gd name="T15" fmla="*/ 663 h 1181"/>
                <a:gd name="T16" fmla="*/ 5 w 1627"/>
                <a:gd name="T17" fmla="*/ 656 h 1181"/>
                <a:gd name="T18" fmla="*/ 707 w 1627"/>
                <a:gd name="T19" fmla="*/ 0 h 1181"/>
                <a:gd name="T20" fmla="*/ 925 w 1627"/>
                <a:gd name="T21" fmla="*/ 0 h 1181"/>
                <a:gd name="T22" fmla="*/ 1627 w 1627"/>
                <a:gd name="T23" fmla="*/ 701 h 1181"/>
                <a:gd name="T24" fmla="*/ 1627 w 1627"/>
                <a:gd name="T25" fmla="*/ 1125 h 1181"/>
                <a:gd name="T26" fmla="*/ 1570 w 1627"/>
                <a:gd name="T27"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7" h="1181">
                  <a:moveTo>
                    <a:pt x="1570" y="1181"/>
                  </a:moveTo>
                  <a:lnTo>
                    <a:pt x="545" y="1181"/>
                  </a:lnTo>
                  <a:cubicBezTo>
                    <a:pt x="470" y="1181"/>
                    <a:pt x="470" y="1068"/>
                    <a:pt x="545" y="1068"/>
                  </a:cubicBezTo>
                  <a:lnTo>
                    <a:pt x="1514" y="1068"/>
                  </a:lnTo>
                  <a:lnTo>
                    <a:pt x="1514" y="701"/>
                  </a:lnTo>
                  <a:cubicBezTo>
                    <a:pt x="1514" y="375"/>
                    <a:pt x="1250" y="112"/>
                    <a:pt x="925" y="112"/>
                  </a:cubicBezTo>
                  <a:lnTo>
                    <a:pt x="707" y="112"/>
                  </a:lnTo>
                  <a:cubicBezTo>
                    <a:pt x="396" y="112"/>
                    <a:pt x="139" y="353"/>
                    <a:pt x="118" y="663"/>
                  </a:cubicBezTo>
                  <a:cubicBezTo>
                    <a:pt x="113" y="738"/>
                    <a:pt x="0" y="730"/>
                    <a:pt x="5" y="656"/>
                  </a:cubicBezTo>
                  <a:cubicBezTo>
                    <a:pt x="31" y="287"/>
                    <a:pt x="337" y="0"/>
                    <a:pt x="707" y="0"/>
                  </a:cubicBezTo>
                  <a:lnTo>
                    <a:pt x="925" y="0"/>
                  </a:lnTo>
                  <a:cubicBezTo>
                    <a:pt x="1312" y="0"/>
                    <a:pt x="1626" y="314"/>
                    <a:pt x="1627" y="701"/>
                  </a:cubicBezTo>
                  <a:lnTo>
                    <a:pt x="1627" y="1125"/>
                  </a:lnTo>
                  <a:cubicBezTo>
                    <a:pt x="1627" y="1156"/>
                    <a:pt x="1601" y="1181"/>
                    <a:pt x="1570" y="1181"/>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roup">
              <a:extLst>
                <a:ext uri="{FF2B5EF4-FFF2-40B4-BE49-F238E27FC236}">
                  <a16:creationId xmlns:a16="http://schemas.microsoft.com/office/drawing/2014/main" id="{86F8510E-755F-4F9D-93B2-7D12BF638244}"/>
                </a:ext>
              </a:extLst>
            </p:cNvPr>
            <p:cNvSpPr>
              <a:spLocks noEditPoints="1"/>
            </p:cNvSpPr>
            <p:nvPr>
              <p:custDataLst>
                <p:tags r:id="rId8"/>
              </p:custDataLst>
            </p:nvPr>
          </p:nvSpPr>
          <p:spPr bwMode="auto">
            <a:xfrm>
              <a:off x="334" y="71"/>
              <a:ext cx="94" cy="95"/>
            </a:xfrm>
            <a:custGeom>
              <a:avLst/>
              <a:gdLst>
                <a:gd name="T0" fmla="*/ 466 w 898"/>
                <a:gd name="T1" fmla="*/ 897 h 897"/>
                <a:gd name="T2" fmla="*/ 67 w 898"/>
                <a:gd name="T3" fmla="*/ 631 h 897"/>
                <a:gd name="T4" fmla="*/ 161 w 898"/>
                <a:gd name="T5" fmla="*/ 160 h 897"/>
                <a:gd name="T6" fmla="*/ 632 w 898"/>
                <a:gd name="T7" fmla="*/ 67 h 897"/>
                <a:gd name="T8" fmla="*/ 898 w 898"/>
                <a:gd name="T9" fmla="*/ 466 h 897"/>
                <a:gd name="T10" fmla="*/ 466 w 898"/>
                <a:gd name="T11" fmla="*/ 897 h 897"/>
                <a:gd name="T12" fmla="*/ 466 w 898"/>
                <a:gd name="T13" fmla="*/ 146 h 897"/>
                <a:gd name="T14" fmla="*/ 240 w 898"/>
                <a:gd name="T15" fmla="*/ 691 h 897"/>
                <a:gd name="T16" fmla="*/ 786 w 898"/>
                <a:gd name="T17" fmla="*/ 466 h 897"/>
                <a:gd name="T18" fmla="*/ 466 w 898"/>
                <a:gd name="T19" fmla="*/ 14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8" h="897">
                  <a:moveTo>
                    <a:pt x="466" y="897"/>
                  </a:moveTo>
                  <a:cubicBezTo>
                    <a:pt x="292" y="897"/>
                    <a:pt x="134" y="792"/>
                    <a:pt x="67" y="631"/>
                  </a:cubicBezTo>
                  <a:cubicBezTo>
                    <a:pt x="0" y="469"/>
                    <a:pt x="37" y="284"/>
                    <a:pt x="161" y="160"/>
                  </a:cubicBezTo>
                  <a:cubicBezTo>
                    <a:pt x="284" y="37"/>
                    <a:pt x="470" y="0"/>
                    <a:pt x="632" y="67"/>
                  </a:cubicBezTo>
                  <a:cubicBezTo>
                    <a:pt x="793" y="133"/>
                    <a:pt x="898" y="291"/>
                    <a:pt x="898" y="466"/>
                  </a:cubicBezTo>
                  <a:cubicBezTo>
                    <a:pt x="898" y="704"/>
                    <a:pt x="705" y="897"/>
                    <a:pt x="466" y="897"/>
                  </a:cubicBezTo>
                  <a:close/>
                  <a:moveTo>
                    <a:pt x="466" y="146"/>
                  </a:moveTo>
                  <a:cubicBezTo>
                    <a:pt x="182" y="146"/>
                    <a:pt x="39" y="490"/>
                    <a:pt x="240" y="691"/>
                  </a:cubicBezTo>
                  <a:cubicBezTo>
                    <a:pt x="442" y="893"/>
                    <a:pt x="786" y="750"/>
                    <a:pt x="786" y="466"/>
                  </a:cubicBezTo>
                  <a:cubicBezTo>
                    <a:pt x="785" y="289"/>
                    <a:pt x="643" y="146"/>
                    <a:pt x="466" y="146"/>
                  </a:cubicBez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roup">
              <a:extLst>
                <a:ext uri="{FF2B5EF4-FFF2-40B4-BE49-F238E27FC236}">
                  <a16:creationId xmlns:a16="http://schemas.microsoft.com/office/drawing/2014/main" id="{33206365-6A01-4DEA-902B-9F8E2AF415E8}"/>
                </a:ext>
              </a:extLst>
            </p:cNvPr>
            <p:cNvSpPr>
              <a:spLocks noEditPoints="1"/>
            </p:cNvSpPr>
            <p:nvPr>
              <p:custDataLst>
                <p:tags r:id="rId9"/>
              </p:custDataLst>
            </p:nvPr>
          </p:nvSpPr>
          <p:spPr bwMode="auto">
            <a:xfrm>
              <a:off x="120" y="231"/>
              <a:ext cx="252" cy="182"/>
            </a:xfrm>
            <a:custGeom>
              <a:avLst/>
              <a:gdLst>
                <a:gd name="T0" fmla="*/ 2332 w 2388"/>
                <a:gd name="T1" fmla="*/ 1722 h 1722"/>
                <a:gd name="T2" fmla="*/ 57 w 2388"/>
                <a:gd name="T3" fmla="*/ 1722 h 1722"/>
                <a:gd name="T4" fmla="*/ 0 w 2388"/>
                <a:gd name="T5" fmla="*/ 1666 h 1722"/>
                <a:gd name="T6" fmla="*/ 0 w 2388"/>
                <a:gd name="T7" fmla="*/ 1193 h 1722"/>
                <a:gd name="T8" fmla="*/ 1194 w 2388"/>
                <a:gd name="T9" fmla="*/ 0 h 1722"/>
                <a:gd name="T10" fmla="*/ 2388 w 2388"/>
                <a:gd name="T11" fmla="*/ 1193 h 1722"/>
                <a:gd name="T12" fmla="*/ 2388 w 2388"/>
                <a:gd name="T13" fmla="*/ 1666 h 1722"/>
                <a:gd name="T14" fmla="*/ 2332 w 2388"/>
                <a:gd name="T15" fmla="*/ 1722 h 1722"/>
                <a:gd name="T16" fmla="*/ 113 w 2388"/>
                <a:gd name="T17" fmla="*/ 1610 h 1722"/>
                <a:gd name="T18" fmla="*/ 2275 w 2388"/>
                <a:gd name="T19" fmla="*/ 1610 h 1722"/>
                <a:gd name="T20" fmla="*/ 2275 w 2388"/>
                <a:gd name="T21" fmla="*/ 1193 h 1722"/>
                <a:gd name="T22" fmla="*/ 1194 w 2388"/>
                <a:gd name="T23" fmla="*/ 112 h 1722"/>
                <a:gd name="T24" fmla="*/ 113 w 2388"/>
                <a:gd name="T25" fmla="*/ 1193 h 1722"/>
                <a:gd name="T26" fmla="*/ 113 w 2388"/>
                <a:gd name="T27" fmla="*/ 161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8" h="1722">
                  <a:moveTo>
                    <a:pt x="2332" y="1722"/>
                  </a:moveTo>
                  <a:lnTo>
                    <a:pt x="57" y="1722"/>
                  </a:lnTo>
                  <a:cubicBezTo>
                    <a:pt x="26" y="1722"/>
                    <a:pt x="0" y="1697"/>
                    <a:pt x="0" y="1666"/>
                  </a:cubicBezTo>
                  <a:lnTo>
                    <a:pt x="0" y="1193"/>
                  </a:lnTo>
                  <a:cubicBezTo>
                    <a:pt x="0" y="534"/>
                    <a:pt x="535" y="0"/>
                    <a:pt x="1194" y="0"/>
                  </a:cubicBezTo>
                  <a:cubicBezTo>
                    <a:pt x="1853" y="0"/>
                    <a:pt x="2388" y="534"/>
                    <a:pt x="2388" y="1193"/>
                  </a:cubicBezTo>
                  <a:lnTo>
                    <a:pt x="2388" y="1666"/>
                  </a:lnTo>
                  <a:cubicBezTo>
                    <a:pt x="2388" y="1697"/>
                    <a:pt x="2363" y="1722"/>
                    <a:pt x="2332" y="1722"/>
                  </a:cubicBezTo>
                  <a:close/>
                  <a:moveTo>
                    <a:pt x="113" y="1610"/>
                  </a:moveTo>
                  <a:lnTo>
                    <a:pt x="2275" y="1610"/>
                  </a:lnTo>
                  <a:lnTo>
                    <a:pt x="2275" y="1193"/>
                  </a:lnTo>
                  <a:cubicBezTo>
                    <a:pt x="2275" y="596"/>
                    <a:pt x="1791" y="112"/>
                    <a:pt x="1194" y="112"/>
                  </a:cubicBezTo>
                  <a:cubicBezTo>
                    <a:pt x="597" y="112"/>
                    <a:pt x="113" y="596"/>
                    <a:pt x="113" y="1193"/>
                  </a:cubicBezTo>
                  <a:lnTo>
                    <a:pt x="113" y="1610"/>
                  </a:lnTo>
                  <a:close/>
                </a:path>
              </a:pathLst>
            </a:custGeom>
            <a:grpFill/>
            <a:ln w="0">
              <a:solidFill>
                <a:srgbClr val="2657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Multiplication Sign 22">
            <a:extLst>
              <a:ext uri="{FF2B5EF4-FFF2-40B4-BE49-F238E27FC236}">
                <a16:creationId xmlns:a16="http://schemas.microsoft.com/office/drawing/2014/main" id="{567C93F2-0F1D-4FE8-985D-6B29C0DAA975}"/>
              </a:ext>
            </a:extLst>
          </p:cNvPr>
          <p:cNvSpPr/>
          <p:nvPr/>
        </p:nvSpPr>
        <p:spPr>
          <a:xfrm>
            <a:off x="707994" y="2246091"/>
            <a:ext cx="180975" cy="209116"/>
          </a:xfrm>
          <a:prstGeom prst="mathMultiply">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4" name="Analytics16" descr="{&quot;Key&quot;:&quot;POWER_USER_SHAPE_ICON&quot;,&quot;Value&quot;:&quot;POWER_USER_SHAPE_ICON_STYLE_1&quot;}">
            <a:extLst>
              <a:ext uri="{FF2B5EF4-FFF2-40B4-BE49-F238E27FC236}">
                <a16:creationId xmlns:a16="http://schemas.microsoft.com/office/drawing/2014/main" id="{2E40AF61-AC13-42D9-836C-6E43D0C7CA7F}"/>
              </a:ext>
            </a:extLst>
          </p:cNvPr>
          <p:cNvGrpSpPr>
            <a:grpSpLocks noChangeAspect="1"/>
          </p:cNvGrpSpPr>
          <p:nvPr>
            <p:custDataLst>
              <p:tags r:id="rId3"/>
            </p:custDataLst>
          </p:nvPr>
        </p:nvGrpSpPr>
        <p:grpSpPr>
          <a:xfrm>
            <a:off x="5267142" y="2140368"/>
            <a:ext cx="244342" cy="219215"/>
            <a:chOff x="8543926" y="100012"/>
            <a:chExt cx="895350" cy="803276"/>
          </a:xfrm>
          <a:noFill/>
        </p:grpSpPr>
        <p:sp>
          <p:nvSpPr>
            <p:cNvPr id="25" name="Freeform 115">
              <a:extLst>
                <a:ext uri="{FF2B5EF4-FFF2-40B4-BE49-F238E27FC236}">
                  <a16:creationId xmlns:a16="http://schemas.microsoft.com/office/drawing/2014/main" id="{0E9B07A7-0759-4D6B-B4DA-576180ACDB2F}"/>
                </a:ext>
              </a:extLst>
            </p:cNvPr>
            <p:cNvSpPr>
              <a:spLocks/>
            </p:cNvSpPr>
            <p:nvPr/>
          </p:nvSpPr>
          <p:spPr bwMode="auto">
            <a:xfrm>
              <a:off x="8801101" y="547687"/>
              <a:ext cx="180975" cy="180975"/>
            </a:xfrm>
            <a:custGeom>
              <a:avLst/>
              <a:gdLst>
                <a:gd name="T0" fmla="*/ 113 w 239"/>
                <a:gd name="T1" fmla="*/ 58 h 237"/>
                <a:gd name="T2" fmla="*/ 217 w 239"/>
                <a:gd name="T3" fmla="*/ 237 h 237"/>
                <a:gd name="T4" fmla="*/ 239 w 239"/>
                <a:gd name="T5" fmla="*/ 171 h 237"/>
                <a:gd name="T6" fmla="*/ 159 w 239"/>
                <a:gd name="T7" fmla="*/ 35 h 237"/>
                <a:gd name="T8" fmla="*/ 98 w 239"/>
                <a:gd name="T9" fmla="*/ 9 h 237"/>
                <a:gd name="T10" fmla="*/ 0 w 239"/>
                <a:gd name="T11" fmla="*/ 49 h 237"/>
                <a:gd name="T12" fmla="*/ 0 w 239"/>
                <a:gd name="T13" fmla="*/ 105 h 237"/>
                <a:gd name="T14" fmla="*/ 113 w 239"/>
                <a:gd name="T15" fmla="*/ 58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7">
                  <a:moveTo>
                    <a:pt x="113" y="58"/>
                  </a:moveTo>
                  <a:lnTo>
                    <a:pt x="217" y="237"/>
                  </a:lnTo>
                  <a:lnTo>
                    <a:pt x="239" y="171"/>
                  </a:lnTo>
                  <a:lnTo>
                    <a:pt x="159" y="35"/>
                  </a:lnTo>
                  <a:cubicBezTo>
                    <a:pt x="145" y="12"/>
                    <a:pt x="118" y="0"/>
                    <a:pt x="98" y="9"/>
                  </a:cubicBezTo>
                  <a:lnTo>
                    <a:pt x="0" y="49"/>
                  </a:lnTo>
                  <a:lnTo>
                    <a:pt x="0" y="105"/>
                  </a:lnTo>
                  <a:lnTo>
                    <a:pt x="113" y="58"/>
                  </a:ln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6">
              <a:extLst>
                <a:ext uri="{FF2B5EF4-FFF2-40B4-BE49-F238E27FC236}">
                  <a16:creationId xmlns:a16="http://schemas.microsoft.com/office/drawing/2014/main" id="{0F9AB174-D5A0-4C46-AB82-A8480A893427}"/>
                </a:ext>
              </a:extLst>
            </p:cNvPr>
            <p:cNvSpPr>
              <a:spLocks/>
            </p:cNvSpPr>
            <p:nvPr/>
          </p:nvSpPr>
          <p:spPr bwMode="auto">
            <a:xfrm>
              <a:off x="8645526" y="706437"/>
              <a:ext cx="87313" cy="114300"/>
            </a:xfrm>
            <a:custGeom>
              <a:avLst/>
              <a:gdLst>
                <a:gd name="T0" fmla="*/ 60 w 114"/>
                <a:gd name="T1" fmla="*/ 0 h 151"/>
                <a:gd name="T2" fmla="*/ 0 w 114"/>
                <a:gd name="T3" fmla="*/ 0 h 151"/>
                <a:gd name="T4" fmla="*/ 89 w 114"/>
                <a:gd name="T5" fmla="*/ 151 h 151"/>
                <a:gd name="T6" fmla="*/ 114 w 114"/>
                <a:gd name="T7" fmla="*/ 93 h 151"/>
                <a:gd name="T8" fmla="*/ 60 w 114"/>
                <a:gd name="T9" fmla="*/ 0 h 151"/>
              </a:gdLst>
              <a:ahLst/>
              <a:cxnLst>
                <a:cxn ang="0">
                  <a:pos x="T0" y="T1"/>
                </a:cxn>
                <a:cxn ang="0">
                  <a:pos x="T2" y="T3"/>
                </a:cxn>
                <a:cxn ang="0">
                  <a:pos x="T4" y="T5"/>
                </a:cxn>
                <a:cxn ang="0">
                  <a:pos x="T6" y="T7"/>
                </a:cxn>
                <a:cxn ang="0">
                  <a:pos x="T8" y="T9"/>
                </a:cxn>
              </a:cxnLst>
              <a:rect l="0" t="0" r="r" b="b"/>
              <a:pathLst>
                <a:path w="114" h="151">
                  <a:moveTo>
                    <a:pt x="60" y="0"/>
                  </a:moveTo>
                  <a:lnTo>
                    <a:pt x="0" y="0"/>
                  </a:lnTo>
                  <a:lnTo>
                    <a:pt x="89" y="151"/>
                  </a:lnTo>
                  <a:cubicBezTo>
                    <a:pt x="92" y="128"/>
                    <a:pt x="101" y="109"/>
                    <a:pt x="114" y="93"/>
                  </a:cubicBezTo>
                  <a:lnTo>
                    <a:pt x="60" y="0"/>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7">
              <a:extLst>
                <a:ext uri="{FF2B5EF4-FFF2-40B4-BE49-F238E27FC236}">
                  <a16:creationId xmlns:a16="http://schemas.microsoft.com/office/drawing/2014/main" id="{667B24D5-1E08-4C1D-B966-8AB939275A8D}"/>
                </a:ext>
              </a:extLst>
            </p:cNvPr>
            <p:cNvSpPr>
              <a:spLocks/>
            </p:cNvSpPr>
            <p:nvPr/>
          </p:nvSpPr>
          <p:spPr bwMode="auto">
            <a:xfrm>
              <a:off x="8743951" y="447675"/>
              <a:ext cx="695325" cy="455613"/>
            </a:xfrm>
            <a:custGeom>
              <a:avLst/>
              <a:gdLst>
                <a:gd name="T0" fmla="*/ 616 w 914"/>
                <a:gd name="T1" fmla="*/ 0 h 598"/>
                <a:gd name="T2" fmla="*/ 414 w 914"/>
                <a:gd name="T3" fmla="*/ 134 h 598"/>
                <a:gd name="T4" fmla="*/ 414 w 914"/>
                <a:gd name="T5" fmla="*/ 134 h 598"/>
                <a:gd name="T6" fmla="*/ 323 w 914"/>
                <a:gd name="T7" fmla="*/ 408 h 598"/>
                <a:gd name="T8" fmla="*/ 87 w 914"/>
                <a:gd name="T9" fmla="*/ 431 h 598"/>
                <a:gd name="T10" fmla="*/ 87 w 914"/>
                <a:gd name="T11" fmla="*/ 431 h 598"/>
                <a:gd name="T12" fmla="*/ 0 w 914"/>
                <a:gd name="T13" fmla="*/ 515 h 598"/>
                <a:gd name="T14" fmla="*/ 95 w 914"/>
                <a:gd name="T15" fmla="*/ 598 h 598"/>
                <a:gd name="T16" fmla="*/ 403 w 914"/>
                <a:gd name="T17" fmla="*/ 598 h 598"/>
                <a:gd name="T18" fmla="*/ 504 w 914"/>
                <a:gd name="T19" fmla="*/ 528 h 598"/>
                <a:gd name="T20" fmla="*/ 616 w 914"/>
                <a:gd name="T21" fmla="*/ 296 h 598"/>
                <a:gd name="T22" fmla="*/ 674 w 914"/>
                <a:gd name="T23" fmla="*/ 311 h 598"/>
                <a:gd name="T24" fmla="*/ 547 w 914"/>
                <a:gd name="T25" fmla="*/ 569 h 598"/>
                <a:gd name="T26" fmla="*/ 914 w 914"/>
                <a:gd name="T27" fmla="*/ 569 h 598"/>
                <a:gd name="T28" fmla="*/ 872 w 914"/>
                <a:gd name="T29" fmla="*/ 219 h 598"/>
                <a:gd name="T30" fmla="*/ 616 w 914"/>
                <a:gd name="T3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 h="598">
                  <a:moveTo>
                    <a:pt x="616" y="0"/>
                  </a:moveTo>
                  <a:cubicBezTo>
                    <a:pt x="519" y="0"/>
                    <a:pt x="442" y="55"/>
                    <a:pt x="414" y="134"/>
                  </a:cubicBezTo>
                  <a:lnTo>
                    <a:pt x="414" y="134"/>
                  </a:lnTo>
                  <a:lnTo>
                    <a:pt x="323" y="408"/>
                  </a:lnTo>
                  <a:lnTo>
                    <a:pt x="87" y="431"/>
                  </a:lnTo>
                  <a:lnTo>
                    <a:pt x="87" y="431"/>
                  </a:lnTo>
                  <a:cubicBezTo>
                    <a:pt x="39" y="432"/>
                    <a:pt x="0" y="455"/>
                    <a:pt x="0" y="515"/>
                  </a:cubicBezTo>
                  <a:cubicBezTo>
                    <a:pt x="0" y="569"/>
                    <a:pt x="35" y="598"/>
                    <a:pt x="95" y="598"/>
                  </a:cubicBezTo>
                  <a:lnTo>
                    <a:pt x="403" y="598"/>
                  </a:lnTo>
                  <a:cubicBezTo>
                    <a:pt x="448" y="598"/>
                    <a:pt x="482" y="573"/>
                    <a:pt x="504" y="528"/>
                  </a:cubicBezTo>
                  <a:cubicBezTo>
                    <a:pt x="534" y="467"/>
                    <a:pt x="585" y="362"/>
                    <a:pt x="616" y="296"/>
                  </a:cubicBezTo>
                  <a:lnTo>
                    <a:pt x="674" y="311"/>
                  </a:lnTo>
                  <a:lnTo>
                    <a:pt x="547" y="569"/>
                  </a:lnTo>
                  <a:lnTo>
                    <a:pt x="914" y="569"/>
                  </a:lnTo>
                  <a:lnTo>
                    <a:pt x="872" y="219"/>
                  </a:lnTo>
                  <a:cubicBezTo>
                    <a:pt x="860" y="98"/>
                    <a:pt x="746" y="0"/>
                    <a:pt x="616" y="0"/>
                  </a:cubicBez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118">
              <a:extLst>
                <a:ext uri="{FF2B5EF4-FFF2-40B4-BE49-F238E27FC236}">
                  <a16:creationId xmlns:a16="http://schemas.microsoft.com/office/drawing/2014/main" id="{C8A9FDF7-FADB-423A-85CE-25F524E4B008}"/>
                </a:ext>
              </a:extLst>
            </p:cNvPr>
            <p:cNvSpPr>
              <a:spLocks noChangeArrowheads="1"/>
            </p:cNvSpPr>
            <p:nvPr/>
          </p:nvSpPr>
          <p:spPr bwMode="auto">
            <a:xfrm>
              <a:off x="8543926" y="536575"/>
              <a:ext cx="49213" cy="138113"/>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119">
              <a:extLst>
                <a:ext uri="{FF2B5EF4-FFF2-40B4-BE49-F238E27FC236}">
                  <a16:creationId xmlns:a16="http://schemas.microsoft.com/office/drawing/2014/main" id="{AC81D4B7-D3B7-4876-A8B9-67A6C76358A6}"/>
                </a:ext>
              </a:extLst>
            </p:cNvPr>
            <p:cNvSpPr>
              <a:spLocks noChangeArrowheads="1"/>
            </p:cNvSpPr>
            <p:nvPr/>
          </p:nvSpPr>
          <p:spPr bwMode="auto">
            <a:xfrm>
              <a:off x="8631238" y="444500"/>
              <a:ext cx="49213" cy="230188"/>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120">
              <a:extLst>
                <a:ext uri="{FF2B5EF4-FFF2-40B4-BE49-F238E27FC236}">
                  <a16:creationId xmlns:a16="http://schemas.microsoft.com/office/drawing/2014/main" id="{4317D18C-D234-439F-BEF8-81148311CA8F}"/>
                </a:ext>
              </a:extLst>
            </p:cNvPr>
            <p:cNvSpPr>
              <a:spLocks noChangeArrowheads="1"/>
            </p:cNvSpPr>
            <p:nvPr/>
          </p:nvSpPr>
          <p:spPr bwMode="auto">
            <a:xfrm>
              <a:off x="8718551" y="503237"/>
              <a:ext cx="49213" cy="171450"/>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val 121">
              <a:extLst>
                <a:ext uri="{FF2B5EF4-FFF2-40B4-BE49-F238E27FC236}">
                  <a16:creationId xmlns:a16="http://schemas.microsoft.com/office/drawing/2014/main" id="{FC9252F3-EA65-4EA6-8AFD-07B8C2EBF222}"/>
                </a:ext>
              </a:extLst>
            </p:cNvPr>
            <p:cNvSpPr>
              <a:spLocks noChangeArrowheads="1"/>
            </p:cNvSpPr>
            <p:nvPr/>
          </p:nvSpPr>
          <p:spPr bwMode="auto">
            <a:xfrm>
              <a:off x="8956676" y="100012"/>
              <a:ext cx="327025" cy="327025"/>
            </a:xfrm>
            <a:prstGeom prst="ellipse">
              <a:avLst/>
            </a:pr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9192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250255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Životný cyklus procesu</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24</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graphicFrame>
        <p:nvGraphicFramePr>
          <p:cNvPr id="7" name="Object 6">
            <a:extLst>
              <a:ext uri="{FF2B5EF4-FFF2-40B4-BE49-F238E27FC236}">
                <a16:creationId xmlns:a16="http://schemas.microsoft.com/office/drawing/2014/main" id="{F1F69459-E224-40B6-BD54-7D9AFF53FD20}"/>
              </a:ext>
            </a:extLst>
          </p:cNvPr>
          <p:cNvGraphicFramePr>
            <a:graphicFrameLocks noChangeAspect="1"/>
          </p:cNvGraphicFramePr>
          <p:nvPr>
            <p:extLst>
              <p:ext uri="{D42A27DB-BD31-4B8C-83A1-F6EECF244321}">
                <p14:modId xmlns:p14="http://schemas.microsoft.com/office/powerpoint/2010/main" val="2608318627"/>
              </p:ext>
            </p:extLst>
          </p:nvPr>
        </p:nvGraphicFramePr>
        <p:xfrm>
          <a:off x="1275607" y="1955115"/>
          <a:ext cx="6592786" cy="4633232"/>
        </p:xfrm>
        <a:graphic>
          <a:graphicData uri="http://schemas.openxmlformats.org/presentationml/2006/ole">
            <mc:AlternateContent xmlns:mc="http://schemas.openxmlformats.org/markup-compatibility/2006">
              <mc:Choice xmlns:v="urn:schemas-microsoft-com:vml" Requires="v">
                <p:oleObj name="Visio" r:id="rId7" imgW="10992331" imgH="7725359" progId="Visio.Drawing.15">
                  <p:embed/>
                </p:oleObj>
              </mc:Choice>
              <mc:Fallback>
                <p:oleObj name="Visio" r:id="rId7" imgW="10992331" imgH="7725359" progId="Visio.Drawing.15">
                  <p:embed/>
                  <p:pic>
                    <p:nvPicPr>
                      <p:cNvPr id="7" name="Object 6">
                        <a:extLst>
                          <a:ext uri="{FF2B5EF4-FFF2-40B4-BE49-F238E27FC236}">
                            <a16:creationId xmlns:a16="http://schemas.microsoft.com/office/drawing/2014/main" id="{F1F69459-E224-40B6-BD54-7D9AFF53F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5607" y="1955115"/>
                        <a:ext cx="6592786" cy="4633232"/>
                      </a:xfrm>
                      <a:prstGeom prst="rect">
                        <a:avLst/>
                      </a:prstGeom>
                      <a:noFill/>
                    </p:spPr>
                  </p:pic>
                </p:oleObj>
              </mc:Fallback>
            </mc:AlternateContent>
          </a:graphicData>
        </a:graphic>
      </p:graphicFrame>
    </p:spTree>
    <p:extLst>
      <p:ext uri="{BB962C8B-B14F-4D97-AF65-F5344CB8AC3E}">
        <p14:creationId xmlns:p14="http://schemas.microsoft.com/office/powerpoint/2010/main" val="74040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601305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2| Zdieľanie elektriny</a:t>
            </a:r>
            <a:br>
              <a:rPr lang="sk-SK" sz="2400" b="1">
                <a:solidFill>
                  <a:srgbClr val="265787"/>
                </a:solidFill>
                <a:latin typeface="Calibri "/>
              </a:rPr>
            </a:br>
            <a:r>
              <a:rPr lang="sk-SK" sz="2000">
                <a:solidFill>
                  <a:srgbClr val="265787"/>
                </a:solidFill>
                <a:latin typeface="Calibri "/>
              </a:rPr>
              <a:t>Demo verzia fungovania</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25</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8" name="Nadpis 1">
            <a:extLst>
              <a:ext uri="{FF2B5EF4-FFF2-40B4-BE49-F238E27FC236}">
                <a16:creationId xmlns:a16="http://schemas.microsoft.com/office/drawing/2014/main" id="{4F1F8C1C-3208-402E-AABB-3988EC43FD4F}"/>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Predstavenie procesov Zdieľania elektriny v rozhraniach OKTE</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191750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26</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Akumulácia/Uskladňovanie elektriny</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58832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195807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Spôsob fungovania akumulácie elektriny na trhu</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27</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8558FC88-D1A8-4DD8-B3B8-708B2E71A2D1}"/>
              </a:ext>
            </a:extLst>
          </p:cNvPr>
          <p:cNvSpPr txBox="1">
            <a:spLocks/>
          </p:cNvSpPr>
          <p:nvPr/>
        </p:nvSpPr>
        <p:spPr>
          <a:xfrm>
            <a:off x="537314" y="2177723"/>
            <a:ext cx="8004705" cy="444532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3944AC13-9B53-4029-AFA2-50B24F02754D}"/>
              </a:ext>
            </a:extLst>
          </p:cNvPr>
          <p:cNvSpPr/>
          <p:nvPr/>
        </p:nvSpPr>
        <p:spPr>
          <a:xfrm>
            <a:off x="838201" y="2032475"/>
            <a:ext cx="3333749"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Spôsoby fungovania akumulácie elektriny</a:t>
            </a:r>
            <a:endPar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endParaRPr>
          </a:p>
        </p:txBody>
      </p:sp>
      <p:sp>
        <p:nvSpPr>
          <p:cNvPr id="10" name="Oval 9">
            <a:extLst>
              <a:ext uri="{FF2B5EF4-FFF2-40B4-BE49-F238E27FC236}">
                <a16:creationId xmlns:a16="http://schemas.microsoft.com/office/drawing/2014/main" id="{57336715-C3E5-4F0B-99BE-70E50FF5B3EF}"/>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26" name="Content Placeholder 2">
            <a:extLst>
              <a:ext uri="{FF2B5EF4-FFF2-40B4-BE49-F238E27FC236}">
                <a16:creationId xmlns:a16="http://schemas.microsoft.com/office/drawing/2014/main" id="{971E1A1F-016A-4163-A640-46A53C6718DE}"/>
              </a:ext>
            </a:extLst>
          </p:cNvPr>
          <p:cNvSpPr txBox="1">
            <a:spLocks/>
          </p:cNvSpPr>
          <p:nvPr/>
        </p:nvSpPr>
        <p:spPr>
          <a:xfrm>
            <a:off x="565281" y="2509673"/>
            <a:ext cx="1801880" cy="3622358"/>
          </a:xfrm>
          <a:prstGeom prst="rect">
            <a:avLst/>
          </a:prstGeom>
          <a:noFill/>
          <a:ln>
            <a:noFill/>
          </a:ln>
          <a:effectLst/>
        </p:spPr>
        <p:txBody>
          <a:bodyPr vert="horz" lIns="36000" tIns="36000" rIns="36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Na trhu môžu </a:t>
            </a:r>
            <a:r>
              <a:rPr lang="sk-SK" sz="1200">
                <a:solidFill>
                  <a:sysClr val="windowText" lastClr="000000"/>
                </a:solidFill>
                <a:latin typeface="+mn-lt"/>
                <a:cs typeface="Arial" panose="020B0604020202020204" pitchFamily="34" charset="0"/>
              </a:rPr>
              <a:t>v princípe </a:t>
            </a:r>
            <a:r>
              <a:rPr lang="sk-SK" sz="1200" b="1">
                <a:solidFill>
                  <a:sysClr val="windowText" lastClr="000000"/>
                </a:solidFill>
                <a:latin typeface="+mn-lt"/>
                <a:cs typeface="Arial" panose="020B0604020202020204" pitchFamily="34" charset="0"/>
              </a:rPr>
              <a:t>fungovať 4 varianty zapojenia akumulácie </a:t>
            </a:r>
            <a:r>
              <a:rPr lang="sk-SK" sz="1200">
                <a:solidFill>
                  <a:sysClr val="windowText" lastClr="000000"/>
                </a:solidFill>
                <a:latin typeface="+mn-lt"/>
                <a:cs typeface="Arial" panose="020B0604020202020204" pitchFamily="34" charset="0"/>
              </a:rPr>
              <a:t>- ako vidno na nasledujúcich ilustráciách - pričom </a:t>
            </a:r>
            <a:r>
              <a:rPr lang="sk-SK" sz="1200" b="1">
                <a:solidFill>
                  <a:sysClr val="windowText" lastClr="000000"/>
                </a:solidFill>
                <a:latin typeface="+mn-lt"/>
                <a:cs typeface="Arial" panose="020B0604020202020204" pitchFamily="34" charset="0"/>
              </a:rPr>
              <a:t>najčastejšie sa predpokladá v praxi variant 4</a:t>
            </a:r>
            <a:r>
              <a:rPr lang="sk-SK" sz="120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V OOM teda </a:t>
            </a:r>
            <a:r>
              <a:rPr lang="sk-SK" sz="1200">
                <a:solidFill>
                  <a:sysClr val="windowText" lastClr="000000"/>
                </a:solidFill>
                <a:latin typeface="+mn-lt"/>
                <a:cs typeface="Arial" panose="020B0604020202020204" pitchFamily="34" charset="0"/>
              </a:rPr>
              <a:t>bude spolu </a:t>
            </a:r>
            <a:r>
              <a:rPr lang="sk-SK" sz="1200" b="1">
                <a:solidFill>
                  <a:sysClr val="windowText" lastClr="000000"/>
                </a:solidFill>
                <a:latin typeface="+mn-lt"/>
                <a:cs typeface="Arial" panose="020B0604020202020204" pitchFamily="34" charset="0"/>
              </a:rPr>
              <a:t>so spotrebou odberateľa za elektromerom prevádzkovateľa siete okrem samotnej spotreby elektriny umiestnená aj akumulácia </a:t>
            </a:r>
            <a:r>
              <a:rPr lang="sk-SK" sz="1200">
                <a:solidFill>
                  <a:sysClr val="windowText" lastClr="000000"/>
                </a:solidFill>
                <a:latin typeface="+mn-lt"/>
                <a:cs typeface="Arial" panose="020B0604020202020204" pitchFamily="34" charset="0"/>
              </a:rPr>
              <a:t>a to </a:t>
            </a:r>
            <a:r>
              <a:rPr lang="sk-SK" sz="1200" b="1">
                <a:solidFill>
                  <a:sysClr val="windowText" lastClr="000000"/>
                </a:solidFill>
                <a:latin typeface="+mn-lt"/>
                <a:cs typeface="Arial" panose="020B0604020202020204" pitchFamily="34" charset="0"/>
              </a:rPr>
              <a:t>súčasne s výrobňou elektriny</a:t>
            </a:r>
            <a:r>
              <a:rPr lang="sk-SK" sz="1200">
                <a:solidFill>
                  <a:sysClr val="windowText" lastClr="000000"/>
                </a:solidFill>
                <a:latin typeface="+mn-lt"/>
                <a:cs typeface="Arial" panose="020B0604020202020204" pitchFamily="34" charset="0"/>
              </a:rPr>
              <a:t>.</a:t>
            </a:r>
          </a:p>
        </p:txBody>
      </p:sp>
      <p:grpSp>
        <p:nvGrpSpPr>
          <p:cNvPr id="30" name="Gear8" descr="{&quot;Key&quot;:&quot;POWER_USER_SHAPE_ICON&quot;,&quot;Value&quot;:&quot;POWER_USER_SHAPE_ICON_STYLE_1&quot;}">
            <a:extLst>
              <a:ext uri="{FF2B5EF4-FFF2-40B4-BE49-F238E27FC236}">
                <a16:creationId xmlns:a16="http://schemas.microsoft.com/office/drawing/2014/main" id="{45EA87BB-2B07-4D9F-A972-B8F512C4ADEF}"/>
              </a:ext>
            </a:extLst>
          </p:cNvPr>
          <p:cNvGrpSpPr>
            <a:grpSpLocks noChangeAspect="1"/>
          </p:cNvGrpSpPr>
          <p:nvPr>
            <p:custDataLst>
              <p:tags r:id="rId2"/>
            </p:custDataLst>
          </p:nvPr>
        </p:nvGrpSpPr>
        <p:grpSpPr bwMode="auto">
          <a:xfrm>
            <a:off x="714509" y="2055617"/>
            <a:ext cx="252701" cy="252701"/>
            <a:chOff x="7" y="8"/>
            <a:chExt cx="471" cy="471"/>
          </a:xfrm>
          <a:solidFill>
            <a:srgbClr val="265787"/>
          </a:solidFill>
        </p:grpSpPr>
        <p:sp>
          <p:nvSpPr>
            <p:cNvPr id="31" name="Gear5">
              <a:extLst>
                <a:ext uri="{FF2B5EF4-FFF2-40B4-BE49-F238E27FC236}">
                  <a16:creationId xmlns:a16="http://schemas.microsoft.com/office/drawing/2014/main" id="{E6F48B35-28DA-4CEF-969D-C5EBC1704CBF}"/>
                </a:ext>
              </a:extLst>
            </p:cNvPr>
            <p:cNvSpPr>
              <a:spLocks/>
            </p:cNvSpPr>
            <p:nvPr>
              <p:custDataLst>
                <p:tags r:id="rId3"/>
              </p:custDataLst>
            </p:nvPr>
          </p:nvSpPr>
          <p:spPr bwMode="auto">
            <a:xfrm>
              <a:off x="7" y="8"/>
              <a:ext cx="471" cy="471"/>
            </a:xfrm>
            <a:custGeom>
              <a:avLst/>
              <a:gdLst>
                <a:gd name="T0" fmla="*/ 569 w 1252"/>
                <a:gd name="T1" fmla="*/ 29 h 1251"/>
                <a:gd name="T2" fmla="*/ 536 w 1252"/>
                <a:gd name="T3" fmla="*/ 152 h 1251"/>
                <a:gd name="T4" fmla="*/ 453 w 1252"/>
                <a:gd name="T5" fmla="*/ 175 h 1251"/>
                <a:gd name="T6" fmla="*/ 315 w 1252"/>
                <a:gd name="T7" fmla="*/ 83 h 1251"/>
                <a:gd name="T8" fmla="*/ 195 w 1252"/>
                <a:gd name="T9" fmla="*/ 204 h 1251"/>
                <a:gd name="T10" fmla="*/ 202 w 1252"/>
                <a:gd name="T11" fmla="*/ 392 h 1251"/>
                <a:gd name="T12" fmla="*/ 35 w 1252"/>
                <a:gd name="T13" fmla="*/ 411 h 1251"/>
                <a:gd name="T14" fmla="*/ 22 w 1252"/>
                <a:gd name="T15" fmla="*/ 580 h 1251"/>
                <a:gd name="T16" fmla="*/ 148 w 1252"/>
                <a:gd name="T17" fmla="*/ 719 h 1251"/>
                <a:gd name="T18" fmla="*/ 32 w 1252"/>
                <a:gd name="T19" fmla="*/ 840 h 1251"/>
                <a:gd name="T20" fmla="*/ 130 w 1252"/>
                <a:gd name="T21" fmla="*/ 978 h 1251"/>
                <a:gd name="T22" fmla="*/ 316 w 1252"/>
                <a:gd name="T23" fmla="*/ 1003 h 1251"/>
                <a:gd name="T24" fmla="*/ 305 w 1252"/>
                <a:gd name="T25" fmla="*/ 1171 h 1251"/>
                <a:gd name="T26" fmla="*/ 470 w 1252"/>
                <a:gd name="T27" fmla="*/ 1214 h 1251"/>
                <a:gd name="T28" fmla="*/ 630 w 1252"/>
                <a:gd name="T29" fmla="*/ 1114 h 1251"/>
                <a:gd name="T30" fmla="*/ 728 w 1252"/>
                <a:gd name="T31" fmla="*/ 1249 h 1251"/>
                <a:gd name="T32" fmla="*/ 859 w 1252"/>
                <a:gd name="T33" fmla="*/ 1212 h 1251"/>
                <a:gd name="T34" fmla="*/ 869 w 1252"/>
                <a:gd name="T35" fmla="*/ 1029 h 1251"/>
                <a:gd name="T36" fmla="*/ 799 w 1252"/>
                <a:gd name="T37" fmla="*/ 1034 h 1251"/>
                <a:gd name="T38" fmla="*/ 809 w 1252"/>
                <a:gd name="T39" fmla="*/ 1155 h 1251"/>
                <a:gd name="T40" fmla="*/ 741 w 1252"/>
                <a:gd name="T41" fmla="*/ 1175 h 1251"/>
                <a:gd name="T42" fmla="*/ 648 w 1252"/>
                <a:gd name="T43" fmla="*/ 1046 h 1251"/>
                <a:gd name="T44" fmla="*/ 498 w 1252"/>
                <a:gd name="T45" fmla="*/ 1051 h 1251"/>
                <a:gd name="T46" fmla="*/ 363 w 1252"/>
                <a:gd name="T47" fmla="*/ 1121 h 1251"/>
                <a:gd name="T48" fmla="*/ 375 w 1252"/>
                <a:gd name="T49" fmla="*/ 965 h 1251"/>
                <a:gd name="T50" fmla="*/ 257 w 1252"/>
                <a:gd name="T51" fmla="*/ 872 h 1251"/>
                <a:gd name="T52" fmla="*/ 109 w 1252"/>
                <a:gd name="T53" fmla="*/ 838 h 1251"/>
                <a:gd name="T54" fmla="*/ 218 w 1252"/>
                <a:gd name="T55" fmla="*/ 726 h 1251"/>
                <a:gd name="T56" fmla="*/ 186 w 1252"/>
                <a:gd name="T57" fmla="*/ 580 h 1251"/>
                <a:gd name="T58" fmla="*/ 96 w 1252"/>
                <a:gd name="T59" fmla="*/ 458 h 1251"/>
                <a:gd name="T60" fmla="*/ 251 w 1252"/>
                <a:gd name="T61" fmla="*/ 443 h 1251"/>
                <a:gd name="T62" fmla="*/ 322 w 1252"/>
                <a:gd name="T63" fmla="*/ 310 h 1251"/>
                <a:gd name="T64" fmla="*/ 330 w 1252"/>
                <a:gd name="T65" fmla="*/ 159 h 1251"/>
                <a:gd name="T66" fmla="*/ 459 w 1252"/>
                <a:gd name="T67" fmla="*/ 246 h 1251"/>
                <a:gd name="T68" fmla="*/ 569 w 1252"/>
                <a:gd name="T69" fmla="*/ 216 h 1251"/>
                <a:gd name="T70" fmla="*/ 630 w 1252"/>
                <a:gd name="T71" fmla="*/ 74 h 1251"/>
                <a:gd name="T72" fmla="*/ 718 w 1252"/>
                <a:gd name="T73" fmla="*/ 201 h 1251"/>
                <a:gd name="T74" fmla="*/ 847 w 1252"/>
                <a:gd name="T75" fmla="*/ 277 h 1251"/>
                <a:gd name="T76" fmla="*/ 985 w 1252"/>
                <a:gd name="T77" fmla="*/ 207 h 1251"/>
                <a:gd name="T78" fmla="*/ 973 w 1252"/>
                <a:gd name="T79" fmla="*/ 362 h 1251"/>
                <a:gd name="T80" fmla="*/ 1022 w 1252"/>
                <a:gd name="T81" fmla="*/ 503 h 1251"/>
                <a:gd name="T82" fmla="*/ 1172 w 1252"/>
                <a:gd name="T83" fmla="*/ 537 h 1251"/>
                <a:gd name="T84" fmla="*/ 1063 w 1252"/>
                <a:gd name="T85" fmla="*/ 649 h 1251"/>
                <a:gd name="T86" fmla="*/ 1009 w 1252"/>
                <a:gd name="T87" fmla="*/ 790 h 1251"/>
                <a:gd name="T88" fmla="*/ 1123 w 1252"/>
                <a:gd name="T89" fmla="*/ 933 h 1251"/>
                <a:gd name="T90" fmla="*/ 1173 w 1252"/>
                <a:gd name="T91" fmla="*/ 883 h 1251"/>
                <a:gd name="T92" fmla="*/ 1102 w 1252"/>
                <a:gd name="T93" fmla="*/ 709 h 1251"/>
                <a:gd name="T94" fmla="*/ 1252 w 1252"/>
                <a:gd name="T95" fmla="*/ 636 h 1251"/>
                <a:gd name="T96" fmla="*/ 1207 w 1252"/>
                <a:gd name="T97" fmla="*/ 471 h 1251"/>
                <a:gd name="T98" fmla="*/ 1041 w 1252"/>
                <a:gd name="T99" fmla="*/ 384 h 1251"/>
                <a:gd name="T100" fmla="*/ 1109 w 1252"/>
                <a:gd name="T101" fmla="*/ 230 h 1251"/>
                <a:gd name="T102" fmla="*/ 968 w 1252"/>
                <a:gd name="T103" fmla="*/ 134 h 1251"/>
                <a:gd name="T104" fmla="*/ 786 w 1252"/>
                <a:gd name="T105" fmla="*/ 173 h 1251"/>
                <a:gd name="T106" fmla="*/ 738 w 1252"/>
                <a:gd name="T107" fmla="*/ 12 h 1251"/>
                <a:gd name="T108" fmla="*/ 598 w 1252"/>
                <a:gd name="T109" fmla="*/ 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2" h="1251">
                  <a:moveTo>
                    <a:pt x="598" y="1"/>
                  </a:moveTo>
                  <a:cubicBezTo>
                    <a:pt x="583" y="4"/>
                    <a:pt x="572" y="15"/>
                    <a:pt x="569" y="29"/>
                  </a:cubicBezTo>
                  <a:cubicBezTo>
                    <a:pt x="569" y="31"/>
                    <a:pt x="568" y="33"/>
                    <a:pt x="568" y="36"/>
                  </a:cubicBezTo>
                  <a:lnTo>
                    <a:pt x="536" y="152"/>
                  </a:lnTo>
                  <a:cubicBezTo>
                    <a:pt x="523" y="154"/>
                    <a:pt x="510" y="157"/>
                    <a:pt x="497" y="160"/>
                  </a:cubicBezTo>
                  <a:cubicBezTo>
                    <a:pt x="482" y="164"/>
                    <a:pt x="468" y="170"/>
                    <a:pt x="453" y="175"/>
                  </a:cubicBezTo>
                  <a:lnTo>
                    <a:pt x="355" y="88"/>
                  </a:lnTo>
                  <a:cubicBezTo>
                    <a:pt x="344" y="78"/>
                    <a:pt x="328" y="76"/>
                    <a:pt x="315" y="83"/>
                  </a:cubicBezTo>
                  <a:cubicBezTo>
                    <a:pt x="274" y="106"/>
                    <a:pt x="237" y="133"/>
                    <a:pt x="204" y="164"/>
                  </a:cubicBezTo>
                  <a:cubicBezTo>
                    <a:pt x="192" y="174"/>
                    <a:pt x="189" y="190"/>
                    <a:pt x="195" y="204"/>
                  </a:cubicBezTo>
                  <a:lnTo>
                    <a:pt x="251" y="322"/>
                  </a:lnTo>
                  <a:cubicBezTo>
                    <a:pt x="233" y="344"/>
                    <a:pt x="216" y="367"/>
                    <a:pt x="202" y="392"/>
                  </a:cubicBezTo>
                  <a:lnTo>
                    <a:pt x="70" y="387"/>
                  </a:lnTo>
                  <a:cubicBezTo>
                    <a:pt x="54" y="387"/>
                    <a:pt x="40" y="396"/>
                    <a:pt x="35" y="411"/>
                  </a:cubicBezTo>
                  <a:cubicBezTo>
                    <a:pt x="19" y="454"/>
                    <a:pt x="9" y="498"/>
                    <a:pt x="2" y="543"/>
                  </a:cubicBezTo>
                  <a:cubicBezTo>
                    <a:pt x="0" y="559"/>
                    <a:pt x="8" y="574"/>
                    <a:pt x="22" y="580"/>
                  </a:cubicBezTo>
                  <a:lnTo>
                    <a:pt x="140" y="635"/>
                  </a:lnTo>
                  <a:cubicBezTo>
                    <a:pt x="140" y="662"/>
                    <a:pt x="143" y="690"/>
                    <a:pt x="148" y="719"/>
                  </a:cubicBezTo>
                  <a:lnTo>
                    <a:pt x="44" y="801"/>
                  </a:lnTo>
                  <a:cubicBezTo>
                    <a:pt x="32" y="811"/>
                    <a:pt x="27" y="826"/>
                    <a:pt x="32" y="840"/>
                  </a:cubicBezTo>
                  <a:cubicBezTo>
                    <a:pt x="48" y="884"/>
                    <a:pt x="68" y="924"/>
                    <a:pt x="92" y="962"/>
                  </a:cubicBezTo>
                  <a:cubicBezTo>
                    <a:pt x="100" y="975"/>
                    <a:pt x="116" y="981"/>
                    <a:pt x="130" y="978"/>
                  </a:cubicBezTo>
                  <a:lnTo>
                    <a:pt x="256" y="945"/>
                  </a:lnTo>
                  <a:cubicBezTo>
                    <a:pt x="274" y="966"/>
                    <a:pt x="295" y="985"/>
                    <a:pt x="316" y="1003"/>
                  </a:cubicBezTo>
                  <a:lnTo>
                    <a:pt x="289" y="1134"/>
                  </a:lnTo>
                  <a:cubicBezTo>
                    <a:pt x="286" y="1148"/>
                    <a:pt x="293" y="1163"/>
                    <a:pt x="305" y="1171"/>
                  </a:cubicBezTo>
                  <a:cubicBezTo>
                    <a:pt x="345" y="1194"/>
                    <a:pt x="387" y="1213"/>
                    <a:pt x="431" y="1227"/>
                  </a:cubicBezTo>
                  <a:cubicBezTo>
                    <a:pt x="445" y="1232"/>
                    <a:pt x="461" y="1227"/>
                    <a:pt x="470" y="1214"/>
                  </a:cubicBezTo>
                  <a:lnTo>
                    <a:pt x="544" y="1108"/>
                  </a:lnTo>
                  <a:cubicBezTo>
                    <a:pt x="572" y="1113"/>
                    <a:pt x="601" y="1114"/>
                    <a:pt x="630" y="1114"/>
                  </a:cubicBezTo>
                  <a:lnTo>
                    <a:pt x="691" y="1231"/>
                  </a:lnTo>
                  <a:cubicBezTo>
                    <a:pt x="698" y="1244"/>
                    <a:pt x="713" y="1251"/>
                    <a:pt x="728" y="1249"/>
                  </a:cubicBezTo>
                  <a:cubicBezTo>
                    <a:pt x="747" y="1245"/>
                    <a:pt x="766" y="1242"/>
                    <a:pt x="786" y="1237"/>
                  </a:cubicBezTo>
                  <a:cubicBezTo>
                    <a:pt x="811" y="1230"/>
                    <a:pt x="835" y="1222"/>
                    <a:pt x="859" y="1212"/>
                  </a:cubicBezTo>
                  <a:cubicBezTo>
                    <a:pt x="874" y="1207"/>
                    <a:pt x="883" y="1192"/>
                    <a:pt x="882" y="1176"/>
                  </a:cubicBezTo>
                  <a:lnTo>
                    <a:pt x="869" y="1029"/>
                  </a:lnTo>
                  <a:cubicBezTo>
                    <a:pt x="867" y="1009"/>
                    <a:pt x="850" y="995"/>
                    <a:pt x="831" y="997"/>
                  </a:cubicBezTo>
                  <a:cubicBezTo>
                    <a:pt x="811" y="998"/>
                    <a:pt x="797" y="1015"/>
                    <a:pt x="799" y="1034"/>
                  </a:cubicBezTo>
                  <a:lnTo>
                    <a:pt x="799" y="1034"/>
                  </a:lnTo>
                  <a:lnTo>
                    <a:pt x="809" y="1155"/>
                  </a:lnTo>
                  <a:cubicBezTo>
                    <a:pt x="796" y="1160"/>
                    <a:pt x="782" y="1166"/>
                    <a:pt x="768" y="1169"/>
                  </a:cubicBezTo>
                  <a:cubicBezTo>
                    <a:pt x="759" y="1172"/>
                    <a:pt x="750" y="1173"/>
                    <a:pt x="741" y="1175"/>
                  </a:cubicBezTo>
                  <a:lnTo>
                    <a:pt x="682" y="1064"/>
                  </a:lnTo>
                  <a:cubicBezTo>
                    <a:pt x="675" y="1052"/>
                    <a:pt x="662" y="1045"/>
                    <a:pt x="648" y="1046"/>
                  </a:cubicBezTo>
                  <a:cubicBezTo>
                    <a:pt x="610" y="1049"/>
                    <a:pt x="572" y="1045"/>
                    <a:pt x="535" y="1037"/>
                  </a:cubicBezTo>
                  <a:cubicBezTo>
                    <a:pt x="521" y="1034"/>
                    <a:pt x="506" y="1039"/>
                    <a:pt x="498" y="1051"/>
                  </a:cubicBezTo>
                  <a:lnTo>
                    <a:pt x="428" y="1150"/>
                  </a:lnTo>
                  <a:cubicBezTo>
                    <a:pt x="406" y="1142"/>
                    <a:pt x="384" y="1132"/>
                    <a:pt x="363" y="1121"/>
                  </a:cubicBezTo>
                  <a:lnTo>
                    <a:pt x="388" y="999"/>
                  </a:lnTo>
                  <a:cubicBezTo>
                    <a:pt x="391" y="986"/>
                    <a:pt x="386" y="973"/>
                    <a:pt x="375" y="965"/>
                  </a:cubicBezTo>
                  <a:cubicBezTo>
                    <a:pt x="344" y="942"/>
                    <a:pt x="317" y="915"/>
                    <a:pt x="293" y="884"/>
                  </a:cubicBezTo>
                  <a:cubicBezTo>
                    <a:pt x="285" y="873"/>
                    <a:pt x="270" y="869"/>
                    <a:pt x="257" y="872"/>
                  </a:cubicBezTo>
                  <a:lnTo>
                    <a:pt x="141" y="903"/>
                  </a:lnTo>
                  <a:cubicBezTo>
                    <a:pt x="129" y="882"/>
                    <a:pt x="118" y="861"/>
                    <a:pt x="109" y="838"/>
                  </a:cubicBezTo>
                  <a:lnTo>
                    <a:pt x="206" y="761"/>
                  </a:lnTo>
                  <a:cubicBezTo>
                    <a:pt x="216" y="753"/>
                    <a:pt x="221" y="739"/>
                    <a:pt x="218" y="726"/>
                  </a:cubicBezTo>
                  <a:cubicBezTo>
                    <a:pt x="209" y="687"/>
                    <a:pt x="204" y="649"/>
                    <a:pt x="206" y="612"/>
                  </a:cubicBezTo>
                  <a:cubicBezTo>
                    <a:pt x="206" y="598"/>
                    <a:pt x="198" y="586"/>
                    <a:pt x="186" y="580"/>
                  </a:cubicBezTo>
                  <a:lnTo>
                    <a:pt x="77" y="528"/>
                  </a:lnTo>
                  <a:cubicBezTo>
                    <a:pt x="81" y="504"/>
                    <a:pt x="88" y="481"/>
                    <a:pt x="96" y="458"/>
                  </a:cubicBezTo>
                  <a:lnTo>
                    <a:pt x="219" y="462"/>
                  </a:lnTo>
                  <a:cubicBezTo>
                    <a:pt x="232" y="462"/>
                    <a:pt x="245" y="455"/>
                    <a:pt x="251" y="443"/>
                  </a:cubicBezTo>
                  <a:cubicBezTo>
                    <a:pt x="268" y="409"/>
                    <a:pt x="290" y="377"/>
                    <a:pt x="316" y="348"/>
                  </a:cubicBezTo>
                  <a:cubicBezTo>
                    <a:pt x="325" y="338"/>
                    <a:pt x="328" y="323"/>
                    <a:pt x="322" y="310"/>
                  </a:cubicBezTo>
                  <a:lnTo>
                    <a:pt x="271" y="201"/>
                  </a:lnTo>
                  <a:cubicBezTo>
                    <a:pt x="290" y="186"/>
                    <a:pt x="309" y="172"/>
                    <a:pt x="330" y="159"/>
                  </a:cubicBezTo>
                  <a:lnTo>
                    <a:pt x="421" y="240"/>
                  </a:lnTo>
                  <a:cubicBezTo>
                    <a:pt x="432" y="250"/>
                    <a:pt x="447" y="252"/>
                    <a:pt x="459" y="246"/>
                  </a:cubicBezTo>
                  <a:cubicBezTo>
                    <a:pt x="478" y="239"/>
                    <a:pt x="496" y="233"/>
                    <a:pt x="516" y="227"/>
                  </a:cubicBezTo>
                  <a:cubicBezTo>
                    <a:pt x="534" y="223"/>
                    <a:pt x="552" y="218"/>
                    <a:pt x="569" y="216"/>
                  </a:cubicBezTo>
                  <a:cubicBezTo>
                    <a:pt x="583" y="214"/>
                    <a:pt x="594" y="204"/>
                    <a:pt x="598" y="191"/>
                  </a:cubicBezTo>
                  <a:lnTo>
                    <a:pt x="630" y="74"/>
                  </a:lnTo>
                  <a:cubicBezTo>
                    <a:pt x="653" y="74"/>
                    <a:pt x="677" y="75"/>
                    <a:pt x="701" y="78"/>
                  </a:cubicBezTo>
                  <a:lnTo>
                    <a:pt x="718" y="201"/>
                  </a:lnTo>
                  <a:cubicBezTo>
                    <a:pt x="720" y="215"/>
                    <a:pt x="730" y="226"/>
                    <a:pt x="743" y="230"/>
                  </a:cubicBezTo>
                  <a:cubicBezTo>
                    <a:pt x="780" y="241"/>
                    <a:pt x="815" y="257"/>
                    <a:pt x="847" y="277"/>
                  </a:cubicBezTo>
                  <a:cubicBezTo>
                    <a:pt x="859" y="285"/>
                    <a:pt x="875" y="285"/>
                    <a:pt x="886" y="277"/>
                  </a:cubicBezTo>
                  <a:lnTo>
                    <a:pt x="985" y="207"/>
                  </a:lnTo>
                  <a:cubicBezTo>
                    <a:pt x="1003" y="223"/>
                    <a:pt x="1020" y="240"/>
                    <a:pt x="1037" y="258"/>
                  </a:cubicBezTo>
                  <a:lnTo>
                    <a:pt x="973" y="362"/>
                  </a:lnTo>
                  <a:cubicBezTo>
                    <a:pt x="965" y="374"/>
                    <a:pt x="965" y="389"/>
                    <a:pt x="973" y="400"/>
                  </a:cubicBezTo>
                  <a:cubicBezTo>
                    <a:pt x="993" y="432"/>
                    <a:pt x="1011" y="466"/>
                    <a:pt x="1022" y="503"/>
                  </a:cubicBezTo>
                  <a:cubicBezTo>
                    <a:pt x="1026" y="517"/>
                    <a:pt x="1038" y="526"/>
                    <a:pt x="1052" y="528"/>
                  </a:cubicBezTo>
                  <a:lnTo>
                    <a:pt x="1172" y="537"/>
                  </a:lnTo>
                  <a:cubicBezTo>
                    <a:pt x="1176" y="562"/>
                    <a:pt x="1179" y="586"/>
                    <a:pt x="1180" y="610"/>
                  </a:cubicBezTo>
                  <a:lnTo>
                    <a:pt x="1063" y="649"/>
                  </a:lnTo>
                  <a:cubicBezTo>
                    <a:pt x="1050" y="653"/>
                    <a:pt x="1040" y="665"/>
                    <a:pt x="1039" y="678"/>
                  </a:cubicBezTo>
                  <a:cubicBezTo>
                    <a:pt x="1035" y="717"/>
                    <a:pt x="1024" y="754"/>
                    <a:pt x="1009" y="790"/>
                  </a:cubicBezTo>
                  <a:cubicBezTo>
                    <a:pt x="1004" y="803"/>
                    <a:pt x="1008" y="818"/>
                    <a:pt x="1018" y="827"/>
                  </a:cubicBezTo>
                  <a:lnTo>
                    <a:pt x="1123" y="933"/>
                  </a:lnTo>
                  <a:cubicBezTo>
                    <a:pt x="1137" y="946"/>
                    <a:pt x="1159" y="946"/>
                    <a:pt x="1173" y="933"/>
                  </a:cubicBezTo>
                  <a:cubicBezTo>
                    <a:pt x="1187" y="919"/>
                    <a:pt x="1187" y="897"/>
                    <a:pt x="1173" y="883"/>
                  </a:cubicBezTo>
                  <a:lnTo>
                    <a:pt x="1080" y="792"/>
                  </a:lnTo>
                  <a:cubicBezTo>
                    <a:pt x="1090" y="765"/>
                    <a:pt x="1097" y="737"/>
                    <a:pt x="1102" y="709"/>
                  </a:cubicBezTo>
                  <a:lnTo>
                    <a:pt x="1227" y="668"/>
                  </a:lnTo>
                  <a:cubicBezTo>
                    <a:pt x="1241" y="663"/>
                    <a:pt x="1251" y="651"/>
                    <a:pt x="1252" y="636"/>
                  </a:cubicBezTo>
                  <a:cubicBezTo>
                    <a:pt x="1252" y="591"/>
                    <a:pt x="1248" y="544"/>
                    <a:pt x="1238" y="498"/>
                  </a:cubicBezTo>
                  <a:cubicBezTo>
                    <a:pt x="1235" y="484"/>
                    <a:pt x="1222" y="473"/>
                    <a:pt x="1207" y="471"/>
                  </a:cubicBezTo>
                  <a:lnTo>
                    <a:pt x="1078" y="459"/>
                  </a:lnTo>
                  <a:cubicBezTo>
                    <a:pt x="1068" y="433"/>
                    <a:pt x="1056" y="408"/>
                    <a:pt x="1041" y="384"/>
                  </a:cubicBezTo>
                  <a:lnTo>
                    <a:pt x="1111" y="270"/>
                  </a:lnTo>
                  <a:cubicBezTo>
                    <a:pt x="1119" y="257"/>
                    <a:pt x="1118" y="241"/>
                    <a:pt x="1109" y="230"/>
                  </a:cubicBezTo>
                  <a:cubicBezTo>
                    <a:pt x="1079" y="194"/>
                    <a:pt x="1045" y="163"/>
                    <a:pt x="1009" y="135"/>
                  </a:cubicBezTo>
                  <a:cubicBezTo>
                    <a:pt x="997" y="126"/>
                    <a:pt x="981" y="125"/>
                    <a:pt x="968" y="134"/>
                  </a:cubicBezTo>
                  <a:lnTo>
                    <a:pt x="861" y="208"/>
                  </a:lnTo>
                  <a:cubicBezTo>
                    <a:pt x="837" y="195"/>
                    <a:pt x="812" y="182"/>
                    <a:pt x="786" y="173"/>
                  </a:cubicBezTo>
                  <a:lnTo>
                    <a:pt x="767" y="42"/>
                  </a:lnTo>
                  <a:cubicBezTo>
                    <a:pt x="765" y="27"/>
                    <a:pt x="753" y="15"/>
                    <a:pt x="738" y="12"/>
                  </a:cubicBezTo>
                  <a:cubicBezTo>
                    <a:pt x="694" y="4"/>
                    <a:pt x="648" y="0"/>
                    <a:pt x="601" y="1"/>
                  </a:cubicBezTo>
                  <a:cubicBezTo>
                    <a:pt x="600" y="1"/>
                    <a:pt x="599" y="1"/>
                    <a:pt x="5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ear5">
              <a:extLst>
                <a:ext uri="{FF2B5EF4-FFF2-40B4-BE49-F238E27FC236}">
                  <a16:creationId xmlns:a16="http://schemas.microsoft.com/office/drawing/2014/main" id="{AA83FA5A-30F6-4844-86EC-42CF184783EB}"/>
                </a:ext>
              </a:extLst>
            </p:cNvPr>
            <p:cNvSpPr>
              <a:spLocks/>
            </p:cNvSpPr>
            <p:nvPr>
              <p:custDataLst>
                <p:tags r:id="rId4"/>
              </p:custDataLst>
            </p:nvPr>
          </p:nvSpPr>
          <p:spPr bwMode="auto">
            <a:xfrm>
              <a:off x="145" y="159"/>
              <a:ext cx="188" cy="186"/>
            </a:xfrm>
            <a:custGeom>
              <a:avLst/>
              <a:gdLst>
                <a:gd name="T0" fmla="*/ 290 w 500"/>
                <a:gd name="T1" fmla="*/ 4 h 494"/>
                <a:gd name="T2" fmla="*/ 198 w 500"/>
                <a:gd name="T3" fmla="*/ 9 h 494"/>
                <a:gd name="T4" fmla="*/ 33 w 500"/>
                <a:gd name="T5" fmla="*/ 295 h 494"/>
                <a:gd name="T6" fmla="*/ 318 w 500"/>
                <a:gd name="T7" fmla="*/ 461 h 494"/>
                <a:gd name="T8" fmla="*/ 345 w 500"/>
                <a:gd name="T9" fmla="*/ 420 h 494"/>
                <a:gd name="T10" fmla="*/ 304 w 500"/>
                <a:gd name="T11" fmla="*/ 393 h 494"/>
                <a:gd name="T12" fmla="*/ 301 w 500"/>
                <a:gd name="T13" fmla="*/ 393 h 494"/>
                <a:gd name="T14" fmla="*/ 101 w 500"/>
                <a:gd name="T15" fmla="*/ 277 h 494"/>
                <a:gd name="T16" fmla="*/ 217 w 500"/>
                <a:gd name="T17" fmla="*/ 76 h 494"/>
                <a:gd name="T18" fmla="*/ 417 w 500"/>
                <a:gd name="T19" fmla="*/ 192 h 494"/>
                <a:gd name="T20" fmla="*/ 402 w 500"/>
                <a:gd name="T21" fmla="*/ 313 h 494"/>
                <a:gd name="T22" fmla="*/ 416 w 500"/>
                <a:gd name="T23" fmla="*/ 361 h 494"/>
                <a:gd name="T24" fmla="*/ 464 w 500"/>
                <a:gd name="T25" fmla="*/ 347 h 494"/>
                <a:gd name="T26" fmla="*/ 484 w 500"/>
                <a:gd name="T27" fmla="*/ 175 h 494"/>
                <a:gd name="T28" fmla="*/ 290 w 500"/>
                <a:gd name="T29"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494">
                  <a:moveTo>
                    <a:pt x="290" y="4"/>
                  </a:moveTo>
                  <a:cubicBezTo>
                    <a:pt x="260" y="0"/>
                    <a:pt x="229" y="1"/>
                    <a:pt x="198" y="9"/>
                  </a:cubicBezTo>
                  <a:cubicBezTo>
                    <a:pt x="73" y="42"/>
                    <a:pt x="0" y="171"/>
                    <a:pt x="33" y="295"/>
                  </a:cubicBezTo>
                  <a:cubicBezTo>
                    <a:pt x="66" y="419"/>
                    <a:pt x="194" y="494"/>
                    <a:pt x="318" y="461"/>
                  </a:cubicBezTo>
                  <a:cubicBezTo>
                    <a:pt x="337" y="457"/>
                    <a:pt x="349" y="438"/>
                    <a:pt x="345" y="420"/>
                  </a:cubicBezTo>
                  <a:cubicBezTo>
                    <a:pt x="341" y="401"/>
                    <a:pt x="323" y="389"/>
                    <a:pt x="304" y="393"/>
                  </a:cubicBezTo>
                  <a:cubicBezTo>
                    <a:pt x="303" y="393"/>
                    <a:pt x="302" y="393"/>
                    <a:pt x="301" y="393"/>
                  </a:cubicBezTo>
                  <a:cubicBezTo>
                    <a:pt x="213" y="417"/>
                    <a:pt x="124" y="365"/>
                    <a:pt x="101" y="277"/>
                  </a:cubicBezTo>
                  <a:cubicBezTo>
                    <a:pt x="77" y="190"/>
                    <a:pt x="129" y="100"/>
                    <a:pt x="217" y="76"/>
                  </a:cubicBezTo>
                  <a:cubicBezTo>
                    <a:pt x="304" y="53"/>
                    <a:pt x="393" y="105"/>
                    <a:pt x="417" y="192"/>
                  </a:cubicBezTo>
                  <a:cubicBezTo>
                    <a:pt x="428" y="235"/>
                    <a:pt x="422" y="277"/>
                    <a:pt x="402" y="313"/>
                  </a:cubicBezTo>
                  <a:cubicBezTo>
                    <a:pt x="393" y="330"/>
                    <a:pt x="399" y="351"/>
                    <a:pt x="416" y="361"/>
                  </a:cubicBezTo>
                  <a:cubicBezTo>
                    <a:pt x="433" y="370"/>
                    <a:pt x="454" y="364"/>
                    <a:pt x="464" y="347"/>
                  </a:cubicBezTo>
                  <a:cubicBezTo>
                    <a:pt x="492" y="297"/>
                    <a:pt x="500" y="235"/>
                    <a:pt x="484" y="175"/>
                  </a:cubicBezTo>
                  <a:cubicBezTo>
                    <a:pt x="459" y="81"/>
                    <a:pt x="380" y="17"/>
                    <a:pt x="290"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3" name="Obrázek 6">
            <a:extLst>
              <a:ext uri="{FF2B5EF4-FFF2-40B4-BE49-F238E27FC236}">
                <a16:creationId xmlns:a16="http://schemas.microsoft.com/office/drawing/2014/main" id="{9C3D5CEF-CF59-4CA8-B24C-5C9DED7A7820}"/>
              </a:ext>
            </a:extLst>
          </p:cNvPr>
          <p:cNvPicPr>
            <a:picLocks noChangeAspect="1"/>
          </p:cNvPicPr>
          <p:nvPr/>
        </p:nvPicPr>
        <p:blipFill rotWithShape="1">
          <a:blip r:embed="rId10">
            <a:extLst>
              <a:ext uri="{28A0092B-C50C-407E-A947-70E740481C1C}">
                <a14:useLocalDpi xmlns:a14="http://schemas.microsoft.com/office/drawing/2010/main" val="0"/>
              </a:ext>
            </a:extLst>
          </a:blip>
          <a:srcRect b="52888"/>
          <a:stretch/>
        </p:blipFill>
        <p:spPr bwMode="auto">
          <a:xfrm>
            <a:off x="2367161" y="2545823"/>
            <a:ext cx="3099773" cy="1730275"/>
          </a:xfrm>
          <a:prstGeom prst="rect">
            <a:avLst/>
          </a:prstGeom>
          <a:noFill/>
        </p:spPr>
      </p:pic>
      <p:pic>
        <p:nvPicPr>
          <p:cNvPr id="34" name="Obrázek 6">
            <a:extLst>
              <a:ext uri="{FF2B5EF4-FFF2-40B4-BE49-F238E27FC236}">
                <a16:creationId xmlns:a16="http://schemas.microsoft.com/office/drawing/2014/main" id="{B2F0B30E-0356-4277-A78E-A63056B00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9257"/>
          <a:stretch/>
        </p:blipFill>
        <p:spPr bwMode="auto">
          <a:xfrm>
            <a:off x="5565504" y="2545822"/>
            <a:ext cx="2877945" cy="1730276"/>
          </a:xfrm>
          <a:prstGeom prst="rect">
            <a:avLst/>
          </a:prstGeom>
          <a:noFill/>
        </p:spPr>
      </p:pic>
      <p:pic>
        <p:nvPicPr>
          <p:cNvPr id="35" name="Obrázek 7">
            <a:extLst>
              <a:ext uri="{FF2B5EF4-FFF2-40B4-BE49-F238E27FC236}">
                <a16:creationId xmlns:a16="http://schemas.microsoft.com/office/drawing/2014/main" id="{DCF8A48E-DF0A-4FB4-85D6-E9D84D4CBE0F}"/>
              </a:ext>
            </a:extLst>
          </p:cNvPr>
          <p:cNvPicPr>
            <a:picLocks noChangeAspect="1"/>
          </p:cNvPicPr>
          <p:nvPr/>
        </p:nvPicPr>
        <p:blipFill rotWithShape="1">
          <a:blip r:embed="rId11">
            <a:extLst>
              <a:ext uri="{28A0092B-C50C-407E-A947-70E740481C1C}">
                <a14:useLocalDpi xmlns:a14="http://schemas.microsoft.com/office/drawing/2010/main" val="0"/>
              </a:ext>
            </a:extLst>
          </a:blip>
          <a:srcRect b="56299"/>
          <a:stretch/>
        </p:blipFill>
        <p:spPr bwMode="auto">
          <a:xfrm>
            <a:off x="2367162" y="4400387"/>
            <a:ext cx="3101772" cy="1730275"/>
          </a:xfrm>
          <a:prstGeom prst="rect">
            <a:avLst/>
          </a:prstGeom>
          <a:noFill/>
        </p:spPr>
      </p:pic>
      <p:pic>
        <p:nvPicPr>
          <p:cNvPr id="36" name="Obrázek 7">
            <a:extLst>
              <a:ext uri="{FF2B5EF4-FFF2-40B4-BE49-F238E27FC236}">
                <a16:creationId xmlns:a16="http://schemas.microsoft.com/office/drawing/2014/main" id="{F56BDEA4-1BA3-4B27-A271-122F65D99AA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5949"/>
          <a:stretch/>
        </p:blipFill>
        <p:spPr bwMode="auto">
          <a:xfrm>
            <a:off x="5565504" y="4398204"/>
            <a:ext cx="2877946" cy="1985630"/>
          </a:xfrm>
          <a:prstGeom prst="rect">
            <a:avLst/>
          </a:prstGeom>
          <a:noFill/>
        </p:spPr>
      </p:pic>
    </p:spTree>
    <p:extLst>
      <p:ext uri="{BB962C8B-B14F-4D97-AF65-F5344CB8AC3E}">
        <p14:creationId xmlns:p14="http://schemas.microsoft.com/office/powerpoint/2010/main" val="376301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825530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Ukotvenie vo vyhláške o pravidlách fungovania trhu s elektrinou</a:t>
            </a: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28</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8558FC88-D1A8-4DD8-B3B8-708B2E71A2D1}"/>
              </a:ext>
            </a:extLst>
          </p:cNvPr>
          <p:cNvSpPr txBox="1">
            <a:spLocks/>
          </p:cNvSpPr>
          <p:nvPr/>
        </p:nvSpPr>
        <p:spPr>
          <a:xfrm>
            <a:off x="537314" y="2177723"/>
            <a:ext cx="8004705" cy="444532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Procesy evidencie a vyhodnocovania uskladňovania elektriny sú zabezpečované OKTE </a:t>
            </a:r>
            <a:r>
              <a:rPr lang="sk-SK" sz="1200">
                <a:solidFill>
                  <a:sysClr val="windowText" lastClr="000000"/>
                </a:solidFill>
                <a:latin typeface="+mn-lt"/>
                <a:cs typeface="Arial" panose="020B0604020202020204" pitchFamily="34" charset="0"/>
              </a:rPr>
              <a:t>a podmienkou pre evidenciu vyhodnocovania uskladňovania elektriny je:</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montáž určeného meradla na svorkách zariadenia na uskladňovanie elektriny a ak je v OOM pripojené aj zariadenie na výrobu elektriny, tak aj montáž určeného meradla na svorkách generátorov zariadenia na výrobu elektriny;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evidencia úplných technických údajov akumulačného zariadenia a zariadenia na výrobu elektriny pripojenom v danom OOM;</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osadenie OOM, z ktorého je zdieľaná elektrina a do ktorého je zdieľaná elektrina, určeným meradlom prevádzkovateľa sústavy s priebehovým meraním hodnôt v štvrťhodinovom rozlíšení.</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Žiadosť o registráciu vyhodnocovania </a:t>
            </a:r>
            <a:r>
              <a:rPr lang="sk-SK" sz="1200">
                <a:solidFill>
                  <a:sysClr val="windowText" lastClr="000000"/>
                </a:solidFill>
                <a:latin typeface="+mn-lt"/>
                <a:cs typeface="Arial" panose="020B0604020202020204" pitchFamily="34" charset="0"/>
              </a:rPr>
              <a:t>uskladňovania elektriny </a:t>
            </a:r>
            <a:r>
              <a:rPr lang="sk-SK" sz="1200" b="1">
                <a:solidFill>
                  <a:sysClr val="windowText" lastClr="000000"/>
                </a:solidFill>
                <a:latin typeface="+mn-lt"/>
                <a:cs typeface="Arial" panose="020B0604020202020204" pitchFamily="34" charset="0"/>
              </a:rPr>
              <a:t>sa podáva u OKTE najneskôr dva dni pred požadovaným dňom registrácie</a:t>
            </a:r>
            <a:r>
              <a:rPr lang="sk-SK" sz="1200">
                <a:solidFill>
                  <a:sysClr val="windowText" lastClr="000000"/>
                </a:solidFill>
                <a:latin typeface="+mn-lt"/>
                <a:cs typeface="Arial" panose="020B0604020202020204" pitchFamily="34" charset="0"/>
              </a:rPr>
              <a:t>. Ak sa žiadosť podá neskôr, dôjde k registrácii od začiatku tretieho dňa od podania žiadosti.</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Žiadosť</a:t>
            </a:r>
            <a:r>
              <a:rPr lang="sk-SK" sz="1200">
                <a:solidFill>
                  <a:sysClr val="windowText" lastClr="000000"/>
                </a:solidFill>
                <a:latin typeface="+mn-lt"/>
                <a:cs typeface="Arial" panose="020B0604020202020204" pitchFamily="34" charset="0"/>
              </a:rPr>
              <a:t> o registráciu vyhodnocovania uskladňovania elektriny </a:t>
            </a:r>
            <a:r>
              <a:rPr lang="sk-SK" sz="1200" b="1">
                <a:solidFill>
                  <a:sysClr val="windowText" lastClr="000000"/>
                </a:solidFill>
                <a:latin typeface="+mn-lt"/>
                <a:cs typeface="Arial" panose="020B0604020202020204" pitchFamily="34" charset="0"/>
              </a:rPr>
              <a:t>musí obsahovať</a:t>
            </a:r>
            <a:r>
              <a:rPr lang="sk-SK" sz="120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prevádzkovateľa zariadenia na uskladňovanie elektriny;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OOM, ku ktorému je požadované vykonanie evidencie vyhodnocovania uskladňovania elektriny;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EIC zariadení v OOM;</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dátum odkedy je požadované vykonanie evidencie vyhodnocovania uskladňovania elektriny.</a:t>
            </a:r>
          </a:p>
          <a:p>
            <a:pPr marL="171450"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Ak sú splnené všetky podmienky, registrácia sa vykoná k dátumu uvedenému v žiadosti a informuje sa:</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žiadateľ;</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prevádzkovateľ prenosovej sústavy alebo distribučnej sústavy;</a:t>
            </a:r>
          </a:p>
          <a:p>
            <a:pPr marL="450850" lvl="1" indent="-171450" defTabSz="995363" fontAlgn="base">
              <a:spcAft>
                <a:spcPts val="300"/>
              </a:spcAft>
              <a:buClr>
                <a:srgbClr val="265787"/>
              </a:buClr>
              <a:defRPr/>
            </a:pPr>
            <a:r>
              <a:rPr lang="sk-SK" sz="1100">
                <a:solidFill>
                  <a:sysClr val="windowText" lastClr="000000"/>
                </a:solidFill>
                <a:latin typeface="+mn-lt"/>
                <a:cs typeface="Arial" panose="020B0604020202020204" pitchFamily="34" charset="0"/>
              </a:rPr>
              <a:t>dodávateľ elektriny, u ktorého je OOM registrované OKTE.</a:t>
            </a:r>
          </a:p>
          <a:p>
            <a:pPr marL="171450" indent="-171450" defTabSz="995363" fontAlgn="base">
              <a:spcAft>
                <a:spcPts val="300"/>
              </a:spcAft>
              <a:buClr>
                <a:srgbClr val="265787"/>
              </a:buClr>
              <a:defRPr/>
            </a:pPr>
            <a:r>
              <a:rPr lang="sk-SK" sz="1200" b="1">
                <a:solidFill>
                  <a:sysClr val="windowText" lastClr="000000"/>
                </a:solidFill>
                <a:latin typeface="+mn-lt"/>
                <a:cs typeface="Arial" panose="020B0604020202020204" pitchFamily="34" charset="0"/>
              </a:rPr>
              <a:t>Pred podaním žiadosti </a:t>
            </a:r>
            <a:r>
              <a:rPr lang="sk-SK" sz="1200">
                <a:solidFill>
                  <a:sysClr val="windowText" lastClr="000000"/>
                </a:solidFill>
                <a:latin typeface="+mn-lt"/>
                <a:cs typeface="Arial" panose="020B0604020202020204" pitchFamily="34" charset="0"/>
              </a:rPr>
              <a:t>o registráciu vyhodnocovania uskladňovania elektriny </a:t>
            </a:r>
            <a:r>
              <a:rPr lang="sk-SK" sz="1200" b="1">
                <a:solidFill>
                  <a:sysClr val="windowText" lastClr="000000"/>
                </a:solidFill>
                <a:latin typeface="+mn-lt"/>
                <a:cs typeface="Arial" panose="020B0604020202020204" pitchFamily="34" charset="0"/>
              </a:rPr>
              <a:t>môže žiadateľ overiť u OKTE osadenie OOM</a:t>
            </a:r>
            <a:r>
              <a:rPr lang="sk-SK" sz="1200">
                <a:solidFill>
                  <a:sysClr val="windowText" lastClr="000000"/>
                </a:solidFill>
                <a:latin typeface="+mn-lt"/>
                <a:cs typeface="Arial" panose="020B0604020202020204" pitchFamily="34" charset="0"/>
              </a:rPr>
              <a:t>, v ktorom je vyhodnocovanie uskladňovania elektriny, </a:t>
            </a:r>
            <a:r>
              <a:rPr lang="sk-SK" sz="1200" b="1">
                <a:solidFill>
                  <a:sysClr val="windowText" lastClr="000000"/>
                </a:solidFill>
                <a:latin typeface="+mn-lt"/>
                <a:cs typeface="Arial" panose="020B0604020202020204" pitchFamily="34" charset="0"/>
              </a:rPr>
              <a:t>určeným meradlom prevádzkovateľa sústavy s priebehovým meraním hodnôt v štvrťhodinovom rozlíšení.</a:t>
            </a: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3944AC13-9B53-4029-AFA2-50B24F02754D}"/>
              </a:ext>
            </a:extLst>
          </p:cNvPr>
          <p:cNvSpPr/>
          <p:nvPr/>
        </p:nvSpPr>
        <p:spPr>
          <a:xfrm>
            <a:off x="846871" y="2026706"/>
            <a:ext cx="4976079"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Evidencia uskladňovania elektriny </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 §35 Vyhlášky č. 207/2023 Z.z.</a:t>
            </a:r>
          </a:p>
        </p:txBody>
      </p:sp>
      <p:sp>
        <p:nvSpPr>
          <p:cNvPr id="10" name="Oval 9">
            <a:extLst>
              <a:ext uri="{FF2B5EF4-FFF2-40B4-BE49-F238E27FC236}">
                <a16:creationId xmlns:a16="http://schemas.microsoft.com/office/drawing/2014/main" id="{57336715-C3E5-4F0B-99BE-70E50FF5B3EF}"/>
              </a:ext>
            </a:extLst>
          </p:cNvPr>
          <p:cNvSpPr/>
          <p:nvPr/>
        </p:nvSpPr>
        <p:spPr>
          <a:xfrm>
            <a:off x="678860" y="2008706"/>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Notepad" descr="{&quot;Key&quot;:&quot;POWER_USER_SHAPE_ICON&quot;,&quot;Value&quot;:&quot;POWER_USER_SHAPE_ICON_STYLE_1&quot;}">
            <a:extLst>
              <a:ext uri="{FF2B5EF4-FFF2-40B4-BE49-F238E27FC236}">
                <a16:creationId xmlns:a16="http://schemas.microsoft.com/office/drawing/2014/main" id="{0DEFF8F1-2897-4E1B-AB50-D000276697AC}"/>
              </a:ext>
            </a:extLst>
          </p:cNvPr>
          <p:cNvGrpSpPr>
            <a:grpSpLocks noChangeAspect="1"/>
          </p:cNvGrpSpPr>
          <p:nvPr/>
        </p:nvGrpSpPr>
        <p:grpSpPr>
          <a:xfrm>
            <a:off x="751458" y="2066222"/>
            <a:ext cx="205804" cy="223000"/>
            <a:chOff x="6288088" y="2614613"/>
            <a:chExt cx="588963" cy="638175"/>
          </a:xfrm>
          <a:solidFill>
            <a:srgbClr val="265787"/>
          </a:solidFill>
        </p:grpSpPr>
        <p:sp>
          <p:nvSpPr>
            <p:cNvPr id="12" name="Freeform 269">
              <a:extLst>
                <a:ext uri="{FF2B5EF4-FFF2-40B4-BE49-F238E27FC236}">
                  <a16:creationId xmlns:a16="http://schemas.microsoft.com/office/drawing/2014/main" id="{009FF57C-E186-4C58-83CC-AD5153CCBC03}"/>
                </a:ext>
              </a:extLst>
            </p:cNvPr>
            <p:cNvSpPr>
              <a:spLocks/>
            </p:cNvSpPr>
            <p:nvPr/>
          </p:nvSpPr>
          <p:spPr bwMode="auto">
            <a:xfrm>
              <a:off x="6338888" y="2862263"/>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70">
              <a:extLst>
                <a:ext uri="{FF2B5EF4-FFF2-40B4-BE49-F238E27FC236}">
                  <a16:creationId xmlns:a16="http://schemas.microsoft.com/office/drawing/2014/main" id="{7FED4AE8-BF9F-456F-A90D-AAE812F2BB3A}"/>
                </a:ext>
              </a:extLst>
            </p:cNvPr>
            <p:cNvSpPr>
              <a:spLocks/>
            </p:cNvSpPr>
            <p:nvPr/>
          </p:nvSpPr>
          <p:spPr bwMode="auto">
            <a:xfrm>
              <a:off x="6338888" y="2938463"/>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271">
              <a:extLst>
                <a:ext uri="{FF2B5EF4-FFF2-40B4-BE49-F238E27FC236}">
                  <a16:creationId xmlns:a16="http://schemas.microsoft.com/office/drawing/2014/main" id="{4B115F8B-2FA4-43D0-9CE6-F86AF5209D67}"/>
                </a:ext>
              </a:extLst>
            </p:cNvPr>
            <p:cNvSpPr>
              <a:spLocks/>
            </p:cNvSpPr>
            <p:nvPr/>
          </p:nvSpPr>
          <p:spPr bwMode="auto">
            <a:xfrm>
              <a:off x="6338888" y="3013076"/>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272">
              <a:extLst>
                <a:ext uri="{FF2B5EF4-FFF2-40B4-BE49-F238E27FC236}">
                  <a16:creationId xmlns:a16="http://schemas.microsoft.com/office/drawing/2014/main" id="{97ECD441-0346-422A-83FF-01A589D5598C}"/>
                </a:ext>
              </a:extLst>
            </p:cNvPr>
            <p:cNvSpPr>
              <a:spLocks/>
            </p:cNvSpPr>
            <p:nvPr/>
          </p:nvSpPr>
          <p:spPr bwMode="auto">
            <a:xfrm>
              <a:off x="6338888" y="3089276"/>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273">
              <a:extLst>
                <a:ext uri="{FF2B5EF4-FFF2-40B4-BE49-F238E27FC236}">
                  <a16:creationId xmlns:a16="http://schemas.microsoft.com/office/drawing/2014/main" id="{65B5E587-6CAD-4A6F-B507-9293658C8FF8}"/>
                </a:ext>
              </a:extLst>
            </p:cNvPr>
            <p:cNvSpPr>
              <a:spLocks/>
            </p:cNvSpPr>
            <p:nvPr/>
          </p:nvSpPr>
          <p:spPr bwMode="auto">
            <a:xfrm>
              <a:off x="6338888" y="2786063"/>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74">
              <a:extLst>
                <a:ext uri="{FF2B5EF4-FFF2-40B4-BE49-F238E27FC236}">
                  <a16:creationId xmlns:a16="http://schemas.microsoft.com/office/drawing/2014/main" id="{21521036-FC6D-4421-A962-27A562AB1EA4}"/>
                </a:ext>
              </a:extLst>
            </p:cNvPr>
            <p:cNvSpPr>
              <a:spLocks/>
            </p:cNvSpPr>
            <p:nvPr/>
          </p:nvSpPr>
          <p:spPr bwMode="auto">
            <a:xfrm>
              <a:off x="6338888" y="2711451"/>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75">
              <a:extLst>
                <a:ext uri="{FF2B5EF4-FFF2-40B4-BE49-F238E27FC236}">
                  <a16:creationId xmlns:a16="http://schemas.microsoft.com/office/drawing/2014/main" id="{9D536C3C-247D-4715-AF34-ACEC67CB6972}"/>
                </a:ext>
              </a:extLst>
            </p:cNvPr>
            <p:cNvSpPr>
              <a:spLocks/>
            </p:cNvSpPr>
            <p:nvPr/>
          </p:nvSpPr>
          <p:spPr bwMode="auto">
            <a:xfrm>
              <a:off x="6635750" y="3128963"/>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76">
              <a:extLst>
                <a:ext uri="{FF2B5EF4-FFF2-40B4-BE49-F238E27FC236}">
                  <a16:creationId xmlns:a16="http://schemas.microsoft.com/office/drawing/2014/main" id="{F816F4B1-A58E-4338-98A2-B02CEAC5F531}"/>
                </a:ext>
              </a:extLst>
            </p:cNvPr>
            <p:cNvSpPr>
              <a:spLocks/>
            </p:cNvSpPr>
            <p:nvPr/>
          </p:nvSpPr>
          <p:spPr bwMode="auto">
            <a:xfrm>
              <a:off x="6288088" y="2614613"/>
              <a:ext cx="422275" cy="590550"/>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77">
              <a:extLst>
                <a:ext uri="{FF2B5EF4-FFF2-40B4-BE49-F238E27FC236}">
                  <a16:creationId xmlns:a16="http://schemas.microsoft.com/office/drawing/2014/main" id="{A9E4B20A-6169-407F-A48C-F02B5CB8B9D2}"/>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73425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Ukotvenie vo vyhláške o pravidlách fungovania trhu s elektrinou</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29</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7" name="Content Placeholder 2">
            <a:extLst>
              <a:ext uri="{FF2B5EF4-FFF2-40B4-BE49-F238E27FC236}">
                <a16:creationId xmlns:a16="http://schemas.microsoft.com/office/drawing/2014/main" id="{8558FC88-D1A8-4DD8-B3B8-708B2E71A2D1}"/>
              </a:ext>
            </a:extLst>
          </p:cNvPr>
          <p:cNvSpPr txBox="1">
            <a:spLocks/>
          </p:cNvSpPr>
          <p:nvPr/>
        </p:nvSpPr>
        <p:spPr>
          <a:xfrm>
            <a:off x="537314" y="2177723"/>
            <a:ext cx="8004705" cy="3656635"/>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400" b="1">
                <a:solidFill>
                  <a:sysClr val="windowText" lastClr="000000"/>
                </a:solidFill>
                <a:latin typeface="+mn-lt"/>
                <a:cs typeface="Arial" panose="020B0604020202020204" pitchFamily="34" charset="0"/>
              </a:rPr>
              <a:t>Množstvo elektriny odobratej</a:t>
            </a:r>
            <a:r>
              <a:rPr lang="sk-SK" sz="1400">
                <a:solidFill>
                  <a:sysClr val="windowText" lastClr="000000"/>
                </a:solidFill>
                <a:latin typeface="+mn-lt"/>
                <a:cs typeface="Arial" panose="020B0604020202020204" pitchFamily="34" charset="0"/>
              </a:rPr>
              <a:t> z prenosovej sústavy alebo distribučnej sústavy, </a:t>
            </a:r>
            <a:r>
              <a:rPr lang="sk-SK" sz="1400" b="1">
                <a:solidFill>
                  <a:sysClr val="windowText" lastClr="000000"/>
                </a:solidFill>
                <a:latin typeface="+mn-lt"/>
                <a:cs typeface="Arial" panose="020B0604020202020204" pitchFamily="34" charset="0"/>
              </a:rPr>
              <a:t>uskladnenej v zariadení na uskladňovanie elektriny a po jej uskladnení dodanej späť do prenosovej alebo distribučnej sústavy sa určí ako objem elektriny dodanej do</a:t>
            </a:r>
            <a:r>
              <a:rPr lang="sk-SK" sz="1400">
                <a:solidFill>
                  <a:sysClr val="windowText" lastClr="000000"/>
                </a:solidFill>
                <a:latin typeface="+mn-lt"/>
                <a:cs typeface="Arial" panose="020B0604020202020204" pitchFamily="34" charset="0"/>
              </a:rPr>
              <a:t> prenosovej </a:t>
            </a:r>
            <a:r>
              <a:rPr lang="sk-SK" sz="1400" b="1">
                <a:solidFill>
                  <a:sysClr val="windowText" lastClr="000000"/>
                </a:solidFill>
                <a:latin typeface="+mn-lt"/>
                <a:cs typeface="Arial" panose="020B0604020202020204" pitchFamily="34" charset="0"/>
              </a:rPr>
              <a:t>sústavy</a:t>
            </a:r>
            <a:r>
              <a:rPr lang="sk-SK" sz="1400">
                <a:solidFill>
                  <a:sysClr val="windowText" lastClr="000000"/>
                </a:solidFill>
                <a:latin typeface="+mn-lt"/>
                <a:cs typeface="Arial" panose="020B0604020202020204" pitchFamily="34" charset="0"/>
              </a:rPr>
              <a:t> alebo distribučnej sústavy </a:t>
            </a:r>
            <a:r>
              <a:rPr lang="sk-SK" sz="1400" b="1">
                <a:solidFill>
                  <a:sysClr val="windowText" lastClr="000000"/>
                </a:solidFill>
                <a:latin typeface="+mn-lt"/>
                <a:cs typeface="Arial" panose="020B0604020202020204" pitchFamily="34" charset="0"/>
              </a:rPr>
              <a:t>zo zariadenia na uskladňovanie elektriny v každom kalendárnom mesiaci samostatne</a:t>
            </a:r>
            <a:r>
              <a:rPr lang="sk-SK" sz="1400">
                <a:solidFill>
                  <a:sysClr val="windowText" lastClr="000000"/>
                </a:solidFill>
                <a:latin typeface="+mn-lt"/>
                <a:cs typeface="Arial" panose="020B0604020202020204" pitchFamily="34" charset="0"/>
              </a:rPr>
              <a:t>, pričom:</a:t>
            </a:r>
          </a:p>
          <a:p>
            <a:pPr marL="450850" lvl="1" indent="-171450" defTabSz="995363" fontAlgn="base">
              <a:spcAft>
                <a:spcPts val="300"/>
              </a:spcAft>
              <a:buClr>
                <a:srgbClr val="265787"/>
              </a:buClr>
              <a:defRPr/>
            </a:pPr>
            <a:r>
              <a:rPr lang="sk-SK" sz="1200" i="1">
                <a:solidFill>
                  <a:sysClr val="windowText" lastClr="000000"/>
                </a:solidFill>
                <a:latin typeface="+mn-lt"/>
                <a:cs typeface="Arial" panose="020B0604020202020204" pitchFamily="34" charset="0"/>
              </a:rPr>
              <a:t>objem odobratej elektriny z prenosovej alebo distribučnej sústavy </a:t>
            </a:r>
            <a:r>
              <a:rPr lang="sk-SK" sz="1200">
                <a:solidFill>
                  <a:sysClr val="windowText" lastClr="000000"/>
                </a:solidFill>
                <a:latin typeface="+mn-lt"/>
                <a:cs typeface="Arial" panose="020B0604020202020204" pitchFamily="34" charset="0"/>
              </a:rPr>
              <a:t>a následne uskladnenej elektriny v zariadení na uskladňovanie elektriny sa určí ako objem elektriny vstupujúci do zariadenia na uskladňovanie elektriny za časovú jednotku, najviac do celkového odberu elektriny z prenosovej alebo distribučnej sústavy v danom odbernom alebo odovzdávacom mieste za rovnakú časovú jednotku;</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objem uskladnenej elektriny v zariadení na uskladňovanie elektriny a následne dodanej elektriny do prenosovej alebo distribučnej sústavy sa určí ako objem elektriny vystupujúci zo zariadenia na uskladňovanie elektriny za časovú jednotku, najviac do celkovej dodávky elektriny do prenosovej alebo distribučnej sústavy v danom odbernom alebo odovzdávacom mieste za rovnakú časovú jednotku;</a:t>
            </a:r>
          </a:p>
          <a:p>
            <a:pPr marL="450850" lvl="1"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celkové množstvo elektriny odobratej z prenosovej alebo distribučnej sústavy, uskladnenej v zariadení na uskladňovanie elektriny a po jej uskladnení dodanej späť do prenosovej alebo distribučnej sústavy sa určí ako suma objemov podľa písmena b) za všetky časové jednotky v príslušnom kalendárnom mesiaci, najviac do objemov podľa písmena a) za všetky časové jednotky v príslušnom kalendárnom mesiaci.</a:t>
            </a:r>
          </a:p>
          <a:p>
            <a:pPr marL="171450" indent="-171450" defTabSz="995363" fontAlgn="base">
              <a:spcAft>
                <a:spcPts val="300"/>
              </a:spcAft>
              <a:buClr>
                <a:srgbClr val="265787"/>
              </a:buClr>
              <a:defRPr/>
            </a:pPr>
            <a:endParaRPr lang="sk-SK" sz="1400">
              <a:solidFill>
                <a:sysClr val="windowText" lastClr="000000"/>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3944AC13-9B53-4029-AFA2-50B24F02754D}"/>
              </a:ext>
            </a:extLst>
          </p:cNvPr>
          <p:cNvSpPr/>
          <p:nvPr/>
        </p:nvSpPr>
        <p:spPr>
          <a:xfrm>
            <a:off x="899159" y="2032475"/>
            <a:ext cx="5846924"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Vyhodnocovanie uskladňovania elektriny </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 §35 Vyhlášky ÚRSO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10" name="Oval 9">
            <a:extLst>
              <a:ext uri="{FF2B5EF4-FFF2-40B4-BE49-F238E27FC236}">
                <a16:creationId xmlns:a16="http://schemas.microsoft.com/office/drawing/2014/main" id="{57336715-C3E5-4F0B-99BE-70E50FF5B3EF}"/>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11" name="Analytics16" descr="{&quot;Key&quot;:&quot;POWER_USER_SHAPE_ICON&quot;,&quot;Value&quot;:&quot;POWER_USER_SHAPE_ICON_STYLE_1&quot;}">
            <a:extLst>
              <a:ext uri="{FF2B5EF4-FFF2-40B4-BE49-F238E27FC236}">
                <a16:creationId xmlns:a16="http://schemas.microsoft.com/office/drawing/2014/main" id="{0F857F6C-6906-411D-A2A4-D8F12A08030D}"/>
              </a:ext>
            </a:extLst>
          </p:cNvPr>
          <p:cNvGrpSpPr>
            <a:grpSpLocks noChangeAspect="1"/>
          </p:cNvGrpSpPr>
          <p:nvPr>
            <p:custDataLst>
              <p:tags r:id="rId2"/>
            </p:custDataLst>
          </p:nvPr>
        </p:nvGrpSpPr>
        <p:grpSpPr>
          <a:xfrm>
            <a:off x="705777" y="2066669"/>
            <a:ext cx="244342" cy="219215"/>
            <a:chOff x="8543926" y="100012"/>
            <a:chExt cx="895350" cy="803276"/>
          </a:xfrm>
          <a:noFill/>
        </p:grpSpPr>
        <p:sp>
          <p:nvSpPr>
            <p:cNvPr id="12" name="Freeform 115">
              <a:extLst>
                <a:ext uri="{FF2B5EF4-FFF2-40B4-BE49-F238E27FC236}">
                  <a16:creationId xmlns:a16="http://schemas.microsoft.com/office/drawing/2014/main" id="{9ABBAE45-0431-42C0-B15E-CD9620377570}"/>
                </a:ext>
              </a:extLst>
            </p:cNvPr>
            <p:cNvSpPr>
              <a:spLocks/>
            </p:cNvSpPr>
            <p:nvPr/>
          </p:nvSpPr>
          <p:spPr bwMode="auto">
            <a:xfrm>
              <a:off x="8801101" y="547687"/>
              <a:ext cx="180975" cy="180975"/>
            </a:xfrm>
            <a:custGeom>
              <a:avLst/>
              <a:gdLst>
                <a:gd name="T0" fmla="*/ 113 w 239"/>
                <a:gd name="T1" fmla="*/ 58 h 237"/>
                <a:gd name="T2" fmla="*/ 217 w 239"/>
                <a:gd name="T3" fmla="*/ 237 h 237"/>
                <a:gd name="T4" fmla="*/ 239 w 239"/>
                <a:gd name="T5" fmla="*/ 171 h 237"/>
                <a:gd name="T6" fmla="*/ 159 w 239"/>
                <a:gd name="T7" fmla="*/ 35 h 237"/>
                <a:gd name="T8" fmla="*/ 98 w 239"/>
                <a:gd name="T9" fmla="*/ 9 h 237"/>
                <a:gd name="T10" fmla="*/ 0 w 239"/>
                <a:gd name="T11" fmla="*/ 49 h 237"/>
                <a:gd name="T12" fmla="*/ 0 w 239"/>
                <a:gd name="T13" fmla="*/ 105 h 237"/>
                <a:gd name="T14" fmla="*/ 113 w 239"/>
                <a:gd name="T15" fmla="*/ 58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7">
                  <a:moveTo>
                    <a:pt x="113" y="58"/>
                  </a:moveTo>
                  <a:lnTo>
                    <a:pt x="217" y="237"/>
                  </a:lnTo>
                  <a:lnTo>
                    <a:pt x="239" y="171"/>
                  </a:lnTo>
                  <a:lnTo>
                    <a:pt x="159" y="35"/>
                  </a:lnTo>
                  <a:cubicBezTo>
                    <a:pt x="145" y="12"/>
                    <a:pt x="118" y="0"/>
                    <a:pt x="98" y="9"/>
                  </a:cubicBezTo>
                  <a:lnTo>
                    <a:pt x="0" y="49"/>
                  </a:lnTo>
                  <a:lnTo>
                    <a:pt x="0" y="105"/>
                  </a:lnTo>
                  <a:lnTo>
                    <a:pt x="113" y="58"/>
                  </a:ln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6">
              <a:extLst>
                <a:ext uri="{FF2B5EF4-FFF2-40B4-BE49-F238E27FC236}">
                  <a16:creationId xmlns:a16="http://schemas.microsoft.com/office/drawing/2014/main" id="{8D3796AD-98AA-4E91-A3B2-1F0F1BACD1AE}"/>
                </a:ext>
              </a:extLst>
            </p:cNvPr>
            <p:cNvSpPr>
              <a:spLocks/>
            </p:cNvSpPr>
            <p:nvPr/>
          </p:nvSpPr>
          <p:spPr bwMode="auto">
            <a:xfrm>
              <a:off x="8645526" y="706437"/>
              <a:ext cx="87313" cy="114300"/>
            </a:xfrm>
            <a:custGeom>
              <a:avLst/>
              <a:gdLst>
                <a:gd name="T0" fmla="*/ 60 w 114"/>
                <a:gd name="T1" fmla="*/ 0 h 151"/>
                <a:gd name="T2" fmla="*/ 0 w 114"/>
                <a:gd name="T3" fmla="*/ 0 h 151"/>
                <a:gd name="T4" fmla="*/ 89 w 114"/>
                <a:gd name="T5" fmla="*/ 151 h 151"/>
                <a:gd name="T6" fmla="*/ 114 w 114"/>
                <a:gd name="T7" fmla="*/ 93 h 151"/>
                <a:gd name="T8" fmla="*/ 60 w 114"/>
                <a:gd name="T9" fmla="*/ 0 h 151"/>
              </a:gdLst>
              <a:ahLst/>
              <a:cxnLst>
                <a:cxn ang="0">
                  <a:pos x="T0" y="T1"/>
                </a:cxn>
                <a:cxn ang="0">
                  <a:pos x="T2" y="T3"/>
                </a:cxn>
                <a:cxn ang="0">
                  <a:pos x="T4" y="T5"/>
                </a:cxn>
                <a:cxn ang="0">
                  <a:pos x="T6" y="T7"/>
                </a:cxn>
                <a:cxn ang="0">
                  <a:pos x="T8" y="T9"/>
                </a:cxn>
              </a:cxnLst>
              <a:rect l="0" t="0" r="r" b="b"/>
              <a:pathLst>
                <a:path w="114" h="151">
                  <a:moveTo>
                    <a:pt x="60" y="0"/>
                  </a:moveTo>
                  <a:lnTo>
                    <a:pt x="0" y="0"/>
                  </a:lnTo>
                  <a:lnTo>
                    <a:pt x="89" y="151"/>
                  </a:lnTo>
                  <a:cubicBezTo>
                    <a:pt x="92" y="128"/>
                    <a:pt x="101" y="109"/>
                    <a:pt x="114" y="93"/>
                  </a:cubicBezTo>
                  <a:lnTo>
                    <a:pt x="60" y="0"/>
                  </a:lnTo>
                  <a:close/>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7">
              <a:extLst>
                <a:ext uri="{FF2B5EF4-FFF2-40B4-BE49-F238E27FC236}">
                  <a16:creationId xmlns:a16="http://schemas.microsoft.com/office/drawing/2014/main" id="{BEE3545E-C8A4-478C-A8E2-AD75A9B1821E}"/>
                </a:ext>
              </a:extLst>
            </p:cNvPr>
            <p:cNvSpPr>
              <a:spLocks/>
            </p:cNvSpPr>
            <p:nvPr/>
          </p:nvSpPr>
          <p:spPr bwMode="auto">
            <a:xfrm>
              <a:off x="8743951" y="447675"/>
              <a:ext cx="695325" cy="455613"/>
            </a:xfrm>
            <a:custGeom>
              <a:avLst/>
              <a:gdLst>
                <a:gd name="T0" fmla="*/ 616 w 914"/>
                <a:gd name="T1" fmla="*/ 0 h 598"/>
                <a:gd name="T2" fmla="*/ 414 w 914"/>
                <a:gd name="T3" fmla="*/ 134 h 598"/>
                <a:gd name="T4" fmla="*/ 414 w 914"/>
                <a:gd name="T5" fmla="*/ 134 h 598"/>
                <a:gd name="T6" fmla="*/ 323 w 914"/>
                <a:gd name="T7" fmla="*/ 408 h 598"/>
                <a:gd name="T8" fmla="*/ 87 w 914"/>
                <a:gd name="T9" fmla="*/ 431 h 598"/>
                <a:gd name="T10" fmla="*/ 87 w 914"/>
                <a:gd name="T11" fmla="*/ 431 h 598"/>
                <a:gd name="T12" fmla="*/ 0 w 914"/>
                <a:gd name="T13" fmla="*/ 515 h 598"/>
                <a:gd name="T14" fmla="*/ 95 w 914"/>
                <a:gd name="T15" fmla="*/ 598 h 598"/>
                <a:gd name="T16" fmla="*/ 403 w 914"/>
                <a:gd name="T17" fmla="*/ 598 h 598"/>
                <a:gd name="T18" fmla="*/ 504 w 914"/>
                <a:gd name="T19" fmla="*/ 528 h 598"/>
                <a:gd name="T20" fmla="*/ 616 w 914"/>
                <a:gd name="T21" fmla="*/ 296 h 598"/>
                <a:gd name="T22" fmla="*/ 674 w 914"/>
                <a:gd name="T23" fmla="*/ 311 h 598"/>
                <a:gd name="T24" fmla="*/ 547 w 914"/>
                <a:gd name="T25" fmla="*/ 569 h 598"/>
                <a:gd name="T26" fmla="*/ 914 w 914"/>
                <a:gd name="T27" fmla="*/ 569 h 598"/>
                <a:gd name="T28" fmla="*/ 872 w 914"/>
                <a:gd name="T29" fmla="*/ 219 h 598"/>
                <a:gd name="T30" fmla="*/ 616 w 914"/>
                <a:gd name="T3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 h="598">
                  <a:moveTo>
                    <a:pt x="616" y="0"/>
                  </a:moveTo>
                  <a:cubicBezTo>
                    <a:pt x="519" y="0"/>
                    <a:pt x="442" y="55"/>
                    <a:pt x="414" y="134"/>
                  </a:cubicBezTo>
                  <a:lnTo>
                    <a:pt x="414" y="134"/>
                  </a:lnTo>
                  <a:lnTo>
                    <a:pt x="323" y="408"/>
                  </a:lnTo>
                  <a:lnTo>
                    <a:pt x="87" y="431"/>
                  </a:lnTo>
                  <a:lnTo>
                    <a:pt x="87" y="431"/>
                  </a:lnTo>
                  <a:cubicBezTo>
                    <a:pt x="39" y="432"/>
                    <a:pt x="0" y="455"/>
                    <a:pt x="0" y="515"/>
                  </a:cubicBezTo>
                  <a:cubicBezTo>
                    <a:pt x="0" y="569"/>
                    <a:pt x="35" y="598"/>
                    <a:pt x="95" y="598"/>
                  </a:cubicBezTo>
                  <a:lnTo>
                    <a:pt x="403" y="598"/>
                  </a:lnTo>
                  <a:cubicBezTo>
                    <a:pt x="448" y="598"/>
                    <a:pt x="482" y="573"/>
                    <a:pt x="504" y="528"/>
                  </a:cubicBezTo>
                  <a:cubicBezTo>
                    <a:pt x="534" y="467"/>
                    <a:pt x="585" y="362"/>
                    <a:pt x="616" y="296"/>
                  </a:cubicBezTo>
                  <a:lnTo>
                    <a:pt x="674" y="311"/>
                  </a:lnTo>
                  <a:lnTo>
                    <a:pt x="547" y="569"/>
                  </a:lnTo>
                  <a:lnTo>
                    <a:pt x="914" y="569"/>
                  </a:lnTo>
                  <a:lnTo>
                    <a:pt x="872" y="219"/>
                  </a:lnTo>
                  <a:cubicBezTo>
                    <a:pt x="860" y="98"/>
                    <a:pt x="746" y="0"/>
                    <a:pt x="616" y="0"/>
                  </a:cubicBezTo>
                </a:path>
              </a:pathLst>
            </a:cu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18">
              <a:extLst>
                <a:ext uri="{FF2B5EF4-FFF2-40B4-BE49-F238E27FC236}">
                  <a16:creationId xmlns:a16="http://schemas.microsoft.com/office/drawing/2014/main" id="{2C3AF747-AD12-4619-959B-EB4964092F38}"/>
                </a:ext>
              </a:extLst>
            </p:cNvPr>
            <p:cNvSpPr>
              <a:spLocks noChangeArrowheads="1"/>
            </p:cNvSpPr>
            <p:nvPr/>
          </p:nvSpPr>
          <p:spPr bwMode="auto">
            <a:xfrm>
              <a:off x="8543926" y="536575"/>
              <a:ext cx="49213" cy="138113"/>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19">
              <a:extLst>
                <a:ext uri="{FF2B5EF4-FFF2-40B4-BE49-F238E27FC236}">
                  <a16:creationId xmlns:a16="http://schemas.microsoft.com/office/drawing/2014/main" id="{68639EB3-C5CB-44A2-B5EA-D828789592F7}"/>
                </a:ext>
              </a:extLst>
            </p:cNvPr>
            <p:cNvSpPr>
              <a:spLocks noChangeArrowheads="1"/>
            </p:cNvSpPr>
            <p:nvPr/>
          </p:nvSpPr>
          <p:spPr bwMode="auto">
            <a:xfrm>
              <a:off x="8631238" y="444500"/>
              <a:ext cx="49213" cy="230188"/>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20">
              <a:extLst>
                <a:ext uri="{FF2B5EF4-FFF2-40B4-BE49-F238E27FC236}">
                  <a16:creationId xmlns:a16="http://schemas.microsoft.com/office/drawing/2014/main" id="{55B2A843-D9EC-4892-B553-6274EF6AB367}"/>
                </a:ext>
              </a:extLst>
            </p:cNvPr>
            <p:cNvSpPr>
              <a:spLocks noChangeArrowheads="1"/>
            </p:cNvSpPr>
            <p:nvPr/>
          </p:nvSpPr>
          <p:spPr bwMode="auto">
            <a:xfrm>
              <a:off x="8718551" y="503237"/>
              <a:ext cx="49213" cy="171450"/>
            </a:xfrm>
            <a:prstGeom prst="rect">
              <a:avLst/>
            </a:prstGeom>
            <a:grpFill/>
            <a:ln w="6350">
              <a:solidFill>
                <a:srgbClr val="26578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21">
              <a:extLst>
                <a:ext uri="{FF2B5EF4-FFF2-40B4-BE49-F238E27FC236}">
                  <a16:creationId xmlns:a16="http://schemas.microsoft.com/office/drawing/2014/main" id="{30AD0933-95BF-4B9B-B293-0959EE4C7BE8}"/>
                </a:ext>
              </a:extLst>
            </p:cNvPr>
            <p:cNvSpPr>
              <a:spLocks noChangeArrowheads="1"/>
            </p:cNvSpPr>
            <p:nvPr/>
          </p:nvSpPr>
          <p:spPr bwMode="auto">
            <a:xfrm>
              <a:off x="8956676" y="100012"/>
              <a:ext cx="327025" cy="327025"/>
            </a:xfrm>
            <a:prstGeom prst="ellipse">
              <a:avLst/>
            </a:prstGeom>
            <a:grpFill/>
            <a:ln w="6350">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563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3</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kern="1200">
                <a:solidFill>
                  <a:srgbClr val="265787"/>
                </a:solidFill>
                <a:latin typeface="Calibri" panose="020F0502020204030204" pitchFamily="34" charset="0"/>
                <a:ea typeface="+mn-ea"/>
                <a:cs typeface="+mn-cs"/>
              </a:rPr>
              <a:t>1. Cieľ EDC</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173214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Spôsob vyhodnotenia akumulácie elektriny</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30</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558FC88-D1A8-4DD8-B3B8-708B2E71A2D1}"/>
                  </a:ext>
                </a:extLst>
              </p:cNvPr>
              <p:cNvSpPr txBox="1">
                <a:spLocks/>
              </p:cNvSpPr>
              <p:nvPr/>
            </p:nvSpPr>
            <p:spPr>
              <a:xfrm>
                <a:off x="537314" y="2177723"/>
                <a:ext cx="8004705" cy="3835150"/>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95363" fontAlgn="base">
                  <a:spcAft>
                    <a:spcPts val="300"/>
                  </a:spcAft>
                  <a:buClr>
                    <a:srgbClr val="265787"/>
                  </a:buClr>
                  <a:buNone/>
                  <a:defRPr/>
                </a:pPr>
                <a:endParaRPr kumimoji="0" lang="sk-SK" sz="1200" b="1" i="1" u="none" strike="noStrike" kern="600" cap="none" spc="0" normalizeH="0" baseline="0" noProof="0">
                  <a:ln>
                    <a:noFill/>
                  </a:ln>
                  <a:solidFill>
                    <a:srgbClr val="265787"/>
                  </a:solidFill>
                  <a:effectLst/>
                  <a:uLnTx/>
                  <a:uFillTx/>
                  <a:latin typeface="Cambria Math" panose="02040503050406030204" pitchFamily="18" charset="0"/>
                  <a:cs typeface="Calibri" panose="020F0502020204030204" pitchFamily="34" charset="0"/>
                </a:endParaRPr>
              </a:p>
              <a:p>
                <a:pPr marL="0" indent="0" defTabSz="995363" fontAlgn="base">
                  <a:spcAft>
                    <a:spcPts val="300"/>
                  </a:spcAft>
                  <a:buClr>
                    <a:srgbClr val="265787"/>
                  </a:buClr>
                  <a:buNone/>
                  <a:defRPr/>
                </a:pPr>
                <a14:m>
                  <m:oMathPara xmlns:m="http://schemas.openxmlformats.org/officeDocument/2006/math">
                    <m:oMathParaPr>
                      <m:jc m:val="center"/>
                    </m:oMathParaPr>
                    <m:oMath xmlns:m="http://schemas.openxmlformats.org/officeDocument/2006/math">
                      <m:sSup>
                        <m:sSupPr>
                          <m:ctrlPr>
                            <a:rPr kumimoji="0" lang="sk-SK" sz="1200" b="1" i="1" u="none" strike="noStrike" kern="600" cap="none" spc="0" normalizeH="0" baseline="0" noProof="0" smtClean="0">
                              <a:ln>
                                <a:noFill/>
                              </a:ln>
                              <a:solidFill>
                                <a:srgbClr val="265787"/>
                              </a:solidFill>
                              <a:effectLst/>
                              <a:uLnTx/>
                              <a:uFillTx/>
                              <a:latin typeface="Cambria Math" panose="02040503050406030204" pitchFamily="18" charset="0"/>
                              <a:cs typeface="Calibri" panose="020F0502020204030204" pitchFamily="34" charset="0"/>
                            </a:rPr>
                          </m:ctrlPr>
                        </m:sSupPr>
                        <m:e>
                          <m:r>
                            <a:rPr kumimoji="0" lang="sk-SK" sz="1200" b="1" i="1" u="none" strike="noStrike" kern="600" cap="none" spc="0" normalizeH="0" baseline="0" noProof="0" smtClean="0">
                              <a:ln>
                                <a:noFill/>
                              </a:ln>
                              <a:solidFill>
                                <a:srgbClr val="265787"/>
                              </a:solidFill>
                              <a:effectLst/>
                              <a:uLnTx/>
                              <a:uFillTx/>
                              <a:latin typeface="Cambria Math" panose="02040503050406030204" pitchFamily="18" charset="0"/>
                              <a:cs typeface="Calibri" panose="020F0502020204030204" pitchFamily="34" charset="0"/>
                            </a:rPr>
                            <m:t>𝑨𝑲𝑼</m:t>
                          </m:r>
                        </m:e>
                        <m:sup>
                          <m:r>
                            <a:rPr kumimoji="0" lang="sk-SK" sz="1200" b="1" i="1" u="none" strike="noStrike" kern="600" cap="none" spc="0" normalizeH="0" baseline="0" noProof="0" smtClean="0">
                              <a:ln>
                                <a:noFill/>
                              </a:ln>
                              <a:solidFill>
                                <a:srgbClr val="265787"/>
                              </a:solidFill>
                              <a:effectLst/>
                              <a:uLnTx/>
                              <a:uFillTx/>
                              <a:latin typeface="Cambria Math" panose="02040503050406030204" pitchFamily="18" charset="0"/>
                              <a:cs typeface="Calibri" panose="020F0502020204030204" pitchFamily="34" charset="0"/>
                            </a:rPr>
                            <m:t>𝒎</m:t>
                          </m:r>
                        </m:sup>
                      </m:s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𝑴𝒊𝒏</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m:t>
                      </m:r>
                      <m:nary>
                        <m:naryPr>
                          <m:chr m:val="∑"/>
                          <m:limLoc m:val="undOv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naryPr>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𝟏</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𝒏</m:t>
                          </m:r>
                        </m:sup>
                        <m:e>
                          <m:sSubSup>
                            <m:sSubSupP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𝑴𝒊𝒏</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𝒏𝒂𝒃𝒊𝒕𝒊𝒆</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𝑨𝑲𝑼</m:t>
                              </m:r>
                            </m:e>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𝒎</m:t>
                              </m:r>
                            </m:sup>
                          </m:sSubSup>
                        </m:e>
                      </m:nary>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sSubSup>
                        <m:sSubSupP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𝒐𝒅𝒃𝒆𝒓</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𝒛𝒐</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𝒔𝒊𝒆𝒕𝒆</m:t>
                          </m:r>
                        </m:e>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𝒎</m:t>
                          </m:r>
                        </m:sup>
                      </m:sSub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nary>
                        <m:naryPr>
                          <m:chr m:val="∑"/>
                          <m:limLoc m:val="undOv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naryPr>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𝟏</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𝒏</m:t>
                          </m:r>
                        </m:sup>
                        <m:e>
                          <m:sSubSup>
                            <m:sSubSupP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𝑴𝒊𝒏</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𝒗𝒚𝒃𝒊𝒕𝒊𝒆</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𝑨𝑲𝑼</m:t>
                              </m:r>
                            </m:e>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𝒎</m:t>
                              </m:r>
                            </m:sup>
                          </m:sSubSup>
                        </m:e>
                      </m:nary>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sSubSup>
                        <m:sSubSupPr>
                          <m:ctrlPr>
                            <a:rPr kumimoji="0" lang="cs-CZ"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𝒅𝒐𝒅</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á</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𝒗𝒌𝒚</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𝒅𝒐</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𝒔𝒊𝒆𝒕𝒆</m:t>
                          </m:r>
                        </m:e>
                        <m:sub>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𝒎</m:t>
                          </m:r>
                        </m:sup>
                      </m:sSubSup>
                      <m:r>
                        <a:rPr kumimoji="0" lang="sk-SK" sz="1200" b="1" i="1" u="none" strike="noStrike" kern="600" cap="none" spc="0" normalizeH="0" baseline="0" noProof="0">
                          <a:ln>
                            <a:noFill/>
                          </a:ln>
                          <a:solidFill>
                            <a:srgbClr val="265787"/>
                          </a:solidFill>
                          <a:effectLst/>
                          <a:uLnTx/>
                          <a:uFillTx/>
                          <a:latin typeface="Cambria Math" panose="02040503050406030204" pitchFamily="18" charset="0"/>
                          <a:ea typeface="Times New Roman" panose="02020603050405020304" pitchFamily="18" charset="0"/>
                          <a:cs typeface="Calibri" panose="020F0502020204030204" pitchFamily="34" charset="0"/>
                        </a:rPr>
                        <m:t>))</m:t>
                      </m:r>
                    </m:oMath>
                  </m:oMathPara>
                </a14:m>
                <a:endParaRPr lang="sk-SK" sz="1100" b="1">
                  <a:solidFill>
                    <a:srgbClr val="265787"/>
                  </a:solidFill>
                  <a:latin typeface="+mn-lt"/>
                  <a:cs typeface="Arial" panose="020B0604020202020204" pitchFamily="34" charset="0"/>
                </a:endParaRPr>
              </a:p>
              <a:p>
                <a:pPr marL="0" indent="0" defTabSz="995363" fontAlgn="base">
                  <a:spcAft>
                    <a:spcPts val="1200"/>
                  </a:spcAft>
                  <a:buClr>
                    <a:srgbClr val="265787"/>
                  </a:buClr>
                  <a:buNone/>
                  <a:defRPr/>
                </a:pPr>
                <a:endParaRPr lang="sk-SK" sz="1400" b="1">
                  <a:solidFill>
                    <a:srgbClr val="265787"/>
                  </a:solidFill>
                  <a:latin typeface="+mn-lt"/>
                  <a:cs typeface="Arial" panose="020B0604020202020204" pitchFamily="34" charset="0"/>
                </a:endParaRPr>
              </a:p>
            </p:txBody>
          </p:sp>
        </mc:Choice>
        <mc:Fallback xmlns="">
          <p:sp>
            <p:nvSpPr>
              <p:cNvPr id="7" name="Content Placeholder 2">
                <a:extLst>
                  <a:ext uri="{FF2B5EF4-FFF2-40B4-BE49-F238E27FC236}">
                    <a16:creationId xmlns:a16="http://schemas.microsoft.com/office/drawing/2014/main" id="{8558FC88-D1A8-4DD8-B3B8-708B2E71A2D1}"/>
                  </a:ext>
                </a:extLst>
              </p:cNvPr>
              <p:cNvSpPr txBox="1">
                <a:spLocks noRot="1" noChangeAspect="1" noMove="1" noResize="1" noEditPoints="1" noAdjustHandles="1" noChangeArrowheads="1" noChangeShapeType="1" noTextEdit="1"/>
              </p:cNvSpPr>
              <p:nvPr/>
            </p:nvSpPr>
            <p:spPr>
              <a:xfrm>
                <a:off x="537314" y="2177723"/>
                <a:ext cx="8004705" cy="3835150"/>
              </a:xfrm>
              <a:prstGeom prst="rect">
                <a:avLst/>
              </a:prstGeom>
              <a:blipFill>
                <a:blip r:embed="rId11"/>
                <a:stretch>
                  <a:fillRect/>
                </a:stretch>
              </a:blipFill>
              <a:ln>
                <a:solidFill>
                  <a:srgbClr val="265787"/>
                </a:solidFill>
              </a:ln>
              <a:effectLst/>
            </p:spPr>
            <p:txBody>
              <a:bodyPr/>
              <a:lstStyle/>
              <a:p>
                <a:r>
                  <a:rPr lang="en-GB">
                    <a:noFill/>
                  </a:rPr>
                  <a:t> </a:t>
                </a:r>
              </a:p>
            </p:txBody>
          </p:sp>
        </mc:Fallback>
      </mc:AlternateContent>
      <p:sp>
        <p:nvSpPr>
          <p:cNvPr id="8" name="Rectangle: Rounded Corners 7">
            <a:extLst>
              <a:ext uri="{FF2B5EF4-FFF2-40B4-BE49-F238E27FC236}">
                <a16:creationId xmlns:a16="http://schemas.microsoft.com/office/drawing/2014/main" id="{3944AC13-9B53-4029-AFA2-50B24F02754D}"/>
              </a:ext>
            </a:extLst>
          </p:cNvPr>
          <p:cNvSpPr/>
          <p:nvPr/>
        </p:nvSpPr>
        <p:spPr>
          <a:xfrm>
            <a:off x="899159" y="2032475"/>
            <a:ext cx="3383281"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Spôsob vyhodnotenia akumulácie elektriny</a:t>
            </a:r>
            <a:endPar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endParaRPr>
          </a:p>
        </p:txBody>
      </p:sp>
      <p:sp>
        <p:nvSpPr>
          <p:cNvPr id="10" name="Oval 9">
            <a:extLst>
              <a:ext uri="{FF2B5EF4-FFF2-40B4-BE49-F238E27FC236}">
                <a16:creationId xmlns:a16="http://schemas.microsoft.com/office/drawing/2014/main" id="{57336715-C3E5-4F0B-99BE-70E50FF5B3EF}"/>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25" name="Gear8" descr="{&quot;Key&quot;:&quot;POWER_USER_SHAPE_ICON&quot;,&quot;Value&quot;:&quot;POWER_USER_SHAPE_ICON_STYLE_1&quot;}">
            <a:extLst>
              <a:ext uri="{FF2B5EF4-FFF2-40B4-BE49-F238E27FC236}">
                <a16:creationId xmlns:a16="http://schemas.microsoft.com/office/drawing/2014/main" id="{95CC3FEF-8B0C-45A7-A8FF-5CC294FF3637}"/>
              </a:ext>
            </a:extLst>
          </p:cNvPr>
          <p:cNvGrpSpPr>
            <a:grpSpLocks noChangeAspect="1"/>
          </p:cNvGrpSpPr>
          <p:nvPr>
            <p:custDataLst>
              <p:tags r:id="rId2"/>
            </p:custDataLst>
          </p:nvPr>
        </p:nvGrpSpPr>
        <p:grpSpPr bwMode="auto">
          <a:xfrm>
            <a:off x="714509" y="2055617"/>
            <a:ext cx="252701" cy="252701"/>
            <a:chOff x="7" y="8"/>
            <a:chExt cx="471" cy="471"/>
          </a:xfrm>
          <a:solidFill>
            <a:srgbClr val="265787"/>
          </a:solidFill>
        </p:grpSpPr>
        <p:sp>
          <p:nvSpPr>
            <p:cNvPr id="26" name="Gear5">
              <a:extLst>
                <a:ext uri="{FF2B5EF4-FFF2-40B4-BE49-F238E27FC236}">
                  <a16:creationId xmlns:a16="http://schemas.microsoft.com/office/drawing/2014/main" id="{4C3548D2-6194-40B4-8F9E-54EF18B9E8CF}"/>
                </a:ext>
              </a:extLst>
            </p:cNvPr>
            <p:cNvSpPr>
              <a:spLocks/>
            </p:cNvSpPr>
            <p:nvPr>
              <p:custDataLst>
                <p:tags r:id="rId3"/>
              </p:custDataLst>
            </p:nvPr>
          </p:nvSpPr>
          <p:spPr bwMode="auto">
            <a:xfrm>
              <a:off x="7" y="8"/>
              <a:ext cx="471" cy="471"/>
            </a:xfrm>
            <a:custGeom>
              <a:avLst/>
              <a:gdLst>
                <a:gd name="T0" fmla="*/ 569 w 1252"/>
                <a:gd name="T1" fmla="*/ 29 h 1251"/>
                <a:gd name="T2" fmla="*/ 536 w 1252"/>
                <a:gd name="T3" fmla="*/ 152 h 1251"/>
                <a:gd name="T4" fmla="*/ 453 w 1252"/>
                <a:gd name="T5" fmla="*/ 175 h 1251"/>
                <a:gd name="T6" fmla="*/ 315 w 1252"/>
                <a:gd name="T7" fmla="*/ 83 h 1251"/>
                <a:gd name="T8" fmla="*/ 195 w 1252"/>
                <a:gd name="T9" fmla="*/ 204 h 1251"/>
                <a:gd name="T10" fmla="*/ 202 w 1252"/>
                <a:gd name="T11" fmla="*/ 392 h 1251"/>
                <a:gd name="T12" fmla="*/ 35 w 1252"/>
                <a:gd name="T13" fmla="*/ 411 h 1251"/>
                <a:gd name="T14" fmla="*/ 22 w 1252"/>
                <a:gd name="T15" fmla="*/ 580 h 1251"/>
                <a:gd name="T16" fmla="*/ 148 w 1252"/>
                <a:gd name="T17" fmla="*/ 719 h 1251"/>
                <a:gd name="T18" fmla="*/ 32 w 1252"/>
                <a:gd name="T19" fmla="*/ 840 h 1251"/>
                <a:gd name="T20" fmla="*/ 130 w 1252"/>
                <a:gd name="T21" fmla="*/ 978 h 1251"/>
                <a:gd name="T22" fmla="*/ 316 w 1252"/>
                <a:gd name="T23" fmla="*/ 1003 h 1251"/>
                <a:gd name="T24" fmla="*/ 305 w 1252"/>
                <a:gd name="T25" fmla="*/ 1171 h 1251"/>
                <a:gd name="T26" fmla="*/ 470 w 1252"/>
                <a:gd name="T27" fmla="*/ 1214 h 1251"/>
                <a:gd name="T28" fmla="*/ 630 w 1252"/>
                <a:gd name="T29" fmla="*/ 1114 h 1251"/>
                <a:gd name="T30" fmla="*/ 728 w 1252"/>
                <a:gd name="T31" fmla="*/ 1249 h 1251"/>
                <a:gd name="T32" fmla="*/ 859 w 1252"/>
                <a:gd name="T33" fmla="*/ 1212 h 1251"/>
                <a:gd name="T34" fmla="*/ 869 w 1252"/>
                <a:gd name="T35" fmla="*/ 1029 h 1251"/>
                <a:gd name="T36" fmla="*/ 799 w 1252"/>
                <a:gd name="T37" fmla="*/ 1034 h 1251"/>
                <a:gd name="T38" fmla="*/ 809 w 1252"/>
                <a:gd name="T39" fmla="*/ 1155 h 1251"/>
                <a:gd name="T40" fmla="*/ 741 w 1252"/>
                <a:gd name="T41" fmla="*/ 1175 h 1251"/>
                <a:gd name="T42" fmla="*/ 648 w 1252"/>
                <a:gd name="T43" fmla="*/ 1046 h 1251"/>
                <a:gd name="T44" fmla="*/ 498 w 1252"/>
                <a:gd name="T45" fmla="*/ 1051 h 1251"/>
                <a:gd name="T46" fmla="*/ 363 w 1252"/>
                <a:gd name="T47" fmla="*/ 1121 h 1251"/>
                <a:gd name="T48" fmla="*/ 375 w 1252"/>
                <a:gd name="T49" fmla="*/ 965 h 1251"/>
                <a:gd name="T50" fmla="*/ 257 w 1252"/>
                <a:gd name="T51" fmla="*/ 872 h 1251"/>
                <a:gd name="T52" fmla="*/ 109 w 1252"/>
                <a:gd name="T53" fmla="*/ 838 h 1251"/>
                <a:gd name="T54" fmla="*/ 218 w 1252"/>
                <a:gd name="T55" fmla="*/ 726 h 1251"/>
                <a:gd name="T56" fmla="*/ 186 w 1252"/>
                <a:gd name="T57" fmla="*/ 580 h 1251"/>
                <a:gd name="T58" fmla="*/ 96 w 1252"/>
                <a:gd name="T59" fmla="*/ 458 h 1251"/>
                <a:gd name="T60" fmla="*/ 251 w 1252"/>
                <a:gd name="T61" fmla="*/ 443 h 1251"/>
                <a:gd name="T62" fmla="*/ 322 w 1252"/>
                <a:gd name="T63" fmla="*/ 310 h 1251"/>
                <a:gd name="T64" fmla="*/ 330 w 1252"/>
                <a:gd name="T65" fmla="*/ 159 h 1251"/>
                <a:gd name="T66" fmla="*/ 459 w 1252"/>
                <a:gd name="T67" fmla="*/ 246 h 1251"/>
                <a:gd name="T68" fmla="*/ 569 w 1252"/>
                <a:gd name="T69" fmla="*/ 216 h 1251"/>
                <a:gd name="T70" fmla="*/ 630 w 1252"/>
                <a:gd name="T71" fmla="*/ 74 h 1251"/>
                <a:gd name="T72" fmla="*/ 718 w 1252"/>
                <a:gd name="T73" fmla="*/ 201 h 1251"/>
                <a:gd name="T74" fmla="*/ 847 w 1252"/>
                <a:gd name="T75" fmla="*/ 277 h 1251"/>
                <a:gd name="T76" fmla="*/ 985 w 1252"/>
                <a:gd name="T77" fmla="*/ 207 h 1251"/>
                <a:gd name="T78" fmla="*/ 973 w 1252"/>
                <a:gd name="T79" fmla="*/ 362 h 1251"/>
                <a:gd name="T80" fmla="*/ 1022 w 1252"/>
                <a:gd name="T81" fmla="*/ 503 h 1251"/>
                <a:gd name="T82" fmla="*/ 1172 w 1252"/>
                <a:gd name="T83" fmla="*/ 537 h 1251"/>
                <a:gd name="T84" fmla="*/ 1063 w 1252"/>
                <a:gd name="T85" fmla="*/ 649 h 1251"/>
                <a:gd name="T86" fmla="*/ 1009 w 1252"/>
                <a:gd name="T87" fmla="*/ 790 h 1251"/>
                <a:gd name="T88" fmla="*/ 1123 w 1252"/>
                <a:gd name="T89" fmla="*/ 933 h 1251"/>
                <a:gd name="T90" fmla="*/ 1173 w 1252"/>
                <a:gd name="T91" fmla="*/ 883 h 1251"/>
                <a:gd name="T92" fmla="*/ 1102 w 1252"/>
                <a:gd name="T93" fmla="*/ 709 h 1251"/>
                <a:gd name="T94" fmla="*/ 1252 w 1252"/>
                <a:gd name="T95" fmla="*/ 636 h 1251"/>
                <a:gd name="T96" fmla="*/ 1207 w 1252"/>
                <a:gd name="T97" fmla="*/ 471 h 1251"/>
                <a:gd name="T98" fmla="*/ 1041 w 1252"/>
                <a:gd name="T99" fmla="*/ 384 h 1251"/>
                <a:gd name="T100" fmla="*/ 1109 w 1252"/>
                <a:gd name="T101" fmla="*/ 230 h 1251"/>
                <a:gd name="T102" fmla="*/ 968 w 1252"/>
                <a:gd name="T103" fmla="*/ 134 h 1251"/>
                <a:gd name="T104" fmla="*/ 786 w 1252"/>
                <a:gd name="T105" fmla="*/ 173 h 1251"/>
                <a:gd name="T106" fmla="*/ 738 w 1252"/>
                <a:gd name="T107" fmla="*/ 12 h 1251"/>
                <a:gd name="T108" fmla="*/ 598 w 1252"/>
                <a:gd name="T109" fmla="*/ 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2" h="1251">
                  <a:moveTo>
                    <a:pt x="598" y="1"/>
                  </a:moveTo>
                  <a:cubicBezTo>
                    <a:pt x="583" y="4"/>
                    <a:pt x="572" y="15"/>
                    <a:pt x="569" y="29"/>
                  </a:cubicBezTo>
                  <a:cubicBezTo>
                    <a:pt x="569" y="31"/>
                    <a:pt x="568" y="33"/>
                    <a:pt x="568" y="36"/>
                  </a:cubicBezTo>
                  <a:lnTo>
                    <a:pt x="536" y="152"/>
                  </a:lnTo>
                  <a:cubicBezTo>
                    <a:pt x="523" y="154"/>
                    <a:pt x="510" y="157"/>
                    <a:pt x="497" y="160"/>
                  </a:cubicBezTo>
                  <a:cubicBezTo>
                    <a:pt x="482" y="164"/>
                    <a:pt x="468" y="170"/>
                    <a:pt x="453" y="175"/>
                  </a:cubicBezTo>
                  <a:lnTo>
                    <a:pt x="355" y="88"/>
                  </a:lnTo>
                  <a:cubicBezTo>
                    <a:pt x="344" y="78"/>
                    <a:pt x="328" y="76"/>
                    <a:pt x="315" y="83"/>
                  </a:cubicBezTo>
                  <a:cubicBezTo>
                    <a:pt x="274" y="106"/>
                    <a:pt x="237" y="133"/>
                    <a:pt x="204" y="164"/>
                  </a:cubicBezTo>
                  <a:cubicBezTo>
                    <a:pt x="192" y="174"/>
                    <a:pt x="189" y="190"/>
                    <a:pt x="195" y="204"/>
                  </a:cubicBezTo>
                  <a:lnTo>
                    <a:pt x="251" y="322"/>
                  </a:lnTo>
                  <a:cubicBezTo>
                    <a:pt x="233" y="344"/>
                    <a:pt x="216" y="367"/>
                    <a:pt x="202" y="392"/>
                  </a:cubicBezTo>
                  <a:lnTo>
                    <a:pt x="70" y="387"/>
                  </a:lnTo>
                  <a:cubicBezTo>
                    <a:pt x="54" y="387"/>
                    <a:pt x="40" y="396"/>
                    <a:pt x="35" y="411"/>
                  </a:cubicBezTo>
                  <a:cubicBezTo>
                    <a:pt x="19" y="454"/>
                    <a:pt x="9" y="498"/>
                    <a:pt x="2" y="543"/>
                  </a:cubicBezTo>
                  <a:cubicBezTo>
                    <a:pt x="0" y="559"/>
                    <a:pt x="8" y="574"/>
                    <a:pt x="22" y="580"/>
                  </a:cubicBezTo>
                  <a:lnTo>
                    <a:pt x="140" y="635"/>
                  </a:lnTo>
                  <a:cubicBezTo>
                    <a:pt x="140" y="662"/>
                    <a:pt x="143" y="690"/>
                    <a:pt x="148" y="719"/>
                  </a:cubicBezTo>
                  <a:lnTo>
                    <a:pt x="44" y="801"/>
                  </a:lnTo>
                  <a:cubicBezTo>
                    <a:pt x="32" y="811"/>
                    <a:pt x="27" y="826"/>
                    <a:pt x="32" y="840"/>
                  </a:cubicBezTo>
                  <a:cubicBezTo>
                    <a:pt x="48" y="884"/>
                    <a:pt x="68" y="924"/>
                    <a:pt x="92" y="962"/>
                  </a:cubicBezTo>
                  <a:cubicBezTo>
                    <a:pt x="100" y="975"/>
                    <a:pt x="116" y="981"/>
                    <a:pt x="130" y="978"/>
                  </a:cubicBezTo>
                  <a:lnTo>
                    <a:pt x="256" y="945"/>
                  </a:lnTo>
                  <a:cubicBezTo>
                    <a:pt x="274" y="966"/>
                    <a:pt x="295" y="985"/>
                    <a:pt x="316" y="1003"/>
                  </a:cubicBezTo>
                  <a:lnTo>
                    <a:pt x="289" y="1134"/>
                  </a:lnTo>
                  <a:cubicBezTo>
                    <a:pt x="286" y="1148"/>
                    <a:pt x="293" y="1163"/>
                    <a:pt x="305" y="1171"/>
                  </a:cubicBezTo>
                  <a:cubicBezTo>
                    <a:pt x="345" y="1194"/>
                    <a:pt x="387" y="1213"/>
                    <a:pt x="431" y="1227"/>
                  </a:cubicBezTo>
                  <a:cubicBezTo>
                    <a:pt x="445" y="1232"/>
                    <a:pt x="461" y="1227"/>
                    <a:pt x="470" y="1214"/>
                  </a:cubicBezTo>
                  <a:lnTo>
                    <a:pt x="544" y="1108"/>
                  </a:lnTo>
                  <a:cubicBezTo>
                    <a:pt x="572" y="1113"/>
                    <a:pt x="601" y="1114"/>
                    <a:pt x="630" y="1114"/>
                  </a:cubicBezTo>
                  <a:lnTo>
                    <a:pt x="691" y="1231"/>
                  </a:lnTo>
                  <a:cubicBezTo>
                    <a:pt x="698" y="1244"/>
                    <a:pt x="713" y="1251"/>
                    <a:pt x="728" y="1249"/>
                  </a:cubicBezTo>
                  <a:cubicBezTo>
                    <a:pt x="747" y="1245"/>
                    <a:pt x="766" y="1242"/>
                    <a:pt x="786" y="1237"/>
                  </a:cubicBezTo>
                  <a:cubicBezTo>
                    <a:pt x="811" y="1230"/>
                    <a:pt x="835" y="1222"/>
                    <a:pt x="859" y="1212"/>
                  </a:cubicBezTo>
                  <a:cubicBezTo>
                    <a:pt x="874" y="1207"/>
                    <a:pt x="883" y="1192"/>
                    <a:pt x="882" y="1176"/>
                  </a:cubicBezTo>
                  <a:lnTo>
                    <a:pt x="869" y="1029"/>
                  </a:lnTo>
                  <a:cubicBezTo>
                    <a:pt x="867" y="1009"/>
                    <a:pt x="850" y="995"/>
                    <a:pt x="831" y="997"/>
                  </a:cubicBezTo>
                  <a:cubicBezTo>
                    <a:pt x="811" y="998"/>
                    <a:pt x="797" y="1015"/>
                    <a:pt x="799" y="1034"/>
                  </a:cubicBezTo>
                  <a:lnTo>
                    <a:pt x="799" y="1034"/>
                  </a:lnTo>
                  <a:lnTo>
                    <a:pt x="809" y="1155"/>
                  </a:lnTo>
                  <a:cubicBezTo>
                    <a:pt x="796" y="1160"/>
                    <a:pt x="782" y="1166"/>
                    <a:pt x="768" y="1169"/>
                  </a:cubicBezTo>
                  <a:cubicBezTo>
                    <a:pt x="759" y="1172"/>
                    <a:pt x="750" y="1173"/>
                    <a:pt x="741" y="1175"/>
                  </a:cubicBezTo>
                  <a:lnTo>
                    <a:pt x="682" y="1064"/>
                  </a:lnTo>
                  <a:cubicBezTo>
                    <a:pt x="675" y="1052"/>
                    <a:pt x="662" y="1045"/>
                    <a:pt x="648" y="1046"/>
                  </a:cubicBezTo>
                  <a:cubicBezTo>
                    <a:pt x="610" y="1049"/>
                    <a:pt x="572" y="1045"/>
                    <a:pt x="535" y="1037"/>
                  </a:cubicBezTo>
                  <a:cubicBezTo>
                    <a:pt x="521" y="1034"/>
                    <a:pt x="506" y="1039"/>
                    <a:pt x="498" y="1051"/>
                  </a:cubicBezTo>
                  <a:lnTo>
                    <a:pt x="428" y="1150"/>
                  </a:lnTo>
                  <a:cubicBezTo>
                    <a:pt x="406" y="1142"/>
                    <a:pt x="384" y="1132"/>
                    <a:pt x="363" y="1121"/>
                  </a:cubicBezTo>
                  <a:lnTo>
                    <a:pt x="388" y="999"/>
                  </a:lnTo>
                  <a:cubicBezTo>
                    <a:pt x="391" y="986"/>
                    <a:pt x="386" y="973"/>
                    <a:pt x="375" y="965"/>
                  </a:cubicBezTo>
                  <a:cubicBezTo>
                    <a:pt x="344" y="942"/>
                    <a:pt x="317" y="915"/>
                    <a:pt x="293" y="884"/>
                  </a:cubicBezTo>
                  <a:cubicBezTo>
                    <a:pt x="285" y="873"/>
                    <a:pt x="270" y="869"/>
                    <a:pt x="257" y="872"/>
                  </a:cubicBezTo>
                  <a:lnTo>
                    <a:pt x="141" y="903"/>
                  </a:lnTo>
                  <a:cubicBezTo>
                    <a:pt x="129" y="882"/>
                    <a:pt x="118" y="861"/>
                    <a:pt x="109" y="838"/>
                  </a:cubicBezTo>
                  <a:lnTo>
                    <a:pt x="206" y="761"/>
                  </a:lnTo>
                  <a:cubicBezTo>
                    <a:pt x="216" y="753"/>
                    <a:pt x="221" y="739"/>
                    <a:pt x="218" y="726"/>
                  </a:cubicBezTo>
                  <a:cubicBezTo>
                    <a:pt x="209" y="687"/>
                    <a:pt x="204" y="649"/>
                    <a:pt x="206" y="612"/>
                  </a:cubicBezTo>
                  <a:cubicBezTo>
                    <a:pt x="206" y="598"/>
                    <a:pt x="198" y="586"/>
                    <a:pt x="186" y="580"/>
                  </a:cubicBezTo>
                  <a:lnTo>
                    <a:pt x="77" y="528"/>
                  </a:lnTo>
                  <a:cubicBezTo>
                    <a:pt x="81" y="504"/>
                    <a:pt x="88" y="481"/>
                    <a:pt x="96" y="458"/>
                  </a:cubicBezTo>
                  <a:lnTo>
                    <a:pt x="219" y="462"/>
                  </a:lnTo>
                  <a:cubicBezTo>
                    <a:pt x="232" y="462"/>
                    <a:pt x="245" y="455"/>
                    <a:pt x="251" y="443"/>
                  </a:cubicBezTo>
                  <a:cubicBezTo>
                    <a:pt x="268" y="409"/>
                    <a:pt x="290" y="377"/>
                    <a:pt x="316" y="348"/>
                  </a:cubicBezTo>
                  <a:cubicBezTo>
                    <a:pt x="325" y="338"/>
                    <a:pt x="328" y="323"/>
                    <a:pt x="322" y="310"/>
                  </a:cubicBezTo>
                  <a:lnTo>
                    <a:pt x="271" y="201"/>
                  </a:lnTo>
                  <a:cubicBezTo>
                    <a:pt x="290" y="186"/>
                    <a:pt x="309" y="172"/>
                    <a:pt x="330" y="159"/>
                  </a:cubicBezTo>
                  <a:lnTo>
                    <a:pt x="421" y="240"/>
                  </a:lnTo>
                  <a:cubicBezTo>
                    <a:pt x="432" y="250"/>
                    <a:pt x="447" y="252"/>
                    <a:pt x="459" y="246"/>
                  </a:cubicBezTo>
                  <a:cubicBezTo>
                    <a:pt x="478" y="239"/>
                    <a:pt x="496" y="233"/>
                    <a:pt x="516" y="227"/>
                  </a:cubicBezTo>
                  <a:cubicBezTo>
                    <a:pt x="534" y="223"/>
                    <a:pt x="552" y="218"/>
                    <a:pt x="569" y="216"/>
                  </a:cubicBezTo>
                  <a:cubicBezTo>
                    <a:pt x="583" y="214"/>
                    <a:pt x="594" y="204"/>
                    <a:pt x="598" y="191"/>
                  </a:cubicBezTo>
                  <a:lnTo>
                    <a:pt x="630" y="74"/>
                  </a:lnTo>
                  <a:cubicBezTo>
                    <a:pt x="653" y="74"/>
                    <a:pt x="677" y="75"/>
                    <a:pt x="701" y="78"/>
                  </a:cubicBezTo>
                  <a:lnTo>
                    <a:pt x="718" y="201"/>
                  </a:lnTo>
                  <a:cubicBezTo>
                    <a:pt x="720" y="215"/>
                    <a:pt x="730" y="226"/>
                    <a:pt x="743" y="230"/>
                  </a:cubicBezTo>
                  <a:cubicBezTo>
                    <a:pt x="780" y="241"/>
                    <a:pt x="815" y="257"/>
                    <a:pt x="847" y="277"/>
                  </a:cubicBezTo>
                  <a:cubicBezTo>
                    <a:pt x="859" y="285"/>
                    <a:pt x="875" y="285"/>
                    <a:pt x="886" y="277"/>
                  </a:cubicBezTo>
                  <a:lnTo>
                    <a:pt x="985" y="207"/>
                  </a:lnTo>
                  <a:cubicBezTo>
                    <a:pt x="1003" y="223"/>
                    <a:pt x="1020" y="240"/>
                    <a:pt x="1037" y="258"/>
                  </a:cubicBezTo>
                  <a:lnTo>
                    <a:pt x="973" y="362"/>
                  </a:lnTo>
                  <a:cubicBezTo>
                    <a:pt x="965" y="374"/>
                    <a:pt x="965" y="389"/>
                    <a:pt x="973" y="400"/>
                  </a:cubicBezTo>
                  <a:cubicBezTo>
                    <a:pt x="993" y="432"/>
                    <a:pt x="1011" y="466"/>
                    <a:pt x="1022" y="503"/>
                  </a:cubicBezTo>
                  <a:cubicBezTo>
                    <a:pt x="1026" y="517"/>
                    <a:pt x="1038" y="526"/>
                    <a:pt x="1052" y="528"/>
                  </a:cubicBezTo>
                  <a:lnTo>
                    <a:pt x="1172" y="537"/>
                  </a:lnTo>
                  <a:cubicBezTo>
                    <a:pt x="1176" y="562"/>
                    <a:pt x="1179" y="586"/>
                    <a:pt x="1180" y="610"/>
                  </a:cubicBezTo>
                  <a:lnTo>
                    <a:pt x="1063" y="649"/>
                  </a:lnTo>
                  <a:cubicBezTo>
                    <a:pt x="1050" y="653"/>
                    <a:pt x="1040" y="665"/>
                    <a:pt x="1039" y="678"/>
                  </a:cubicBezTo>
                  <a:cubicBezTo>
                    <a:pt x="1035" y="717"/>
                    <a:pt x="1024" y="754"/>
                    <a:pt x="1009" y="790"/>
                  </a:cubicBezTo>
                  <a:cubicBezTo>
                    <a:pt x="1004" y="803"/>
                    <a:pt x="1008" y="818"/>
                    <a:pt x="1018" y="827"/>
                  </a:cubicBezTo>
                  <a:lnTo>
                    <a:pt x="1123" y="933"/>
                  </a:lnTo>
                  <a:cubicBezTo>
                    <a:pt x="1137" y="946"/>
                    <a:pt x="1159" y="946"/>
                    <a:pt x="1173" y="933"/>
                  </a:cubicBezTo>
                  <a:cubicBezTo>
                    <a:pt x="1187" y="919"/>
                    <a:pt x="1187" y="897"/>
                    <a:pt x="1173" y="883"/>
                  </a:cubicBezTo>
                  <a:lnTo>
                    <a:pt x="1080" y="792"/>
                  </a:lnTo>
                  <a:cubicBezTo>
                    <a:pt x="1090" y="765"/>
                    <a:pt x="1097" y="737"/>
                    <a:pt x="1102" y="709"/>
                  </a:cubicBezTo>
                  <a:lnTo>
                    <a:pt x="1227" y="668"/>
                  </a:lnTo>
                  <a:cubicBezTo>
                    <a:pt x="1241" y="663"/>
                    <a:pt x="1251" y="651"/>
                    <a:pt x="1252" y="636"/>
                  </a:cubicBezTo>
                  <a:cubicBezTo>
                    <a:pt x="1252" y="591"/>
                    <a:pt x="1248" y="544"/>
                    <a:pt x="1238" y="498"/>
                  </a:cubicBezTo>
                  <a:cubicBezTo>
                    <a:pt x="1235" y="484"/>
                    <a:pt x="1222" y="473"/>
                    <a:pt x="1207" y="471"/>
                  </a:cubicBezTo>
                  <a:lnTo>
                    <a:pt x="1078" y="459"/>
                  </a:lnTo>
                  <a:cubicBezTo>
                    <a:pt x="1068" y="433"/>
                    <a:pt x="1056" y="408"/>
                    <a:pt x="1041" y="384"/>
                  </a:cubicBezTo>
                  <a:lnTo>
                    <a:pt x="1111" y="270"/>
                  </a:lnTo>
                  <a:cubicBezTo>
                    <a:pt x="1119" y="257"/>
                    <a:pt x="1118" y="241"/>
                    <a:pt x="1109" y="230"/>
                  </a:cubicBezTo>
                  <a:cubicBezTo>
                    <a:pt x="1079" y="194"/>
                    <a:pt x="1045" y="163"/>
                    <a:pt x="1009" y="135"/>
                  </a:cubicBezTo>
                  <a:cubicBezTo>
                    <a:pt x="997" y="126"/>
                    <a:pt x="981" y="125"/>
                    <a:pt x="968" y="134"/>
                  </a:cubicBezTo>
                  <a:lnTo>
                    <a:pt x="861" y="208"/>
                  </a:lnTo>
                  <a:cubicBezTo>
                    <a:pt x="837" y="195"/>
                    <a:pt x="812" y="182"/>
                    <a:pt x="786" y="173"/>
                  </a:cubicBezTo>
                  <a:lnTo>
                    <a:pt x="767" y="42"/>
                  </a:lnTo>
                  <a:cubicBezTo>
                    <a:pt x="765" y="27"/>
                    <a:pt x="753" y="15"/>
                    <a:pt x="738" y="12"/>
                  </a:cubicBezTo>
                  <a:cubicBezTo>
                    <a:pt x="694" y="4"/>
                    <a:pt x="648" y="0"/>
                    <a:pt x="601" y="1"/>
                  </a:cubicBezTo>
                  <a:cubicBezTo>
                    <a:pt x="600" y="1"/>
                    <a:pt x="599" y="1"/>
                    <a:pt x="5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ear5">
              <a:extLst>
                <a:ext uri="{FF2B5EF4-FFF2-40B4-BE49-F238E27FC236}">
                  <a16:creationId xmlns:a16="http://schemas.microsoft.com/office/drawing/2014/main" id="{5BBBF78C-6F84-4FA6-8D80-7B82C447E058}"/>
                </a:ext>
              </a:extLst>
            </p:cNvPr>
            <p:cNvSpPr>
              <a:spLocks/>
            </p:cNvSpPr>
            <p:nvPr>
              <p:custDataLst>
                <p:tags r:id="rId4"/>
              </p:custDataLst>
            </p:nvPr>
          </p:nvSpPr>
          <p:spPr bwMode="auto">
            <a:xfrm>
              <a:off x="145" y="159"/>
              <a:ext cx="188" cy="186"/>
            </a:xfrm>
            <a:custGeom>
              <a:avLst/>
              <a:gdLst>
                <a:gd name="T0" fmla="*/ 290 w 500"/>
                <a:gd name="T1" fmla="*/ 4 h 494"/>
                <a:gd name="T2" fmla="*/ 198 w 500"/>
                <a:gd name="T3" fmla="*/ 9 h 494"/>
                <a:gd name="T4" fmla="*/ 33 w 500"/>
                <a:gd name="T5" fmla="*/ 295 h 494"/>
                <a:gd name="T6" fmla="*/ 318 w 500"/>
                <a:gd name="T7" fmla="*/ 461 h 494"/>
                <a:gd name="T8" fmla="*/ 345 w 500"/>
                <a:gd name="T9" fmla="*/ 420 h 494"/>
                <a:gd name="T10" fmla="*/ 304 w 500"/>
                <a:gd name="T11" fmla="*/ 393 h 494"/>
                <a:gd name="T12" fmla="*/ 301 w 500"/>
                <a:gd name="T13" fmla="*/ 393 h 494"/>
                <a:gd name="T14" fmla="*/ 101 w 500"/>
                <a:gd name="T15" fmla="*/ 277 h 494"/>
                <a:gd name="T16" fmla="*/ 217 w 500"/>
                <a:gd name="T17" fmla="*/ 76 h 494"/>
                <a:gd name="T18" fmla="*/ 417 w 500"/>
                <a:gd name="T19" fmla="*/ 192 h 494"/>
                <a:gd name="T20" fmla="*/ 402 w 500"/>
                <a:gd name="T21" fmla="*/ 313 h 494"/>
                <a:gd name="T22" fmla="*/ 416 w 500"/>
                <a:gd name="T23" fmla="*/ 361 h 494"/>
                <a:gd name="T24" fmla="*/ 464 w 500"/>
                <a:gd name="T25" fmla="*/ 347 h 494"/>
                <a:gd name="T26" fmla="*/ 484 w 500"/>
                <a:gd name="T27" fmla="*/ 175 h 494"/>
                <a:gd name="T28" fmla="*/ 290 w 500"/>
                <a:gd name="T29"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494">
                  <a:moveTo>
                    <a:pt x="290" y="4"/>
                  </a:moveTo>
                  <a:cubicBezTo>
                    <a:pt x="260" y="0"/>
                    <a:pt x="229" y="1"/>
                    <a:pt x="198" y="9"/>
                  </a:cubicBezTo>
                  <a:cubicBezTo>
                    <a:pt x="73" y="42"/>
                    <a:pt x="0" y="171"/>
                    <a:pt x="33" y="295"/>
                  </a:cubicBezTo>
                  <a:cubicBezTo>
                    <a:pt x="66" y="419"/>
                    <a:pt x="194" y="494"/>
                    <a:pt x="318" y="461"/>
                  </a:cubicBezTo>
                  <a:cubicBezTo>
                    <a:pt x="337" y="457"/>
                    <a:pt x="349" y="438"/>
                    <a:pt x="345" y="420"/>
                  </a:cubicBezTo>
                  <a:cubicBezTo>
                    <a:pt x="341" y="401"/>
                    <a:pt x="323" y="389"/>
                    <a:pt x="304" y="393"/>
                  </a:cubicBezTo>
                  <a:cubicBezTo>
                    <a:pt x="303" y="393"/>
                    <a:pt x="302" y="393"/>
                    <a:pt x="301" y="393"/>
                  </a:cubicBezTo>
                  <a:cubicBezTo>
                    <a:pt x="213" y="417"/>
                    <a:pt x="124" y="365"/>
                    <a:pt x="101" y="277"/>
                  </a:cubicBezTo>
                  <a:cubicBezTo>
                    <a:pt x="77" y="190"/>
                    <a:pt x="129" y="100"/>
                    <a:pt x="217" y="76"/>
                  </a:cubicBezTo>
                  <a:cubicBezTo>
                    <a:pt x="304" y="53"/>
                    <a:pt x="393" y="105"/>
                    <a:pt x="417" y="192"/>
                  </a:cubicBezTo>
                  <a:cubicBezTo>
                    <a:pt x="428" y="235"/>
                    <a:pt x="422" y="277"/>
                    <a:pt x="402" y="313"/>
                  </a:cubicBezTo>
                  <a:cubicBezTo>
                    <a:pt x="393" y="330"/>
                    <a:pt x="399" y="351"/>
                    <a:pt x="416" y="361"/>
                  </a:cubicBezTo>
                  <a:cubicBezTo>
                    <a:pt x="433" y="370"/>
                    <a:pt x="454" y="364"/>
                    <a:pt x="464" y="347"/>
                  </a:cubicBezTo>
                  <a:cubicBezTo>
                    <a:pt x="492" y="297"/>
                    <a:pt x="500" y="235"/>
                    <a:pt x="484" y="175"/>
                  </a:cubicBezTo>
                  <a:cubicBezTo>
                    <a:pt x="459" y="81"/>
                    <a:pt x="380" y="17"/>
                    <a:pt x="290"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ED1BADBD-0D4D-4132-8EEC-703CF89BA1C2}"/>
                  </a:ext>
                </a:extLst>
              </p:cNvPr>
              <p:cNvGraphicFramePr>
                <a:graphicFrameLocks noGrp="1"/>
              </p:cNvGraphicFramePr>
              <p:nvPr>
                <p:extLst>
                  <p:ext uri="{D42A27DB-BD31-4B8C-83A1-F6EECF244321}">
                    <p14:modId xmlns:p14="http://schemas.microsoft.com/office/powerpoint/2010/main" val="3296300049"/>
                  </p:ext>
                </p:extLst>
              </p:nvPr>
            </p:nvGraphicFramePr>
            <p:xfrm>
              <a:off x="620024" y="3429000"/>
              <a:ext cx="7765260" cy="2514639"/>
            </p:xfrm>
            <a:graphic>
              <a:graphicData uri="http://schemas.openxmlformats.org/drawingml/2006/table">
                <a:tbl>
                  <a:tblPr firstRow="1" bandRow="1">
                    <a:tableStyleId>{5C22544A-7EE6-4342-B048-85BDC9FD1C3A}</a:tableStyleId>
                  </a:tblPr>
                  <a:tblGrid>
                    <a:gridCol w="1513576">
                      <a:extLst>
                        <a:ext uri="{9D8B030D-6E8A-4147-A177-3AD203B41FA5}">
                          <a16:colId xmlns:a16="http://schemas.microsoft.com/office/drawing/2014/main" val="3392517225"/>
                        </a:ext>
                      </a:extLst>
                    </a:gridCol>
                    <a:gridCol w="6251684">
                      <a:extLst>
                        <a:ext uri="{9D8B030D-6E8A-4147-A177-3AD203B41FA5}">
                          <a16:colId xmlns:a16="http://schemas.microsoft.com/office/drawing/2014/main" val="3407060808"/>
                        </a:ext>
                      </a:extLst>
                    </a:gridCol>
                  </a:tblGrid>
                  <a:tr h="288764">
                    <a:tc>
                      <a:txBody>
                        <a:bodyPr/>
                        <a:lstStyle/>
                        <a:p>
                          <a:pPr marL="0" indent="0" algn="l" defTabSz="995363" rtl="0" eaLnBrk="1" fontAlgn="base" latinLnBrk="0" hangingPunct="1">
                            <a:spcBef>
                              <a:spcPts val="0"/>
                            </a:spcBef>
                            <a:spcAft>
                              <a:spcPts val="1200"/>
                            </a:spcAft>
                            <a:buClr>
                              <a:srgbClr val="265787"/>
                            </a:buClr>
                            <a:buSzPct val="80000"/>
                            <a:buFont typeface="Arial" panose="020B0604020202020204" pitchFamily="34" charset="0"/>
                            <a:buNone/>
                            <a:defRPr/>
                          </a:pPr>
                          <a:r>
                            <a:rPr lang="sk-SK" sz="1400" b="1" kern="1200">
                              <a:solidFill>
                                <a:srgbClr val="265787"/>
                              </a:solidFill>
                              <a:latin typeface="+mn-lt"/>
                              <a:ea typeface="+mn-ea"/>
                              <a:cs typeface="Arial" panose="020B0604020202020204" pitchFamily="34" charset="0"/>
                            </a:rPr>
                            <a:t>Kde:</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0" marR="0" lvl="0" indent="0" algn="l" defTabSz="995363" rtl="0" eaLnBrk="1" fontAlgn="base" latinLnBrk="0" hangingPunct="1">
                            <a:lnSpc>
                              <a:spcPct val="100000"/>
                            </a:lnSpc>
                            <a:spcBef>
                              <a:spcPts val="0"/>
                            </a:spcBef>
                            <a:spcAft>
                              <a:spcPts val="1200"/>
                            </a:spcAft>
                            <a:buClr>
                              <a:srgbClr val="265787"/>
                            </a:buClr>
                            <a:buSzPct val="80000"/>
                            <a:buFont typeface="Arial" panose="020B0604020202020204" pitchFamily="34" charset="0"/>
                            <a:buNone/>
                            <a:tabLst/>
                            <a:defRPr/>
                          </a:pPr>
                          <a:endParaRPr lang="cs-CZ" sz="1400" b="1" kern="1200" noProof="0">
                            <a:solidFill>
                              <a:srgbClr val="265787"/>
                            </a:solidFill>
                            <a:latin typeface="+mn-lt"/>
                            <a:ea typeface="+mn-ea"/>
                            <a:cs typeface="Arial" panose="020B0604020202020204" pitchFamily="34" charset="0"/>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650132889"/>
                      </a:ext>
                    </a:extLst>
                  </a:tr>
                  <a:tr h="288764">
                    <a:tc>
                      <a:txBody>
                        <a:bodyPr/>
                        <a:lstStyle/>
                        <a:p>
                          <a:pPr algn="ctr"/>
                          <a14:m>
                            <m:oMath xmlns:m="http://schemas.openxmlformats.org/officeDocument/2006/math">
                              <m:sSubSup>
                                <m:sSubSupPr>
                                  <m:ctrlPr>
                                    <a:rPr kumimoji="0" lang="cs-CZ" sz="1200" b="1" i="1" u="none" strike="noStrike" kern="600" cap="none" spc="0" normalizeH="0" baseline="0" noProof="0" smtClean="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0"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𝐍𝐚𝐛𝐢𝐭𝐢𝐞</m:t>
                                  </m:r>
                                  <m:r>
                                    <a:rPr kumimoji="0" lang="sk-SK" sz="1200" b="1" i="0"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0"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𝐀𝐊𝐔</m:t>
                                  </m:r>
                                </m:e>
                                <m:sub>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0"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𝐦</m:t>
                                  </m:r>
                                </m:sup>
                              </m:sSubSup>
                            </m:oMath>
                          </a14:m>
                          <a:r>
                            <a:rPr kumimoji="0" lang="sk-SK" sz="1200" b="1" i="0"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 </a:t>
                          </a:r>
                          <a:endParaRPr lang="sk-SK" sz="1100">
                            <a:latin typeface="+mn-lt"/>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noProof="0">
                              <a:solidFill>
                                <a:sysClr val="windowText" lastClr="000000"/>
                              </a:solidFill>
                              <a:latin typeface="+mn-lt"/>
                              <a:ea typeface="+mn-ea"/>
                              <a:cs typeface="Arial" panose="020B0604020202020204" pitchFamily="34" charset="0"/>
                            </a:rPr>
                            <a:t>objem elektriny nabitej do zariadenia na uskladňovanie elektriny v i-tej ¼ hodine mesiaca m</a:t>
                          </a:r>
                          <a:endParaRPr lang="cs-CZ" sz="1200" b="0" kern="1200" noProof="0">
                            <a:solidFill>
                              <a:sysClr val="windowText" lastClr="000000"/>
                            </a:solidFill>
                            <a:latin typeface="+mn-lt"/>
                            <a:ea typeface="+mn-ea"/>
                            <a:cs typeface="Arial" panose="020B0604020202020204" pitchFamily="34" charset="0"/>
                          </a:endParaRPr>
                        </a:p>
                      </a:txBody>
                      <a:tcPr anchor="ct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2911474716"/>
                      </a:ext>
                    </a:extLst>
                  </a:tr>
                  <a:tr h="422526">
                    <a:tc>
                      <a:txBody>
                        <a:bodyPr/>
                        <a:lstStyle/>
                        <a:p>
                          <a:pPr algn="ctr"/>
                          <a14:m>
                            <m:oMathPara xmlns:m="http://schemas.openxmlformats.org/officeDocument/2006/math">
                              <m:oMathParaPr>
                                <m:jc m:val="centerGroup"/>
                              </m:oMathParaPr>
                              <m:oMath xmlns:m="http://schemas.openxmlformats.org/officeDocument/2006/math">
                                <m:sSubSup>
                                  <m:sSubSupPr>
                                    <m:ctrlPr>
                                      <a:rPr kumimoji="0" lang="cs-CZ" sz="1200" b="1" i="1" u="none" strike="noStrike" kern="600" cap="none" spc="0" normalizeH="0" baseline="0" noProof="0" smtClean="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𝐎𝐝𝐛𝐞𝐫</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𝐳𝐨</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𝐬𝐢𝐞𝐭𝐞</m:t>
                                    </m:r>
                                  </m:e>
                                  <m:sub>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𝐦</m:t>
                                    </m:r>
                                  </m:sup>
                                </m:sSubSup>
                              </m:oMath>
                            </m:oMathPara>
                          </a14:m>
                          <a:endParaRPr lang="sk-SK">
                            <a:latin typeface="+mn-lt"/>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kumimoji="0" lang="sk-SK" sz="1200" b="0" i="0"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odber elektriny z prenosovej alebo distribučnej sústavy v danom OOM v i-tej ¼ hodine mesiaca m</a:t>
                          </a:r>
                          <a:endParaRPr kumimoji="0" lang="cs-CZ" sz="1200" b="0" i="0" u="none" strike="noStrike" kern="600" cap="none" spc="0" normalizeH="0" baseline="0" noProof="0">
                            <a:ln>
                              <a:noFill/>
                            </a:ln>
                            <a:solidFill>
                              <a:srgbClr val="2E2E38"/>
                            </a:solidFill>
                            <a:effectLst/>
                            <a:uLnTx/>
                            <a:uFillTx/>
                            <a:latin typeface="+mn-lt"/>
                            <a:ea typeface="Times New Roman" panose="02020603050405020304" pitchFamily="18" charset="0"/>
                            <a:cs typeface="Times New Roman" panose="02020603050405020304" pitchFamily="18" charset="0"/>
                          </a:endParaRP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3175580821"/>
                      </a:ext>
                    </a:extLst>
                  </a:tr>
                  <a:tr h="292775">
                    <a:tc>
                      <a:txBody>
                        <a:bodyPr/>
                        <a:lstStyle/>
                        <a:p>
                          <a:pPr marL="0" algn="ctr" defTabSz="914400" rtl="0" eaLnBrk="1" latinLnBrk="0" hangingPunct="1"/>
                          <a14:m>
                            <m:oMath xmlns:m="http://schemas.openxmlformats.org/officeDocument/2006/math">
                              <m:sSubSup>
                                <m:sSubSupPr>
                                  <m:ctrlPr>
                                    <a:rPr kumimoji="0" lang="cs-CZ" sz="1200" b="1" i="1" u="none" strike="noStrike" kern="600" cap="none" spc="0" normalizeH="0" baseline="0" noProof="0" smtClean="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𝐕𝐲𝐛𝐢𝐭𝐢𝐞</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𝐀𝐊𝐔</m:t>
                                  </m:r>
                                </m:e>
                                <m:sub>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𝐦</m:t>
                                  </m:r>
                                </m:sup>
                              </m:sSubSup>
                            </m:oMath>
                          </a14:m>
                          <a:r>
                            <a:rPr kumimoji="0" lang="sk-SK" sz="1200" b="1" i="1"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 </a:t>
                          </a:r>
                          <a:endParaRPr kumimoji="0" lang="sk-SK" sz="1200" b="1" i="1" u="none" strike="noStrike" kern="600" cap="none" spc="0" normalizeH="0" baseline="0">
                            <a:ln>
                              <a:noFill/>
                            </a:ln>
                            <a:solidFill>
                              <a:srgbClr val="2E2E38"/>
                            </a:solidFill>
                            <a:effectLst/>
                            <a:uLnTx/>
                            <a:uFillTx/>
                            <a:latin typeface="+mn-lt"/>
                            <a:cs typeface="Calibri" panose="020F0502020204030204" pitchFamily="34" charset="0"/>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objem elektriny vybitej zo zariadenia na uskladňovanie elektriny v i-tej ¼ hodine mesiaca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1388636378"/>
                      </a:ext>
                    </a:extLst>
                  </a:tr>
                  <a:tr h="292775">
                    <a:tc>
                      <a:txBody>
                        <a:bodyPr/>
                        <a:lstStyle/>
                        <a:p>
                          <a:pPr marL="0" algn="ctr" defTabSz="914400" rtl="0" eaLnBrk="1" latinLnBrk="0" hangingPunct="1"/>
                          <a14:m>
                            <m:oMath xmlns:m="http://schemas.openxmlformats.org/officeDocument/2006/math">
                              <m:sSubSup>
                                <m:sSubSupPr>
                                  <m:ctrlPr>
                                    <a:rPr kumimoji="0" lang="cs-CZ" sz="1200" b="1" i="1" u="none" strike="noStrike" kern="600" cap="none" spc="0" normalizeH="0" baseline="0" noProof="0" smtClean="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ctrlPr>
                                </m:sSubSupPr>
                                <m:e>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𝐃𝐨𝐝</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á</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𝐯𝐤𝐚</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𝐝𝐨</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 </m:t>
                                  </m:r>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𝐬𝐢𝐞𝐭𝐞</m:t>
                                  </m:r>
                                </m:e>
                                <m:sub>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𝒊</m:t>
                                  </m:r>
                                </m:sub>
                                <m:sup>
                                  <m:r>
                                    <a:rPr kumimoji="0" lang="sk-SK" sz="1200" b="1" i="1" u="none" strike="noStrike" kern="600" cap="none" spc="0" normalizeH="0" baseline="0" noProof="0">
                                      <a:ln>
                                        <a:noFill/>
                                      </a:ln>
                                      <a:solidFill>
                                        <a:srgbClr val="2E2E38"/>
                                      </a:solidFill>
                                      <a:effectLst/>
                                      <a:uLnTx/>
                                      <a:uFillTx/>
                                      <a:latin typeface="Cambria Math" panose="02040503050406030204" pitchFamily="18" charset="0"/>
                                      <a:ea typeface="Times New Roman" panose="02020603050405020304" pitchFamily="18" charset="0"/>
                                      <a:cs typeface="Calibri" panose="020F0502020204030204" pitchFamily="34" charset="0"/>
                                    </a:rPr>
                                    <m:t>𝐦</m:t>
                                  </m:r>
                                </m:sup>
                              </m:sSubSup>
                            </m:oMath>
                          </a14:m>
                          <a:r>
                            <a:rPr kumimoji="0" lang="sk-SK" sz="1200" b="1" i="1"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 </a:t>
                          </a:r>
                          <a:endParaRPr kumimoji="0" lang="sk-SK" sz="1200" b="1" i="1"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dodávka elektriny do prenosovej alebo distribučnej sústavy v i-tej ¼ hodine mesiaca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1759574596"/>
                      </a:ext>
                    </a:extLst>
                  </a:tr>
                  <a:tr h="292775">
                    <a:tc>
                      <a:txBody>
                        <a:bodyPr/>
                        <a:lstStyle/>
                        <a:p>
                          <a:pPr marL="0" algn="ctr" defTabSz="914400" rtl="0" eaLnBrk="1" latinLnBrk="0" hangingPunct="1"/>
                          <a:r>
                            <a:rPr kumimoji="0" lang="sk-SK" sz="1200" b="1" i="0"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i</a:t>
                          </a:r>
                          <a:endParaRPr kumimoji="0" lang="sk-SK" sz="1200" b="1" i="1"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obchodný interval „i“ v mesiaci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4070880196"/>
                      </a:ext>
                    </a:extLst>
                  </a:tr>
                  <a:tr h="292775">
                    <a:tc>
                      <a:txBody>
                        <a:bodyPr/>
                        <a:lstStyle/>
                        <a:p>
                          <a:pPr marL="0" algn="ctr" defTabSz="914400" rtl="0" eaLnBrk="1" latinLnBrk="0" hangingPunct="1"/>
                          <a:r>
                            <a:rPr kumimoji="0" lang="sk-SK" sz="1200" b="1" i="0"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rPr>
                            <a:t>m</a:t>
                          </a: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mesiac vyhodnotenia akumulácie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807369161"/>
                      </a:ext>
                    </a:extLst>
                  </a:tr>
                  <a:tr h="292775">
                    <a:tc>
                      <a:txBody>
                        <a:bodyPr/>
                        <a:lstStyle/>
                        <a:p>
                          <a:pPr marL="0" algn="ctr" defTabSz="914400" rtl="0" eaLnBrk="1" latinLnBrk="0" hangingPunct="1"/>
                          <a:r>
                            <a:rPr kumimoji="0" lang="sk-SK" sz="1200" b="1" i="0"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rPr>
                            <a:t>n</a:t>
                          </a: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počet obchodných intervalov (1/4 hodín) v mesiaci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71451062"/>
                      </a:ext>
                    </a:extLst>
                  </a:tr>
                </a:tbl>
              </a:graphicData>
            </a:graphic>
          </p:graphicFrame>
        </mc:Choice>
        <mc:Fallback xmlns="">
          <p:graphicFrame>
            <p:nvGraphicFramePr>
              <p:cNvPr id="2" name="Table 2">
                <a:extLst>
                  <a:ext uri="{FF2B5EF4-FFF2-40B4-BE49-F238E27FC236}">
                    <a16:creationId xmlns:a16="http://schemas.microsoft.com/office/drawing/2014/main" id="{ED1BADBD-0D4D-4132-8EEC-703CF89BA1C2}"/>
                  </a:ext>
                </a:extLst>
              </p:cNvPr>
              <p:cNvGraphicFramePr>
                <a:graphicFrameLocks noGrp="1"/>
              </p:cNvGraphicFramePr>
              <p:nvPr>
                <p:extLst>
                  <p:ext uri="{D42A27DB-BD31-4B8C-83A1-F6EECF244321}">
                    <p14:modId xmlns:p14="http://schemas.microsoft.com/office/powerpoint/2010/main" val="3296300049"/>
                  </p:ext>
                </p:extLst>
              </p:nvPr>
            </p:nvGraphicFramePr>
            <p:xfrm>
              <a:off x="620024" y="3429000"/>
              <a:ext cx="7765260" cy="2514639"/>
            </p:xfrm>
            <a:graphic>
              <a:graphicData uri="http://schemas.openxmlformats.org/drawingml/2006/table">
                <a:tbl>
                  <a:tblPr firstRow="1" bandRow="1">
                    <a:tableStyleId>{5C22544A-7EE6-4342-B048-85BDC9FD1C3A}</a:tableStyleId>
                  </a:tblPr>
                  <a:tblGrid>
                    <a:gridCol w="1513576">
                      <a:extLst>
                        <a:ext uri="{9D8B030D-6E8A-4147-A177-3AD203B41FA5}">
                          <a16:colId xmlns:a16="http://schemas.microsoft.com/office/drawing/2014/main" val="3392517225"/>
                        </a:ext>
                      </a:extLst>
                    </a:gridCol>
                    <a:gridCol w="6251684">
                      <a:extLst>
                        <a:ext uri="{9D8B030D-6E8A-4147-A177-3AD203B41FA5}">
                          <a16:colId xmlns:a16="http://schemas.microsoft.com/office/drawing/2014/main" val="3407060808"/>
                        </a:ext>
                      </a:extLst>
                    </a:gridCol>
                  </a:tblGrid>
                  <a:tr h="304800">
                    <a:tc>
                      <a:txBody>
                        <a:bodyPr/>
                        <a:lstStyle/>
                        <a:p>
                          <a:pPr marL="0" indent="0" algn="l" defTabSz="995363" rtl="0" eaLnBrk="1" fontAlgn="base" latinLnBrk="0" hangingPunct="1">
                            <a:spcBef>
                              <a:spcPts val="0"/>
                            </a:spcBef>
                            <a:spcAft>
                              <a:spcPts val="1200"/>
                            </a:spcAft>
                            <a:buClr>
                              <a:srgbClr val="265787"/>
                            </a:buClr>
                            <a:buSzPct val="80000"/>
                            <a:buFont typeface="Arial" panose="020B0604020202020204" pitchFamily="34" charset="0"/>
                            <a:buNone/>
                            <a:defRPr/>
                          </a:pPr>
                          <a:r>
                            <a:rPr lang="sk-SK" sz="1400" b="1" kern="1200">
                              <a:solidFill>
                                <a:srgbClr val="265787"/>
                              </a:solidFill>
                              <a:latin typeface="+mn-lt"/>
                              <a:ea typeface="+mn-ea"/>
                              <a:cs typeface="Arial" panose="020B0604020202020204" pitchFamily="34" charset="0"/>
                            </a:rPr>
                            <a:t>Kde:</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0" marR="0" lvl="0" indent="0" algn="l" defTabSz="995363" rtl="0" eaLnBrk="1" fontAlgn="base" latinLnBrk="0" hangingPunct="1">
                            <a:lnSpc>
                              <a:spcPct val="100000"/>
                            </a:lnSpc>
                            <a:spcBef>
                              <a:spcPts val="0"/>
                            </a:spcBef>
                            <a:spcAft>
                              <a:spcPts val="1200"/>
                            </a:spcAft>
                            <a:buClr>
                              <a:srgbClr val="265787"/>
                            </a:buClr>
                            <a:buSzPct val="80000"/>
                            <a:buFont typeface="Arial" panose="020B0604020202020204" pitchFamily="34" charset="0"/>
                            <a:buNone/>
                            <a:tabLst/>
                            <a:defRPr/>
                          </a:pPr>
                          <a:endParaRPr lang="cs-CZ" sz="1400" b="1" kern="1200" noProof="0">
                            <a:solidFill>
                              <a:srgbClr val="265787"/>
                            </a:solidFill>
                            <a:latin typeface="+mn-lt"/>
                            <a:ea typeface="+mn-ea"/>
                            <a:cs typeface="Arial" panose="020B0604020202020204" pitchFamily="34" charset="0"/>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650132889"/>
                      </a:ext>
                    </a:extLst>
                  </a:tr>
                  <a:tr h="288764">
                    <a:tc>
                      <a:txBody>
                        <a:bodyPr/>
                        <a:lstStyle/>
                        <a:p>
                          <a:endParaRPr lang="cs-CZ"/>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blipFill>
                          <a:blip r:embed="rId12"/>
                          <a:stretch>
                            <a:fillRect t="-106250" r="-412048" b="-668750"/>
                          </a:stretch>
                        </a:blip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noProof="0">
                              <a:solidFill>
                                <a:sysClr val="windowText" lastClr="000000"/>
                              </a:solidFill>
                              <a:latin typeface="+mn-lt"/>
                              <a:ea typeface="+mn-ea"/>
                              <a:cs typeface="Arial" panose="020B0604020202020204" pitchFamily="34" charset="0"/>
                            </a:rPr>
                            <a:t>objem elektriny nabitej do zariadenia na uskladňovanie elektriny v i-tej ¼ hodine mesiaca m</a:t>
                          </a:r>
                          <a:endParaRPr lang="cs-CZ" sz="1200" b="0" kern="1200" noProof="0">
                            <a:solidFill>
                              <a:sysClr val="windowText" lastClr="000000"/>
                            </a:solidFill>
                            <a:latin typeface="+mn-lt"/>
                            <a:ea typeface="+mn-ea"/>
                            <a:cs typeface="Arial" panose="020B0604020202020204" pitchFamily="34" charset="0"/>
                          </a:endParaRPr>
                        </a:p>
                      </a:txBody>
                      <a:tcPr anchor="ct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2911474716"/>
                      </a:ext>
                    </a:extLst>
                  </a:tr>
                  <a:tr h="457200">
                    <a:tc>
                      <a:txBody>
                        <a:bodyPr/>
                        <a:lstStyle/>
                        <a:p>
                          <a:endParaRPr lang="cs-CZ"/>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blipFill>
                          <a:blip r:embed="rId12"/>
                          <a:stretch>
                            <a:fillRect t="-132000" r="-412048" b="-328000"/>
                          </a:stretch>
                        </a:blip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kumimoji="0" lang="sk-SK" sz="1200" b="0" i="0"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odber elektriny z prenosovej alebo distribučnej sústavy v danom OOM v i-tej ¼ hodine mesiaca m</a:t>
                          </a:r>
                          <a:endParaRPr kumimoji="0" lang="cs-CZ" sz="1200" b="0" i="0" u="none" strike="noStrike" kern="600" cap="none" spc="0" normalizeH="0" baseline="0" noProof="0">
                            <a:ln>
                              <a:noFill/>
                            </a:ln>
                            <a:solidFill>
                              <a:srgbClr val="2E2E38"/>
                            </a:solidFill>
                            <a:effectLst/>
                            <a:uLnTx/>
                            <a:uFillTx/>
                            <a:latin typeface="+mn-lt"/>
                            <a:ea typeface="Times New Roman" panose="02020603050405020304" pitchFamily="18" charset="0"/>
                            <a:cs typeface="Times New Roman" panose="02020603050405020304" pitchFamily="18" charset="0"/>
                          </a:endParaRP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3175580821"/>
                      </a:ext>
                    </a:extLst>
                  </a:tr>
                  <a:tr h="292775">
                    <a:tc>
                      <a:txBody>
                        <a:bodyPr/>
                        <a:lstStyle/>
                        <a:p>
                          <a:endParaRPr lang="cs-CZ"/>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blipFill>
                          <a:blip r:embed="rId12"/>
                          <a:stretch>
                            <a:fillRect t="-362500" r="-412048" b="-412500"/>
                          </a:stretch>
                        </a:blip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objem elektriny vybitej zo zariadenia na uskladňovanie elektriny v i-tej ¼ hodine mesiaca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1388636378"/>
                      </a:ext>
                    </a:extLst>
                  </a:tr>
                  <a:tr h="292775">
                    <a:tc>
                      <a:txBody>
                        <a:bodyPr/>
                        <a:lstStyle/>
                        <a:p>
                          <a:endParaRPr lang="cs-CZ"/>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blipFill>
                          <a:blip r:embed="rId12"/>
                          <a:stretch>
                            <a:fillRect t="-462500" r="-412048" b="-312500"/>
                          </a:stretch>
                        </a:blip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dodávka elektriny do prenosovej alebo distribučnej sústavy v i-tej ¼ hodine mesiaca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1759574596"/>
                      </a:ext>
                    </a:extLst>
                  </a:tr>
                  <a:tr h="292775">
                    <a:tc>
                      <a:txBody>
                        <a:bodyPr/>
                        <a:lstStyle/>
                        <a:p>
                          <a:pPr marL="0" algn="ctr" defTabSz="914400" rtl="0" eaLnBrk="1" latinLnBrk="0" hangingPunct="1"/>
                          <a:r>
                            <a:rPr kumimoji="0" lang="sk-SK" sz="1200" b="1" i="0" u="none" strike="noStrike" kern="600" cap="none" spc="0" normalizeH="0" baseline="0" noProof="0">
                              <a:ln>
                                <a:noFill/>
                              </a:ln>
                              <a:solidFill>
                                <a:srgbClr val="2E2E38"/>
                              </a:solidFill>
                              <a:effectLst/>
                              <a:uLnTx/>
                              <a:uFillTx/>
                              <a:latin typeface="+mn-lt"/>
                              <a:ea typeface="Times New Roman" panose="02020603050405020304" pitchFamily="18" charset="0"/>
                              <a:cs typeface="Calibri" panose="020F0502020204030204" pitchFamily="34" charset="0"/>
                            </a:rPr>
                            <a:t>i</a:t>
                          </a:r>
                          <a:endParaRPr kumimoji="0" lang="sk-SK" sz="1200" b="1" i="1"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endParaRP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obchodný interval „i“ v mesiaci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4070880196"/>
                      </a:ext>
                    </a:extLst>
                  </a:tr>
                  <a:tr h="292775">
                    <a:tc>
                      <a:txBody>
                        <a:bodyPr/>
                        <a:lstStyle/>
                        <a:p>
                          <a:pPr marL="0" algn="ctr" defTabSz="914400" rtl="0" eaLnBrk="1" latinLnBrk="0" hangingPunct="1"/>
                          <a:r>
                            <a:rPr kumimoji="0" lang="sk-SK" sz="1200" b="1" i="0"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rPr>
                            <a:t>m</a:t>
                          </a: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mesiac vyhodnotenia akumulácie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3175" cap="flat" cmpd="sng" algn="ctr">
                          <a:solidFill>
                            <a:srgbClr val="265787"/>
                          </a:solidFill>
                          <a:prstDash val="solid"/>
                          <a:round/>
                          <a:headEnd type="none" w="med" len="med"/>
                          <a:tailEnd type="none" w="med" len="med"/>
                        </a:lnB>
                        <a:noFill/>
                      </a:tcPr>
                    </a:tc>
                    <a:extLst>
                      <a:ext uri="{0D108BD9-81ED-4DB2-BD59-A6C34878D82A}">
                        <a16:rowId xmlns:a16="http://schemas.microsoft.com/office/drawing/2014/main" val="807369161"/>
                      </a:ext>
                    </a:extLst>
                  </a:tr>
                  <a:tr h="292775">
                    <a:tc>
                      <a:txBody>
                        <a:bodyPr/>
                        <a:lstStyle/>
                        <a:p>
                          <a:pPr marL="0" algn="ctr" defTabSz="914400" rtl="0" eaLnBrk="1" latinLnBrk="0" hangingPunct="1"/>
                          <a:r>
                            <a:rPr kumimoji="0" lang="sk-SK" sz="1200" b="1" i="0" u="none" strike="noStrike" kern="600" cap="none" spc="0" normalizeH="0" baseline="0">
                              <a:ln>
                                <a:noFill/>
                              </a:ln>
                              <a:solidFill>
                                <a:srgbClr val="2E2E38"/>
                              </a:solidFill>
                              <a:effectLst/>
                              <a:uLnTx/>
                              <a:uFillTx/>
                              <a:latin typeface="+mn-lt"/>
                              <a:ea typeface="Times New Roman" panose="02020603050405020304" pitchFamily="18" charset="0"/>
                              <a:cs typeface="Calibri" panose="020F0502020204030204" pitchFamily="34" charset="0"/>
                            </a:rPr>
                            <a:t>n</a:t>
                          </a:r>
                        </a:p>
                      </a:txBody>
                      <a:tcPr anchor="ctr">
                        <a:lnL w="12700" cap="flat" cmpd="sng" algn="ctr">
                          <a:noFill/>
                          <a:prstDash val="solid"/>
                          <a:round/>
                          <a:headEnd type="none" w="med" len="med"/>
                          <a:tailEnd type="none" w="med" len="med"/>
                        </a:lnL>
                        <a:lnR w="3175" cap="flat" cmpd="sng" algn="ctr">
                          <a:solidFill>
                            <a:srgbClr val="265787"/>
                          </a:solidFill>
                          <a:prstDash val="solid"/>
                          <a:round/>
                          <a:headEnd type="none" w="med" len="med"/>
                          <a:tailEnd type="none" w="med" len="med"/>
                        </a:lnR>
                        <a:lnT w="3175" cap="flat" cmpd="sng" algn="ctr">
                          <a:solidFill>
                            <a:srgbClr val="265787"/>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marR="0" lvl="0" indent="-171450" algn="l" defTabSz="995363" rtl="0" eaLnBrk="1" fontAlgn="base" latinLnBrk="0" hangingPunct="1">
                            <a:lnSpc>
                              <a:spcPct val="100000"/>
                            </a:lnSpc>
                            <a:spcBef>
                              <a:spcPts val="0"/>
                            </a:spcBef>
                            <a:spcAft>
                              <a:spcPts val="300"/>
                            </a:spcAft>
                            <a:buClr>
                              <a:srgbClr val="265787"/>
                            </a:buClr>
                            <a:buSzPct val="80000"/>
                            <a:buFont typeface="Arial" panose="020B0604020202020204" pitchFamily="34" charset="0"/>
                            <a:buChar char="►"/>
                            <a:tabLst/>
                            <a:defRPr/>
                          </a:pPr>
                          <a:r>
                            <a:rPr lang="sk-SK" sz="1200" b="0" kern="1200">
                              <a:solidFill>
                                <a:sysClr val="windowText" lastClr="000000"/>
                              </a:solidFill>
                              <a:latin typeface="+mn-lt"/>
                              <a:ea typeface="+mn-ea"/>
                              <a:cs typeface="Arial" panose="020B0604020202020204" pitchFamily="34" charset="0"/>
                            </a:rPr>
                            <a:t>počet obchodných intervalov (1/4 hodín) v mesiaci m</a:t>
                          </a:r>
                        </a:p>
                      </a:txBody>
                      <a:tcPr>
                        <a:lnL w="3175" cap="flat" cmpd="sng" algn="ctr">
                          <a:solidFill>
                            <a:srgbClr val="265787"/>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65787"/>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71451062"/>
                      </a:ext>
                    </a:extLst>
                  </a:tr>
                </a:tbl>
              </a:graphicData>
            </a:graphic>
          </p:graphicFrame>
        </mc:Fallback>
      </mc:AlternateContent>
    </p:spTree>
    <p:extLst>
      <p:ext uri="{BB962C8B-B14F-4D97-AF65-F5344CB8AC3E}">
        <p14:creationId xmlns:p14="http://schemas.microsoft.com/office/powerpoint/2010/main" val="3463181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321626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Životný cyklus procesu</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31</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graphicFrame>
        <p:nvGraphicFramePr>
          <p:cNvPr id="5" name="Object 4">
            <a:extLst>
              <a:ext uri="{FF2B5EF4-FFF2-40B4-BE49-F238E27FC236}">
                <a16:creationId xmlns:a16="http://schemas.microsoft.com/office/drawing/2014/main" id="{19CC8599-5E7D-46B1-A58F-718278E8A8CB}"/>
              </a:ext>
            </a:extLst>
          </p:cNvPr>
          <p:cNvGraphicFramePr>
            <a:graphicFrameLocks noChangeAspect="1"/>
          </p:cNvGraphicFramePr>
          <p:nvPr>
            <p:extLst>
              <p:ext uri="{D42A27DB-BD31-4B8C-83A1-F6EECF244321}">
                <p14:modId xmlns:p14="http://schemas.microsoft.com/office/powerpoint/2010/main" val="3862865498"/>
              </p:ext>
            </p:extLst>
          </p:nvPr>
        </p:nvGraphicFramePr>
        <p:xfrm>
          <a:off x="425718" y="2381974"/>
          <a:ext cx="8292563" cy="3612425"/>
        </p:xfrm>
        <a:graphic>
          <a:graphicData uri="http://schemas.openxmlformats.org/presentationml/2006/ole">
            <mc:AlternateContent xmlns:mc="http://schemas.openxmlformats.org/markup-compatibility/2006">
              <mc:Choice xmlns:v="urn:schemas-microsoft-com:vml" Requires="v">
                <p:oleObj name="Visio" r:id="rId7" imgW="13478078" imgH="5877266" progId="Visio.Drawing.15">
                  <p:embed/>
                </p:oleObj>
              </mc:Choice>
              <mc:Fallback>
                <p:oleObj name="Visio" r:id="rId7" imgW="13478078" imgH="5877266" progId="Visio.Drawing.15">
                  <p:embed/>
                  <p:pic>
                    <p:nvPicPr>
                      <p:cNvPr id="5" name="Object 4">
                        <a:extLst>
                          <a:ext uri="{FF2B5EF4-FFF2-40B4-BE49-F238E27FC236}">
                            <a16:creationId xmlns:a16="http://schemas.microsoft.com/office/drawing/2014/main" id="{19CC8599-5E7D-46B1-A58F-718278E8A8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718" y="2381974"/>
                        <a:ext cx="8292563" cy="3612425"/>
                      </a:xfrm>
                      <a:prstGeom prst="rect">
                        <a:avLst/>
                      </a:prstGeom>
                      <a:noFill/>
                    </p:spPr>
                  </p:pic>
                </p:oleObj>
              </mc:Fallback>
            </mc:AlternateContent>
          </a:graphicData>
        </a:graphic>
      </p:graphicFrame>
    </p:spTree>
    <p:extLst>
      <p:ext uri="{BB962C8B-B14F-4D97-AF65-F5344CB8AC3E}">
        <p14:creationId xmlns:p14="http://schemas.microsoft.com/office/powerpoint/2010/main" val="273117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968350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3| Akumulácia elektrickej energie</a:t>
            </a:r>
            <a:br>
              <a:rPr lang="sk-SK" sz="2400" b="1">
                <a:solidFill>
                  <a:srgbClr val="265787"/>
                </a:solidFill>
                <a:latin typeface="Calibri "/>
              </a:rPr>
            </a:br>
            <a:r>
              <a:rPr lang="sk-SK" sz="2000">
                <a:solidFill>
                  <a:srgbClr val="265787"/>
                </a:solidFill>
                <a:latin typeface="Calibri "/>
              </a:rPr>
              <a:t>Demo verzia fungovania</a:t>
            </a: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32</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8" name="Nadpis 1">
            <a:extLst>
              <a:ext uri="{FF2B5EF4-FFF2-40B4-BE49-F238E27FC236}">
                <a16:creationId xmlns:a16="http://schemas.microsoft.com/office/drawing/2014/main" id="{E1CFCABE-0672-4A2D-A49C-846AEF1A499B}"/>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Predstavenie procesov Akumulácie elektrickej energie v rozhraniach OKTE</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124296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33</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3</a:t>
            </a:r>
            <a:r>
              <a:rPr lang="sk-SK" sz="2400" b="1" kern="1200">
                <a:solidFill>
                  <a:srgbClr val="265787"/>
                </a:solidFill>
                <a:latin typeface="Calibri" panose="020F0502020204030204" pitchFamily="34" charset="0"/>
                <a:ea typeface="+mn-ea"/>
                <a:cs typeface="+mn-cs"/>
              </a:rPr>
              <a:t>.</a:t>
            </a:r>
            <a:r>
              <a:rPr lang="sk-SK" sz="1800" b="1">
                <a:solidFill>
                  <a:srgbClr val="265787"/>
                </a:solidFill>
                <a:latin typeface="Calibri" panose="020F0502020204030204" pitchFamily="34" charset="0"/>
                <a:ea typeface="+mn-ea"/>
                <a:cs typeface="+mn-cs"/>
              </a:rPr>
              <a:t> </a:t>
            </a:r>
            <a:r>
              <a:rPr lang="sk-SK" sz="2400" b="1">
                <a:solidFill>
                  <a:srgbClr val="265787"/>
                </a:solidFill>
                <a:latin typeface="Calibri" panose="020F0502020204030204" pitchFamily="34" charset="0"/>
                <a:ea typeface="+mn-ea"/>
                <a:cs typeface="+mn-cs"/>
              </a:rPr>
              <a:t>TŠVD</a:t>
            </a:r>
          </a:p>
          <a:p>
            <a:pPr algn="ct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10904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424773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TŠVD</a:t>
            </a:r>
            <a:br>
              <a:rPr lang="sk-SK" sz="2400" b="1">
                <a:solidFill>
                  <a:srgbClr val="265787"/>
                </a:solidFill>
                <a:latin typeface="Calibri "/>
              </a:rPr>
            </a:br>
            <a:r>
              <a:rPr lang="sk-SK" sz="2000">
                <a:solidFill>
                  <a:srgbClr val="265787"/>
                </a:solidFill>
                <a:latin typeface="Calibri "/>
              </a:rPr>
              <a:t>Ciele a účel TŠVD</a:t>
            </a:r>
            <a:br>
              <a:rPr lang="sk-SK" sz="2400" b="1">
                <a:solidFill>
                  <a:srgbClr val="265787"/>
                </a:solidFill>
                <a:latin typeface="Calibri "/>
              </a:rPr>
            </a:br>
            <a:br>
              <a:rPr lang="sk-SK" sz="2400" b="1">
                <a:solidFill>
                  <a:srgbClr val="265787"/>
                </a:solidFill>
                <a:latin typeface="Calibri "/>
              </a:rPr>
            </a:br>
            <a:br>
              <a:rPr lang="sk-SK" sz="1800">
                <a:effectLst/>
                <a:latin typeface="Calibri" panose="020F0502020204030204" pitchFamily="34" charset="0"/>
                <a:ea typeface="Calibri" panose="020F0502020204030204" pitchFamily="34" charset="0"/>
              </a:rPr>
            </a:b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34</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BEA70B24-573D-4C7F-98AE-5671C0D2F600}"/>
              </a:ext>
            </a:extLst>
          </p:cNvPr>
          <p:cNvSpPr/>
          <p:nvPr/>
        </p:nvSpPr>
        <p:spPr>
          <a:xfrm>
            <a:off x="4443414" y="4588702"/>
            <a:ext cx="4089399" cy="1822450"/>
          </a:xfrm>
          <a:prstGeom prst="rect">
            <a:avLst/>
          </a:prstGeom>
          <a:noFill/>
          <a:ln w="12700">
            <a:solidFill>
              <a:srgbClr val="26578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gn="ctr">
              <a:spcAft>
                <a:spcPts val="1200"/>
              </a:spcAft>
              <a:buClr>
                <a:srgbClr val="265787"/>
              </a:buClr>
              <a:buSzPct val="80000"/>
              <a:tabLst>
                <a:tab pos="541338" algn="l"/>
              </a:tabLst>
            </a:pPr>
            <a:r>
              <a:rPr lang="sk-SK" sz="1600" b="1" dirty="0">
                <a:solidFill>
                  <a:schemeClr val="tx1"/>
                </a:solidFill>
              </a:rPr>
              <a:t>Formáty správ</a:t>
            </a:r>
          </a:p>
          <a:p>
            <a:pPr marL="230400" lvl="2" indent="-230400" algn="just">
              <a:buClr>
                <a:srgbClr val="265787"/>
              </a:buClr>
              <a:buSzPct val="80000"/>
              <a:buFont typeface="Arial" panose="020B0604020202020204" pitchFamily="34" charset="0"/>
              <a:buChar char="►"/>
              <a:tabLst>
                <a:tab pos="1169988" algn="l"/>
              </a:tabLst>
            </a:pPr>
            <a:r>
              <a:rPr lang="sk-SK" sz="1400" dirty="0">
                <a:solidFill>
                  <a:schemeClr val="tx1"/>
                </a:solidFill>
              </a:rPr>
              <a:t>UTILMD - podľa špecifikácie UN/EDIFACT , </a:t>
            </a:r>
          </a:p>
          <a:p>
            <a:pPr marL="230400" lvl="2" indent="-230400" algn="just">
              <a:buClr>
                <a:srgbClr val="265787"/>
              </a:buClr>
              <a:buSzPct val="80000"/>
              <a:buFont typeface="Arial" panose="020B0604020202020204" pitchFamily="34" charset="0"/>
              <a:buChar char="►"/>
              <a:tabLst>
                <a:tab pos="1169988" algn="l"/>
              </a:tabLst>
            </a:pPr>
            <a:r>
              <a:rPr lang="sk-SK" sz="1400" dirty="0">
                <a:solidFill>
                  <a:schemeClr val="tx1"/>
                </a:solidFill>
              </a:rPr>
              <a:t>MSCONS - podľa špecifikácie UN/EDIFACT , </a:t>
            </a:r>
          </a:p>
          <a:p>
            <a:pPr marL="230400" lvl="2" indent="-230400" algn="just">
              <a:buClr>
                <a:srgbClr val="265787"/>
              </a:buClr>
              <a:buSzPct val="80000"/>
              <a:buFont typeface="Arial" panose="020B0604020202020204" pitchFamily="34" charset="0"/>
              <a:buChar char="►"/>
              <a:tabLst>
                <a:tab pos="1169988" algn="l"/>
              </a:tabLst>
            </a:pPr>
            <a:r>
              <a:rPr lang="sk-SK" sz="1400" dirty="0">
                <a:solidFill>
                  <a:schemeClr val="tx1"/>
                </a:solidFill>
              </a:rPr>
              <a:t>INVOIC, INVOICOKTE - podľa špecifikácie UN/EDIFACT , </a:t>
            </a:r>
          </a:p>
          <a:p>
            <a:pPr marL="230400" lvl="2" indent="-230400" algn="just">
              <a:buClr>
                <a:srgbClr val="265787"/>
              </a:buClr>
              <a:buSzPct val="80000"/>
              <a:buFont typeface="Arial" panose="020B0604020202020204" pitchFamily="34" charset="0"/>
              <a:buChar char="►"/>
              <a:tabLst>
                <a:tab pos="1169988" algn="l"/>
              </a:tabLst>
            </a:pPr>
            <a:r>
              <a:rPr lang="sk-SK" sz="1400" dirty="0">
                <a:solidFill>
                  <a:schemeClr val="tx1"/>
                </a:solidFill>
              </a:rPr>
              <a:t>APERAK - podľa špecifikácie UN/EDIFACT ,</a:t>
            </a:r>
          </a:p>
          <a:p>
            <a:pPr marL="230400" lvl="2" indent="-230400" algn="just">
              <a:buClr>
                <a:srgbClr val="265787"/>
              </a:buClr>
              <a:buSzPct val="80000"/>
              <a:buFont typeface="Arial" panose="020B0604020202020204" pitchFamily="34" charset="0"/>
              <a:buChar char="►"/>
              <a:tabLst>
                <a:tab pos="1169988" algn="l"/>
              </a:tabLst>
            </a:pPr>
            <a:r>
              <a:rPr lang="sk-SK" sz="1400" dirty="0">
                <a:solidFill>
                  <a:schemeClr val="tx1"/>
                </a:solidFill>
              </a:rPr>
              <a:t>predpísané formáty EDC  - XLSX, CSV.</a:t>
            </a:r>
          </a:p>
        </p:txBody>
      </p:sp>
      <p:grpSp>
        <p:nvGrpSpPr>
          <p:cNvPr id="3" name="Group 2">
            <a:extLst>
              <a:ext uri="{FF2B5EF4-FFF2-40B4-BE49-F238E27FC236}">
                <a16:creationId xmlns:a16="http://schemas.microsoft.com/office/drawing/2014/main" id="{50614E4D-DE9D-4E6A-B2AE-036305922B7A}"/>
              </a:ext>
            </a:extLst>
          </p:cNvPr>
          <p:cNvGrpSpPr/>
          <p:nvPr/>
        </p:nvGrpSpPr>
        <p:grpSpPr>
          <a:xfrm>
            <a:off x="537314" y="4337037"/>
            <a:ext cx="3297632" cy="2325780"/>
            <a:chOff x="537314" y="4337037"/>
            <a:chExt cx="3297632" cy="2325780"/>
          </a:xfrm>
        </p:grpSpPr>
        <p:grpSp>
          <p:nvGrpSpPr>
            <p:cNvPr id="14" name="Group 13">
              <a:extLst>
                <a:ext uri="{FF2B5EF4-FFF2-40B4-BE49-F238E27FC236}">
                  <a16:creationId xmlns:a16="http://schemas.microsoft.com/office/drawing/2014/main" id="{2D685A22-79BE-408B-B8CA-20552B25F54B}"/>
                </a:ext>
              </a:extLst>
            </p:cNvPr>
            <p:cNvGrpSpPr/>
            <p:nvPr/>
          </p:nvGrpSpPr>
          <p:grpSpPr>
            <a:xfrm>
              <a:off x="537314" y="4337037"/>
              <a:ext cx="3297632" cy="2325780"/>
              <a:chOff x="674513" y="4445275"/>
              <a:chExt cx="3065581" cy="1243003"/>
            </a:xfrm>
          </p:grpSpPr>
          <p:sp>
            <p:nvSpPr>
              <p:cNvPr id="15" name="Rectangle 14">
                <a:extLst>
                  <a:ext uri="{FF2B5EF4-FFF2-40B4-BE49-F238E27FC236}">
                    <a16:creationId xmlns:a16="http://schemas.microsoft.com/office/drawing/2014/main" id="{DD767F96-591C-479D-9668-3AE97C6431E8}"/>
                  </a:ext>
                </a:extLst>
              </p:cNvPr>
              <p:cNvSpPr/>
              <p:nvPr/>
            </p:nvSpPr>
            <p:spPr>
              <a:xfrm>
                <a:off x="711120" y="4454775"/>
                <a:ext cx="1865252" cy="170447"/>
              </a:xfrm>
              <a:prstGeom prst="rect">
                <a:avLst/>
              </a:prstGeom>
            </p:spPr>
            <p:txBody>
              <a:bodyPr wrap="square" lIns="36000" tIns="36000" rIns="36000" bIns="36000">
                <a:spAutoFit/>
              </a:bodyPr>
              <a:lstStyle/>
              <a:p>
                <a:pPr marL="36000">
                  <a:buClr>
                    <a:srgbClr val="265787"/>
                  </a:buClr>
                  <a:buSzPct val="80000"/>
                  <a:tabLst>
                    <a:tab pos="1169988" algn="l"/>
                  </a:tabLst>
                </a:pPr>
                <a:r>
                  <a:rPr lang="sk-SK" sz="1600" b="1"/>
                  <a:t>Komunikačné kanály</a:t>
                </a:r>
              </a:p>
            </p:txBody>
          </p:sp>
          <p:sp>
            <p:nvSpPr>
              <p:cNvPr id="16" name="Rectangle 15">
                <a:extLst>
                  <a:ext uri="{FF2B5EF4-FFF2-40B4-BE49-F238E27FC236}">
                    <a16:creationId xmlns:a16="http://schemas.microsoft.com/office/drawing/2014/main" id="{37F4CAAE-3711-42F3-9593-DB33D3E50EDE}"/>
                  </a:ext>
                </a:extLst>
              </p:cNvPr>
              <p:cNvSpPr/>
              <p:nvPr/>
            </p:nvSpPr>
            <p:spPr>
              <a:xfrm>
                <a:off x="674513" y="4445275"/>
                <a:ext cx="3065581" cy="1243003"/>
              </a:xfrm>
              <a:prstGeom prst="rect">
                <a:avLst/>
              </a:prstGeom>
              <a:noFill/>
              <a:ln w="12700">
                <a:solidFill>
                  <a:srgbClr val="26578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 name="Group 16">
              <a:extLst>
                <a:ext uri="{FF2B5EF4-FFF2-40B4-BE49-F238E27FC236}">
                  <a16:creationId xmlns:a16="http://schemas.microsoft.com/office/drawing/2014/main" id="{6BD6DCDD-D9C7-449D-910B-58CFE0C73B45}"/>
                </a:ext>
              </a:extLst>
            </p:cNvPr>
            <p:cNvGrpSpPr/>
            <p:nvPr/>
          </p:nvGrpSpPr>
          <p:grpSpPr>
            <a:xfrm>
              <a:off x="898601" y="4784634"/>
              <a:ext cx="726438" cy="752996"/>
              <a:chOff x="1930819" y="2947148"/>
              <a:chExt cx="869354" cy="911326"/>
            </a:xfrm>
          </p:grpSpPr>
          <p:grpSp>
            <p:nvGrpSpPr>
              <p:cNvPr id="18" name="Big_data3" descr="{&quot;Key&quot;:&quot;POWER_USER_SHAPE_ICON&quot;,&quot;Value&quot;:&quot;POWER_USER_SHAPE_ICON_STYLE_1&quot;}">
                <a:extLst>
                  <a:ext uri="{FF2B5EF4-FFF2-40B4-BE49-F238E27FC236}">
                    <a16:creationId xmlns:a16="http://schemas.microsoft.com/office/drawing/2014/main" id="{59501807-3C3E-48F5-9C28-EBC4C5AEF25A}"/>
                  </a:ext>
                </a:extLst>
              </p:cNvPr>
              <p:cNvGrpSpPr>
                <a:grpSpLocks noChangeAspect="1"/>
              </p:cNvGrpSpPr>
              <p:nvPr/>
            </p:nvGrpSpPr>
            <p:grpSpPr>
              <a:xfrm>
                <a:off x="2192673" y="3205553"/>
                <a:ext cx="346888" cy="398812"/>
                <a:chOff x="5195888" y="309563"/>
                <a:chExt cx="444500" cy="640682"/>
              </a:xfrm>
              <a:solidFill>
                <a:srgbClr val="265787"/>
              </a:solidFill>
            </p:grpSpPr>
            <p:sp>
              <p:nvSpPr>
                <p:cNvPr id="44" name="Freeform: Shape 43">
                  <a:extLst>
                    <a:ext uri="{FF2B5EF4-FFF2-40B4-BE49-F238E27FC236}">
                      <a16:creationId xmlns:a16="http://schemas.microsoft.com/office/drawing/2014/main" id="{8B9EECFB-4FC3-42C1-80F4-E59403C5B85D}"/>
                    </a:ext>
                  </a:extLst>
                </p:cNvPr>
                <p:cNvSpPr>
                  <a:spLocks/>
                </p:cNvSpPr>
                <p:nvPr/>
              </p:nvSpPr>
              <p:spPr bwMode="auto">
                <a:xfrm>
                  <a:off x="5200651" y="415924"/>
                  <a:ext cx="433012" cy="534321"/>
                </a:xfrm>
                <a:custGeom>
                  <a:avLst/>
                  <a:gdLst>
                    <a:gd name="connsiteX0" fmla="*/ 0 w 433013"/>
                    <a:gd name="connsiteY0" fmla="*/ 313742 h 534325"/>
                    <a:gd name="connsiteX1" fmla="*/ 12443 w 433013"/>
                    <a:gd name="connsiteY1" fmla="*/ 330064 h 534325"/>
                    <a:gd name="connsiteX2" fmla="*/ 217487 w 433013"/>
                    <a:gd name="connsiteY2" fmla="*/ 384174 h 534325"/>
                    <a:gd name="connsiteX3" fmla="*/ 422532 w 433013"/>
                    <a:gd name="connsiteY3" fmla="*/ 330064 h 534325"/>
                    <a:gd name="connsiteX4" fmla="*/ 432714 w 433013"/>
                    <a:gd name="connsiteY4" fmla="*/ 316706 h 534325"/>
                    <a:gd name="connsiteX5" fmla="*/ 432714 w 433013"/>
                    <a:gd name="connsiteY5" fmla="*/ 451227 h 534325"/>
                    <a:gd name="connsiteX6" fmla="*/ 432714 w 433013"/>
                    <a:gd name="connsiteY6" fmla="*/ 456631 h 534325"/>
                    <a:gd name="connsiteX7" fmla="*/ 216357 w 433013"/>
                    <a:gd name="connsiteY7" fmla="*/ 534313 h 534325"/>
                    <a:gd name="connsiteX8" fmla="*/ 0 w 433013"/>
                    <a:gd name="connsiteY8" fmla="*/ 457307 h 534325"/>
                    <a:gd name="connsiteX9" fmla="*/ 0 w 433013"/>
                    <a:gd name="connsiteY9" fmla="*/ 451227 h 534325"/>
                    <a:gd name="connsiteX10" fmla="*/ 0 w 433013"/>
                    <a:gd name="connsiteY10" fmla="*/ 158253 h 534325"/>
                    <a:gd name="connsiteX11" fmla="*/ 12444 w 433013"/>
                    <a:gd name="connsiteY11" fmla="*/ 174616 h 534325"/>
                    <a:gd name="connsiteX12" fmla="*/ 217488 w 433013"/>
                    <a:gd name="connsiteY12" fmla="*/ 228600 h 534325"/>
                    <a:gd name="connsiteX13" fmla="*/ 422533 w 433013"/>
                    <a:gd name="connsiteY13" fmla="*/ 174616 h 534325"/>
                    <a:gd name="connsiteX14" fmla="*/ 432714 w 433013"/>
                    <a:gd name="connsiteY14" fmla="*/ 161227 h 534325"/>
                    <a:gd name="connsiteX15" fmla="*/ 432714 w 433013"/>
                    <a:gd name="connsiteY15" fmla="*/ 295274 h 534325"/>
                    <a:gd name="connsiteX16" fmla="*/ 428288 w 433013"/>
                    <a:gd name="connsiteY16" fmla="*/ 295274 h 534325"/>
                    <a:gd name="connsiteX17" fmla="*/ 217487 w 433013"/>
                    <a:gd name="connsiteY17" fmla="*/ 372637 h 534325"/>
                    <a:gd name="connsiteX18" fmla="*/ 6686 w 433013"/>
                    <a:gd name="connsiteY18" fmla="*/ 295274 h 534325"/>
                    <a:gd name="connsiteX19" fmla="*/ 0 w 433013"/>
                    <a:gd name="connsiteY19" fmla="*/ 295274 h 534325"/>
                    <a:gd name="connsiteX20" fmla="*/ 0 w 433013"/>
                    <a:gd name="connsiteY20" fmla="*/ 0 h 534325"/>
                    <a:gd name="connsiteX21" fmla="*/ 43811 w 433013"/>
                    <a:gd name="connsiteY21" fmla="*/ 31073 h 534325"/>
                    <a:gd name="connsiteX22" fmla="*/ 204225 w 433013"/>
                    <a:gd name="connsiteY22" fmla="*/ 64847 h 534325"/>
                    <a:gd name="connsiteX23" fmla="*/ 376097 w 433013"/>
                    <a:gd name="connsiteY23" fmla="*/ 36476 h 534325"/>
                    <a:gd name="connsiteX24" fmla="*/ 432714 w 433013"/>
                    <a:gd name="connsiteY24" fmla="*/ 4053 h 534325"/>
                    <a:gd name="connsiteX25" fmla="*/ 432714 w 433013"/>
                    <a:gd name="connsiteY25" fmla="*/ 139700 h 534325"/>
                    <a:gd name="connsiteX26" fmla="*/ 428289 w 433013"/>
                    <a:gd name="connsiteY26" fmla="*/ 139700 h 534325"/>
                    <a:gd name="connsiteX27" fmla="*/ 217488 w 433013"/>
                    <a:gd name="connsiteY27" fmla="*/ 217151 h 534325"/>
                    <a:gd name="connsiteX28" fmla="*/ 6687 w 433013"/>
                    <a:gd name="connsiteY28" fmla="*/ 139700 h 534325"/>
                    <a:gd name="connsiteX29" fmla="*/ 0 w 433013"/>
                    <a:gd name="connsiteY29" fmla="*/ 139700 h 5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3013" h="534325">
                      <a:moveTo>
                        <a:pt x="0" y="313742"/>
                      </a:moveTo>
                      <a:lnTo>
                        <a:pt x="12443" y="330064"/>
                      </a:lnTo>
                      <a:cubicBezTo>
                        <a:pt x="45749" y="362034"/>
                        <a:pt x="124041" y="384174"/>
                        <a:pt x="217487" y="384174"/>
                      </a:cubicBezTo>
                      <a:cubicBezTo>
                        <a:pt x="310933" y="384174"/>
                        <a:pt x="389226" y="362034"/>
                        <a:pt x="422532" y="330064"/>
                      </a:cubicBezTo>
                      <a:lnTo>
                        <a:pt x="432714" y="316706"/>
                      </a:lnTo>
                      <a:lnTo>
                        <a:pt x="432714" y="451227"/>
                      </a:lnTo>
                      <a:cubicBezTo>
                        <a:pt x="432714" y="452578"/>
                        <a:pt x="433388" y="454605"/>
                        <a:pt x="432714" y="456631"/>
                      </a:cubicBezTo>
                      <a:cubicBezTo>
                        <a:pt x="428670" y="501889"/>
                        <a:pt x="308697" y="533637"/>
                        <a:pt x="216357" y="534313"/>
                      </a:cubicBezTo>
                      <a:cubicBezTo>
                        <a:pt x="130084" y="534988"/>
                        <a:pt x="9436" y="508644"/>
                        <a:pt x="0" y="457307"/>
                      </a:cubicBezTo>
                      <a:cubicBezTo>
                        <a:pt x="0" y="455280"/>
                        <a:pt x="0" y="452578"/>
                        <a:pt x="0" y="451227"/>
                      </a:cubicBezTo>
                      <a:close/>
                      <a:moveTo>
                        <a:pt x="0" y="158253"/>
                      </a:moveTo>
                      <a:lnTo>
                        <a:pt x="12444" y="174616"/>
                      </a:lnTo>
                      <a:cubicBezTo>
                        <a:pt x="45750" y="206628"/>
                        <a:pt x="124042" y="228600"/>
                        <a:pt x="217488" y="228600"/>
                      </a:cubicBezTo>
                      <a:cubicBezTo>
                        <a:pt x="310934" y="228600"/>
                        <a:pt x="389227" y="206628"/>
                        <a:pt x="422533" y="174616"/>
                      </a:cubicBezTo>
                      <a:lnTo>
                        <a:pt x="432714" y="161227"/>
                      </a:lnTo>
                      <a:lnTo>
                        <a:pt x="432714" y="295274"/>
                      </a:lnTo>
                      <a:lnTo>
                        <a:pt x="428288" y="295274"/>
                      </a:lnTo>
                      <a:cubicBezTo>
                        <a:pt x="428288" y="337349"/>
                        <a:pt x="331980" y="372637"/>
                        <a:pt x="217487" y="372637"/>
                      </a:cubicBezTo>
                      <a:cubicBezTo>
                        <a:pt x="102995" y="372637"/>
                        <a:pt x="6686" y="337349"/>
                        <a:pt x="6686" y="295274"/>
                      </a:cubicBezTo>
                      <a:lnTo>
                        <a:pt x="0" y="295274"/>
                      </a:lnTo>
                      <a:close/>
                      <a:moveTo>
                        <a:pt x="0" y="0"/>
                      </a:moveTo>
                      <a:cubicBezTo>
                        <a:pt x="9436" y="8781"/>
                        <a:pt x="24265" y="20265"/>
                        <a:pt x="43811" y="31073"/>
                      </a:cubicBezTo>
                      <a:cubicBezTo>
                        <a:pt x="99754" y="62145"/>
                        <a:pt x="151652" y="64172"/>
                        <a:pt x="204225" y="64847"/>
                      </a:cubicBezTo>
                      <a:cubicBezTo>
                        <a:pt x="250058" y="66198"/>
                        <a:pt x="309371" y="66874"/>
                        <a:pt x="376097" y="36476"/>
                      </a:cubicBezTo>
                      <a:cubicBezTo>
                        <a:pt x="400362" y="25669"/>
                        <a:pt x="419908" y="13510"/>
                        <a:pt x="432714" y="4053"/>
                      </a:cubicBezTo>
                      <a:lnTo>
                        <a:pt x="432714" y="139700"/>
                      </a:lnTo>
                      <a:lnTo>
                        <a:pt x="428289" y="139700"/>
                      </a:lnTo>
                      <a:cubicBezTo>
                        <a:pt x="428289" y="181456"/>
                        <a:pt x="331981" y="217151"/>
                        <a:pt x="217488" y="217151"/>
                      </a:cubicBezTo>
                      <a:cubicBezTo>
                        <a:pt x="102996" y="217151"/>
                        <a:pt x="6687" y="181456"/>
                        <a:pt x="6687" y="139700"/>
                      </a:cubicBezTo>
                      <a:lnTo>
                        <a:pt x="0" y="13970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01">
                  <a:extLst>
                    <a:ext uri="{FF2B5EF4-FFF2-40B4-BE49-F238E27FC236}">
                      <a16:creationId xmlns:a16="http://schemas.microsoft.com/office/drawing/2014/main" id="{00038880-0198-4629-9FBB-A3D340CCF849}"/>
                    </a:ext>
                  </a:extLst>
                </p:cNvPr>
                <p:cNvSpPr>
                  <a:spLocks/>
                </p:cNvSpPr>
                <p:nvPr/>
              </p:nvSpPr>
              <p:spPr bwMode="auto">
                <a:xfrm>
                  <a:off x="5200648" y="555875"/>
                  <a:ext cx="433388" cy="239711"/>
                </a:xfrm>
                <a:custGeom>
                  <a:avLst/>
                  <a:gdLst>
                    <a:gd name="T0" fmla="*/ 0 w 642"/>
                    <a:gd name="T1" fmla="*/ 232 h 355"/>
                    <a:gd name="T2" fmla="*/ 321 w 642"/>
                    <a:gd name="T3" fmla="*/ 355 h 355"/>
                    <a:gd name="T4" fmla="*/ 642 w 642"/>
                    <a:gd name="T5" fmla="*/ 232 h 355"/>
                    <a:gd name="T6" fmla="*/ 642 w 642"/>
                    <a:gd name="T7" fmla="*/ 0 h 355"/>
                    <a:gd name="T8" fmla="*/ 321 w 642"/>
                    <a:gd name="T9" fmla="*/ 123 h 355"/>
                    <a:gd name="T10" fmla="*/ 0 w 642"/>
                    <a:gd name="T11" fmla="*/ 0 h 355"/>
                    <a:gd name="T12" fmla="*/ 0 w 642"/>
                    <a:gd name="T13" fmla="*/ 232 h 355"/>
                  </a:gdLst>
                  <a:ahLst/>
                  <a:cxnLst>
                    <a:cxn ang="0">
                      <a:pos x="T0" y="T1"/>
                    </a:cxn>
                    <a:cxn ang="0">
                      <a:pos x="T2" y="T3"/>
                    </a:cxn>
                    <a:cxn ang="0">
                      <a:pos x="T4" y="T5"/>
                    </a:cxn>
                    <a:cxn ang="0">
                      <a:pos x="T6" y="T7"/>
                    </a:cxn>
                    <a:cxn ang="0">
                      <a:pos x="T8" y="T9"/>
                    </a:cxn>
                    <a:cxn ang="0">
                      <a:pos x="T10" y="T11"/>
                    </a:cxn>
                    <a:cxn ang="0">
                      <a:pos x="T12" y="T13"/>
                    </a:cxn>
                  </a:cxnLst>
                  <a:rect l="0" t="0" r="r" b="b"/>
                  <a:pathLst>
                    <a:path w="642" h="355">
                      <a:moveTo>
                        <a:pt x="0" y="232"/>
                      </a:moveTo>
                      <a:cubicBezTo>
                        <a:pt x="0" y="300"/>
                        <a:pt x="143" y="355"/>
                        <a:pt x="321" y="355"/>
                      </a:cubicBezTo>
                      <a:cubicBezTo>
                        <a:pt x="498" y="355"/>
                        <a:pt x="642" y="300"/>
                        <a:pt x="642" y="232"/>
                      </a:cubicBezTo>
                      <a:lnTo>
                        <a:pt x="642" y="0"/>
                      </a:lnTo>
                      <a:cubicBezTo>
                        <a:pt x="642" y="68"/>
                        <a:pt x="498" y="123"/>
                        <a:pt x="321" y="123"/>
                      </a:cubicBezTo>
                      <a:cubicBezTo>
                        <a:pt x="143" y="123"/>
                        <a:pt x="0" y="68"/>
                        <a:pt x="0" y="0"/>
                      </a:cubicBezTo>
                      <a:lnTo>
                        <a:pt x="0" y="2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03">
                  <a:extLst>
                    <a:ext uri="{FF2B5EF4-FFF2-40B4-BE49-F238E27FC236}">
                      <a16:creationId xmlns:a16="http://schemas.microsoft.com/office/drawing/2014/main" id="{123BE47F-6FA9-48DB-90DC-A810589381BE}"/>
                    </a:ext>
                  </a:extLst>
                </p:cNvPr>
                <p:cNvSpPr>
                  <a:spLocks noEditPoints="1"/>
                </p:cNvSpPr>
                <p:nvPr/>
              </p:nvSpPr>
              <p:spPr bwMode="auto">
                <a:xfrm>
                  <a:off x="5195888" y="309563"/>
                  <a:ext cx="444500" cy="177799"/>
                </a:xfrm>
                <a:custGeom>
                  <a:avLst/>
                  <a:gdLst>
                    <a:gd name="T0" fmla="*/ 330 w 660"/>
                    <a:gd name="T1" fmla="*/ 17 h 263"/>
                    <a:gd name="T2" fmla="*/ 17 w 660"/>
                    <a:gd name="T3" fmla="*/ 131 h 263"/>
                    <a:gd name="T4" fmla="*/ 330 w 660"/>
                    <a:gd name="T5" fmla="*/ 246 h 263"/>
                    <a:gd name="T6" fmla="*/ 643 w 660"/>
                    <a:gd name="T7" fmla="*/ 131 h 263"/>
                    <a:gd name="T8" fmla="*/ 330 w 660"/>
                    <a:gd name="T9" fmla="*/ 17 h 263"/>
                    <a:gd name="T10" fmla="*/ 330 w 660"/>
                    <a:gd name="T11" fmla="*/ 263 h 263"/>
                    <a:gd name="T12" fmla="*/ 0 w 660"/>
                    <a:gd name="T13" fmla="*/ 131 h 263"/>
                    <a:gd name="T14" fmla="*/ 330 w 660"/>
                    <a:gd name="T15" fmla="*/ 0 h 263"/>
                    <a:gd name="T16" fmla="*/ 660 w 660"/>
                    <a:gd name="T17" fmla="*/ 131 h 263"/>
                    <a:gd name="T18" fmla="*/ 330 w 660"/>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 h="263">
                      <a:moveTo>
                        <a:pt x="330" y="17"/>
                      </a:moveTo>
                      <a:cubicBezTo>
                        <a:pt x="160" y="17"/>
                        <a:pt x="17" y="69"/>
                        <a:pt x="17" y="131"/>
                      </a:cubicBezTo>
                      <a:cubicBezTo>
                        <a:pt x="17" y="194"/>
                        <a:pt x="160" y="246"/>
                        <a:pt x="330" y="246"/>
                      </a:cubicBezTo>
                      <a:cubicBezTo>
                        <a:pt x="500" y="246"/>
                        <a:pt x="643" y="194"/>
                        <a:pt x="643" y="131"/>
                      </a:cubicBezTo>
                      <a:cubicBezTo>
                        <a:pt x="643" y="69"/>
                        <a:pt x="500" y="17"/>
                        <a:pt x="330" y="17"/>
                      </a:cubicBezTo>
                      <a:close/>
                      <a:moveTo>
                        <a:pt x="330" y="263"/>
                      </a:moveTo>
                      <a:cubicBezTo>
                        <a:pt x="145" y="263"/>
                        <a:pt x="0" y="205"/>
                        <a:pt x="0" y="131"/>
                      </a:cubicBezTo>
                      <a:cubicBezTo>
                        <a:pt x="0" y="58"/>
                        <a:pt x="145" y="0"/>
                        <a:pt x="330" y="0"/>
                      </a:cubicBezTo>
                      <a:cubicBezTo>
                        <a:pt x="515" y="0"/>
                        <a:pt x="660" y="58"/>
                        <a:pt x="660" y="131"/>
                      </a:cubicBezTo>
                      <a:cubicBezTo>
                        <a:pt x="660" y="205"/>
                        <a:pt x="515" y="263"/>
                        <a:pt x="330" y="263"/>
                      </a:cubicBezTo>
                      <a:close/>
                    </a:path>
                  </a:pathLst>
                </a:custGeom>
                <a:grpFill/>
                <a:ln w="3175">
                  <a:solidFill>
                    <a:srgbClr val="265787"/>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133280A8-A8D6-4B8C-9AC2-E2400C8506BE}"/>
                  </a:ext>
                </a:extLst>
              </p:cNvPr>
              <p:cNvGrpSpPr/>
              <p:nvPr/>
            </p:nvGrpSpPr>
            <p:grpSpPr>
              <a:xfrm rot="5400000">
                <a:off x="2620276" y="3285783"/>
                <a:ext cx="121444" cy="238350"/>
                <a:chOff x="843319" y="2370518"/>
                <a:chExt cx="121444" cy="238350"/>
              </a:xfrm>
            </p:grpSpPr>
            <p:sp>
              <p:nvSpPr>
                <p:cNvPr id="42" name="Oval 41">
                  <a:extLst>
                    <a:ext uri="{FF2B5EF4-FFF2-40B4-BE49-F238E27FC236}">
                      <a16:creationId xmlns:a16="http://schemas.microsoft.com/office/drawing/2014/main" id="{A97936B7-C252-4EB4-A060-44A9DB8077F4}"/>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3" name="Straight Connector 42">
                  <a:extLst>
                    <a:ext uri="{FF2B5EF4-FFF2-40B4-BE49-F238E27FC236}">
                      <a16:creationId xmlns:a16="http://schemas.microsoft.com/office/drawing/2014/main" id="{4CE2C866-4E59-4210-BADC-C792EF66CE16}"/>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DF68F56-CB81-4362-8429-49AE75194958}"/>
                  </a:ext>
                </a:extLst>
              </p:cNvPr>
              <p:cNvGrpSpPr/>
              <p:nvPr/>
            </p:nvGrpSpPr>
            <p:grpSpPr>
              <a:xfrm rot="16200000">
                <a:off x="1989272" y="3285783"/>
                <a:ext cx="121444" cy="238350"/>
                <a:chOff x="843319" y="2370518"/>
                <a:chExt cx="121444" cy="238350"/>
              </a:xfrm>
            </p:grpSpPr>
            <p:sp>
              <p:nvSpPr>
                <p:cNvPr id="40" name="Oval 39">
                  <a:extLst>
                    <a:ext uri="{FF2B5EF4-FFF2-40B4-BE49-F238E27FC236}">
                      <a16:creationId xmlns:a16="http://schemas.microsoft.com/office/drawing/2014/main" id="{C07A5253-C81C-481C-B5F7-7F44A7767A04}"/>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1" name="Straight Connector 40">
                  <a:extLst>
                    <a:ext uri="{FF2B5EF4-FFF2-40B4-BE49-F238E27FC236}">
                      <a16:creationId xmlns:a16="http://schemas.microsoft.com/office/drawing/2014/main" id="{2448EA94-A227-45F7-ACEC-62A37550F5EC}"/>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1E5D73-853F-4E02-B011-62398E0023F1}"/>
                  </a:ext>
                </a:extLst>
              </p:cNvPr>
              <p:cNvGrpSpPr/>
              <p:nvPr/>
            </p:nvGrpSpPr>
            <p:grpSpPr>
              <a:xfrm>
                <a:off x="2304629" y="2947148"/>
                <a:ext cx="121444" cy="238350"/>
                <a:chOff x="843319" y="2370518"/>
                <a:chExt cx="121444" cy="238350"/>
              </a:xfrm>
            </p:grpSpPr>
            <p:sp>
              <p:nvSpPr>
                <p:cNvPr id="38" name="Oval 37">
                  <a:extLst>
                    <a:ext uri="{FF2B5EF4-FFF2-40B4-BE49-F238E27FC236}">
                      <a16:creationId xmlns:a16="http://schemas.microsoft.com/office/drawing/2014/main" id="{F69C7F5D-F096-490E-99B0-477A6C1F927B}"/>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9" name="Straight Connector 38">
                  <a:extLst>
                    <a:ext uri="{FF2B5EF4-FFF2-40B4-BE49-F238E27FC236}">
                      <a16:creationId xmlns:a16="http://schemas.microsoft.com/office/drawing/2014/main" id="{AC7DF9BB-4C28-4AC4-9BAE-3FEF57738ED1}"/>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65324F5-EDF8-4B7C-8C35-8634E57A2947}"/>
                  </a:ext>
                </a:extLst>
              </p:cNvPr>
              <p:cNvGrpSpPr/>
              <p:nvPr/>
            </p:nvGrpSpPr>
            <p:grpSpPr>
              <a:xfrm rot="10800000">
                <a:off x="2324949" y="3620124"/>
                <a:ext cx="121444" cy="238350"/>
                <a:chOff x="843319" y="2370518"/>
                <a:chExt cx="121444" cy="238350"/>
              </a:xfrm>
            </p:grpSpPr>
            <p:sp>
              <p:nvSpPr>
                <p:cNvPr id="36" name="Oval 35">
                  <a:extLst>
                    <a:ext uri="{FF2B5EF4-FFF2-40B4-BE49-F238E27FC236}">
                      <a16:creationId xmlns:a16="http://schemas.microsoft.com/office/drawing/2014/main" id="{652FFA22-1AC6-4B89-BE6D-895C6D951603}"/>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7" name="Straight Connector 36">
                  <a:extLst>
                    <a:ext uri="{FF2B5EF4-FFF2-40B4-BE49-F238E27FC236}">
                      <a16:creationId xmlns:a16="http://schemas.microsoft.com/office/drawing/2014/main" id="{51037BCC-C3FF-41D0-86DF-9D0B04AE4681}"/>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B454AFE-8C25-4C14-B07B-104F46DD4E55}"/>
                  </a:ext>
                </a:extLst>
              </p:cNvPr>
              <p:cNvGrpSpPr/>
              <p:nvPr/>
            </p:nvGrpSpPr>
            <p:grpSpPr>
              <a:xfrm rot="8228810">
                <a:off x="2571410" y="3534595"/>
                <a:ext cx="121444" cy="238350"/>
                <a:chOff x="843319" y="2370518"/>
                <a:chExt cx="121444" cy="238350"/>
              </a:xfrm>
            </p:grpSpPr>
            <p:sp>
              <p:nvSpPr>
                <p:cNvPr id="34" name="Oval 33">
                  <a:extLst>
                    <a:ext uri="{FF2B5EF4-FFF2-40B4-BE49-F238E27FC236}">
                      <a16:creationId xmlns:a16="http://schemas.microsoft.com/office/drawing/2014/main" id="{271E4754-AE7A-41BD-B7ED-12A855107907}"/>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Straight Connector 34">
                  <a:extLst>
                    <a:ext uri="{FF2B5EF4-FFF2-40B4-BE49-F238E27FC236}">
                      <a16:creationId xmlns:a16="http://schemas.microsoft.com/office/drawing/2014/main" id="{25474AB6-9E6C-4050-96B4-4107361854ED}"/>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ED3DDEB-B1D5-437B-8A26-6CC5D40A6B37}"/>
                  </a:ext>
                </a:extLst>
              </p:cNvPr>
              <p:cNvGrpSpPr/>
              <p:nvPr/>
            </p:nvGrpSpPr>
            <p:grpSpPr>
              <a:xfrm rot="13628810">
                <a:off x="2035467" y="3537506"/>
                <a:ext cx="121444" cy="238350"/>
                <a:chOff x="843319" y="2370518"/>
                <a:chExt cx="121444" cy="238350"/>
              </a:xfrm>
            </p:grpSpPr>
            <p:sp>
              <p:nvSpPr>
                <p:cNvPr id="32" name="Oval 31">
                  <a:extLst>
                    <a:ext uri="{FF2B5EF4-FFF2-40B4-BE49-F238E27FC236}">
                      <a16:creationId xmlns:a16="http://schemas.microsoft.com/office/drawing/2014/main" id="{A76D56F7-4C3B-4979-9361-B877A059501F}"/>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3" name="Straight Connector 32">
                  <a:extLst>
                    <a:ext uri="{FF2B5EF4-FFF2-40B4-BE49-F238E27FC236}">
                      <a16:creationId xmlns:a16="http://schemas.microsoft.com/office/drawing/2014/main" id="{DD3D3678-86DB-44BC-9302-4B5F95AE3A0B}"/>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468AB66-CD93-43F4-8957-3BD100842E97}"/>
                  </a:ext>
                </a:extLst>
              </p:cNvPr>
              <p:cNvGrpSpPr/>
              <p:nvPr/>
            </p:nvGrpSpPr>
            <p:grpSpPr>
              <a:xfrm rot="19028810">
                <a:off x="2046275" y="3023702"/>
                <a:ext cx="121444" cy="238350"/>
                <a:chOff x="843319" y="2370518"/>
                <a:chExt cx="121444" cy="238350"/>
              </a:xfrm>
            </p:grpSpPr>
            <p:sp>
              <p:nvSpPr>
                <p:cNvPr id="30" name="Oval 29">
                  <a:extLst>
                    <a:ext uri="{FF2B5EF4-FFF2-40B4-BE49-F238E27FC236}">
                      <a16:creationId xmlns:a16="http://schemas.microsoft.com/office/drawing/2014/main" id="{9BC49A5F-A8B5-44D4-A1A7-8665277B8C9F}"/>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1" name="Straight Connector 30">
                  <a:extLst>
                    <a:ext uri="{FF2B5EF4-FFF2-40B4-BE49-F238E27FC236}">
                      <a16:creationId xmlns:a16="http://schemas.microsoft.com/office/drawing/2014/main" id="{3C5CF446-60D2-4B05-B993-B80009792691}"/>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B4AB81F-D887-4430-86B0-1F0F3C1F084D}"/>
                  </a:ext>
                </a:extLst>
              </p:cNvPr>
              <p:cNvGrpSpPr/>
              <p:nvPr/>
            </p:nvGrpSpPr>
            <p:grpSpPr>
              <a:xfrm rot="2828810">
                <a:off x="2568314" y="3034461"/>
                <a:ext cx="121444" cy="238350"/>
                <a:chOff x="843319" y="2370518"/>
                <a:chExt cx="121444" cy="238350"/>
              </a:xfrm>
            </p:grpSpPr>
            <p:sp>
              <p:nvSpPr>
                <p:cNvPr id="27" name="Oval 26">
                  <a:extLst>
                    <a:ext uri="{FF2B5EF4-FFF2-40B4-BE49-F238E27FC236}">
                      <a16:creationId xmlns:a16="http://schemas.microsoft.com/office/drawing/2014/main" id="{75F2E985-1054-43B1-9122-7CF7ED10297B}"/>
                    </a:ext>
                  </a:extLst>
                </p:cNvPr>
                <p:cNvSpPr/>
                <p:nvPr/>
              </p:nvSpPr>
              <p:spPr>
                <a:xfrm>
                  <a:off x="843319" y="2370518"/>
                  <a:ext cx="121444" cy="121444"/>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Straight Connector 28">
                  <a:extLst>
                    <a:ext uri="{FF2B5EF4-FFF2-40B4-BE49-F238E27FC236}">
                      <a16:creationId xmlns:a16="http://schemas.microsoft.com/office/drawing/2014/main" id="{66212C07-48EA-406F-97F4-89C2ECF935C3}"/>
                    </a:ext>
                  </a:extLst>
                </p:cNvPr>
                <p:cNvCxnSpPr>
                  <a:cxnSpLocks/>
                </p:cNvCxnSpPr>
                <p:nvPr/>
              </p:nvCxnSpPr>
              <p:spPr>
                <a:xfrm rot="16200000" flipH="1">
                  <a:off x="844236" y="2547230"/>
                  <a:ext cx="121444" cy="1832"/>
                </a:xfrm>
                <a:prstGeom prst="line">
                  <a:avLst/>
                </a:prstGeom>
                <a:ln w="19050">
                  <a:solidFill>
                    <a:srgbClr val="265787"/>
                  </a:solidFill>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1E98BFFC-6AAC-4C75-A57E-C8CDBD08EF7A}"/>
                </a:ext>
              </a:extLst>
            </p:cNvPr>
            <p:cNvSpPr txBox="1"/>
            <p:nvPr/>
          </p:nvSpPr>
          <p:spPr>
            <a:xfrm>
              <a:off x="813897" y="5616763"/>
              <a:ext cx="914400" cy="261610"/>
            </a:xfrm>
            <a:prstGeom prst="rect">
              <a:avLst/>
            </a:prstGeom>
            <a:noFill/>
          </p:spPr>
          <p:txBody>
            <a:bodyPr wrap="square" rtlCol="0">
              <a:spAutoFit/>
            </a:bodyPr>
            <a:lstStyle/>
            <a:p>
              <a:pPr algn="ctr"/>
              <a:r>
                <a:rPr lang="cs-CZ" sz="1100"/>
                <a:t>EDC</a:t>
              </a:r>
            </a:p>
          </p:txBody>
        </p:sp>
        <p:cxnSp>
          <p:nvCxnSpPr>
            <p:cNvPr id="48" name="Straight Arrow Connector 47">
              <a:extLst>
                <a:ext uri="{FF2B5EF4-FFF2-40B4-BE49-F238E27FC236}">
                  <a16:creationId xmlns:a16="http://schemas.microsoft.com/office/drawing/2014/main" id="{ABB6310A-45B3-4D4B-8A93-6B5137C32D9F}"/>
                </a:ext>
              </a:extLst>
            </p:cNvPr>
            <p:cNvCxnSpPr>
              <a:cxnSpLocks/>
            </p:cNvCxnSpPr>
            <p:nvPr/>
          </p:nvCxnSpPr>
          <p:spPr>
            <a:xfrm flipV="1">
              <a:off x="1804821" y="4918734"/>
              <a:ext cx="981201" cy="114554"/>
            </a:xfrm>
            <a:prstGeom prst="straightConnector1">
              <a:avLst/>
            </a:prstGeom>
            <a:ln w="12700">
              <a:solidFill>
                <a:srgbClr val="26578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AF19492-214A-408C-A917-4576165FB891}"/>
                </a:ext>
              </a:extLst>
            </p:cNvPr>
            <p:cNvCxnSpPr>
              <a:cxnSpLocks/>
            </p:cNvCxnSpPr>
            <p:nvPr/>
          </p:nvCxnSpPr>
          <p:spPr>
            <a:xfrm>
              <a:off x="1811646" y="5242218"/>
              <a:ext cx="1044150" cy="255489"/>
            </a:xfrm>
            <a:prstGeom prst="straightConnector1">
              <a:avLst/>
            </a:prstGeom>
            <a:ln w="12700">
              <a:solidFill>
                <a:srgbClr val="26578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1EDD410-E6B2-44C2-B1FE-639D0BA63066}"/>
                </a:ext>
              </a:extLst>
            </p:cNvPr>
            <p:cNvCxnSpPr>
              <a:cxnSpLocks/>
            </p:cNvCxnSpPr>
            <p:nvPr/>
          </p:nvCxnSpPr>
          <p:spPr>
            <a:xfrm>
              <a:off x="1823621" y="5445921"/>
              <a:ext cx="877697" cy="497919"/>
            </a:xfrm>
            <a:prstGeom prst="straightConnector1">
              <a:avLst/>
            </a:prstGeom>
            <a:ln w="12700">
              <a:solidFill>
                <a:srgbClr val="26578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E0B4B83-153E-4869-938D-FAFB28F53E84}"/>
                </a:ext>
              </a:extLst>
            </p:cNvPr>
            <p:cNvCxnSpPr>
              <a:cxnSpLocks/>
            </p:cNvCxnSpPr>
            <p:nvPr/>
          </p:nvCxnSpPr>
          <p:spPr>
            <a:xfrm>
              <a:off x="1574305" y="5600122"/>
              <a:ext cx="561826" cy="526082"/>
            </a:xfrm>
            <a:prstGeom prst="straightConnector1">
              <a:avLst/>
            </a:prstGeom>
            <a:ln w="12700">
              <a:solidFill>
                <a:srgbClr val="265787"/>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Graphic 51" descr="Email">
              <a:extLst>
                <a:ext uri="{FF2B5EF4-FFF2-40B4-BE49-F238E27FC236}">
                  <a16:creationId xmlns:a16="http://schemas.microsoft.com/office/drawing/2014/main" id="{C124CA33-8535-4E41-A2B4-4453A07E96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8021" y="5881230"/>
              <a:ext cx="459747" cy="459747"/>
            </a:xfrm>
            <a:prstGeom prst="rect">
              <a:avLst/>
            </a:prstGeom>
          </p:spPr>
        </p:pic>
        <p:pic>
          <p:nvPicPr>
            <p:cNvPr id="53" name="Graphic 52" descr="Smart Phone">
              <a:extLst>
                <a:ext uri="{FF2B5EF4-FFF2-40B4-BE49-F238E27FC236}">
                  <a16:creationId xmlns:a16="http://schemas.microsoft.com/office/drawing/2014/main" id="{272CCCFB-92C1-406D-89E9-FE2D6A46E0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41004" y="4708004"/>
              <a:ext cx="459747" cy="459747"/>
            </a:xfrm>
            <a:prstGeom prst="rect">
              <a:avLst/>
            </a:prstGeom>
          </p:spPr>
        </p:pic>
        <p:pic>
          <p:nvPicPr>
            <p:cNvPr id="54" name="Graphic 53" descr="Laptop">
              <a:extLst>
                <a:ext uri="{FF2B5EF4-FFF2-40B4-BE49-F238E27FC236}">
                  <a16:creationId xmlns:a16="http://schemas.microsoft.com/office/drawing/2014/main" id="{F6E51304-66A0-4834-93A4-1A8D35CD61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14040" y="6190139"/>
              <a:ext cx="459747" cy="459747"/>
            </a:xfrm>
            <a:prstGeom prst="rect">
              <a:avLst/>
            </a:prstGeom>
          </p:spPr>
        </p:pic>
        <p:pic>
          <p:nvPicPr>
            <p:cNvPr id="55" name="Graphic 54" descr="Document">
              <a:extLst>
                <a:ext uri="{FF2B5EF4-FFF2-40B4-BE49-F238E27FC236}">
                  <a16:creationId xmlns:a16="http://schemas.microsoft.com/office/drawing/2014/main" id="{D792DA0F-188B-48BB-87B6-30EEFEFCD1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12409" y="5276870"/>
              <a:ext cx="459747" cy="459747"/>
            </a:xfrm>
            <a:prstGeom prst="rect">
              <a:avLst/>
            </a:prstGeom>
          </p:spPr>
        </p:pic>
        <p:sp>
          <p:nvSpPr>
            <p:cNvPr id="56" name="TextBox 55">
              <a:extLst>
                <a:ext uri="{FF2B5EF4-FFF2-40B4-BE49-F238E27FC236}">
                  <a16:creationId xmlns:a16="http://schemas.microsoft.com/office/drawing/2014/main" id="{B69DE438-166C-4A79-8699-5B011DB4358C}"/>
                </a:ext>
              </a:extLst>
            </p:cNvPr>
            <p:cNvSpPr txBox="1"/>
            <p:nvPr/>
          </p:nvSpPr>
          <p:spPr>
            <a:xfrm rot="21253478">
              <a:off x="1744485" y="4746150"/>
              <a:ext cx="1101872" cy="253916"/>
            </a:xfrm>
            <a:prstGeom prst="rect">
              <a:avLst/>
            </a:prstGeom>
            <a:noFill/>
          </p:spPr>
          <p:txBody>
            <a:bodyPr wrap="square" rtlCol="0">
              <a:spAutoFit/>
            </a:bodyPr>
            <a:lstStyle/>
            <a:p>
              <a:pPr algn="ctr"/>
              <a:r>
                <a:rPr lang="cs-CZ" sz="1050"/>
                <a:t>webové služby</a:t>
              </a:r>
            </a:p>
          </p:txBody>
        </p:sp>
        <p:sp>
          <p:nvSpPr>
            <p:cNvPr id="57" name="TextBox 56">
              <a:extLst>
                <a:ext uri="{FF2B5EF4-FFF2-40B4-BE49-F238E27FC236}">
                  <a16:creationId xmlns:a16="http://schemas.microsoft.com/office/drawing/2014/main" id="{93D361B4-5123-400C-A28A-44C408225798}"/>
                </a:ext>
              </a:extLst>
            </p:cNvPr>
            <p:cNvSpPr txBox="1"/>
            <p:nvPr/>
          </p:nvSpPr>
          <p:spPr>
            <a:xfrm rot="747510">
              <a:off x="1850760" y="5143764"/>
              <a:ext cx="1083834" cy="253916"/>
            </a:xfrm>
            <a:prstGeom prst="rect">
              <a:avLst/>
            </a:prstGeom>
            <a:noFill/>
          </p:spPr>
          <p:txBody>
            <a:bodyPr wrap="square" rtlCol="0">
              <a:spAutoFit/>
            </a:bodyPr>
            <a:lstStyle/>
            <a:p>
              <a:pPr algn="ctr"/>
              <a:r>
                <a:rPr lang="cs-CZ" sz="1050"/>
                <a:t>import / export</a:t>
              </a:r>
            </a:p>
          </p:txBody>
        </p:sp>
        <p:sp>
          <p:nvSpPr>
            <p:cNvPr id="58" name="TextBox 57">
              <a:extLst>
                <a:ext uri="{FF2B5EF4-FFF2-40B4-BE49-F238E27FC236}">
                  <a16:creationId xmlns:a16="http://schemas.microsoft.com/office/drawing/2014/main" id="{50213663-1EF8-4C48-A821-45630CBBCCA3}"/>
                </a:ext>
              </a:extLst>
            </p:cNvPr>
            <p:cNvSpPr txBox="1"/>
            <p:nvPr/>
          </p:nvSpPr>
          <p:spPr>
            <a:xfrm rot="1830128">
              <a:off x="1852855" y="5468328"/>
              <a:ext cx="914400" cy="253916"/>
            </a:xfrm>
            <a:prstGeom prst="rect">
              <a:avLst/>
            </a:prstGeom>
            <a:noFill/>
          </p:spPr>
          <p:txBody>
            <a:bodyPr wrap="square" rtlCol="0">
              <a:spAutoFit/>
            </a:bodyPr>
            <a:lstStyle/>
            <a:p>
              <a:pPr algn="ctr"/>
              <a:r>
                <a:rPr lang="cs-CZ" sz="1050"/>
                <a:t>e-mail</a:t>
              </a:r>
            </a:p>
          </p:txBody>
        </p:sp>
        <p:sp>
          <p:nvSpPr>
            <p:cNvPr id="59" name="TextBox 58">
              <a:extLst>
                <a:ext uri="{FF2B5EF4-FFF2-40B4-BE49-F238E27FC236}">
                  <a16:creationId xmlns:a16="http://schemas.microsoft.com/office/drawing/2014/main" id="{4A341338-A5E3-4508-9BB0-C349BC178440}"/>
                </a:ext>
              </a:extLst>
            </p:cNvPr>
            <p:cNvSpPr txBox="1"/>
            <p:nvPr/>
          </p:nvSpPr>
          <p:spPr>
            <a:xfrm rot="2584260">
              <a:off x="1418161" y="5685991"/>
              <a:ext cx="1232912" cy="253916"/>
            </a:xfrm>
            <a:prstGeom prst="rect">
              <a:avLst/>
            </a:prstGeom>
            <a:noFill/>
            <a:ln>
              <a:noFill/>
            </a:ln>
          </p:spPr>
          <p:txBody>
            <a:bodyPr wrap="square" rtlCol="0">
              <a:spAutoFit/>
            </a:bodyPr>
            <a:lstStyle/>
            <a:p>
              <a:pPr algn="ctr"/>
              <a:r>
                <a:rPr lang="sk-SK" sz="1050"/>
                <a:t>užívateľský</a:t>
              </a:r>
              <a:r>
                <a:rPr lang="cs-CZ" sz="1050"/>
                <a:t> portál</a:t>
              </a:r>
            </a:p>
          </p:txBody>
        </p:sp>
      </p:grpSp>
      <p:sp>
        <p:nvSpPr>
          <p:cNvPr id="60" name="Content Placeholder 2">
            <a:extLst>
              <a:ext uri="{FF2B5EF4-FFF2-40B4-BE49-F238E27FC236}">
                <a16:creationId xmlns:a16="http://schemas.microsoft.com/office/drawing/2014/main" id="{ADB2030F-BE83-4794-A184-2D2BDF80DBDB}"/>
              </a:ext>
            </a:extLst>
          </p:cNvPr>
          <p:cNvSpPr txBox="1">
            <a:spLocks/>
          </p:cNvSpPr>
          <p:nvPr/>
        </p:nvSpPr>
        <p:spPr>
          <a:xfrm>
            <a:off x="537314" y="2177724"/>
            <a:ext cx="8004705" cy="2039568"/>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95363" fontAlgn="base">
              <a:spcAft>
                <a:spcPts val="300"/>
              </a:spcAft>
              <a:buClr>
                <a:srgbClr val="265787"/>
              </a:buClr>
              <a:buNone/>
              <a:defRPr/>
            </a:pPr>
            <a:endParaRPr lang="sk-SK" sz="1200">
              <a:solidFill>
                <a:sysClr val="windowText" lastClr="000000"/>
              </a:solidFill>
              <a:latin typeface="+mn-lt"/>
              <a:cs typeface="Arial" panose="020B0604020202020204" pitchFamily="34" charset="0"/>
            </a:endParaRPr>
          </a:p>
        </p:txBody>
      </p:sp>
      <p:sp>
        <p:nvSpPr>
          <p:cNvPr id="61" name="Rectangle: Rounded Corners 60">
            <a:extLst>
              <a:ext uri="{FF2B5EF4-FFF2-40B4-BE49-F238E27FC236}">
                <a16:creationId xmlns:a16="http://schemas.microsoft.com/office/drawing/2014/main" id="{345374E0-79F8-4D63-89C3-A19C1530744E}"/>
              </a:ext>
            </a:extLst>
          </p:cNvPr>
          <p:cNvSpPr/>
          <p:nvPr/>
        </p:nvSpPr>
        <p:spPr>
          <a:xfrm>
            <a:off x="838085" y="2032475"/>
            <a:ext cx="2228796"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Cieľ prípravy TŠVD</a:t>
            </a:r>
          </a:p>
        </p:txBody>
      </p:sp>
      <p:sp>
        <p:nvSpPr>
          <p:cNvPr id="62" name="Oval 61">
            <a:extLst>
              <a:ext uri="{FF2B5EF4-FFF2-40B4-BE49-F238E27FC236}">
                <a16:creationId xmlns:a16="http://schemas.microsoft.com/office/drawing/2014/main" id="{7767415B-22A4-4EF7-86C5-9BBE1DE336CF}"/>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64" name="Content Placeholder 2">
            <a:extLst>
              <a:ext uri="{FF2B5EF4-FFF2-40B4-BE49-F238E27FC236}">
                <a16:creationId xmlns:a16="http://schemas.microsoft.com/office/drawing/2014/main" id="{24B8776F-5E1D-4E85-AA34-E85F053E3BB1}"/>
              </a:ext>
            </a:extLst>
          </p:cNvPr>
          <p:cNvSpPr txBox="1">
            <a:spLocks/>
          </p:cNvSpPr>
          <p:nvPr/>
        </p:nvSpPr>
        <p:spPr>
          <a:xfrm>
            <a:off x="566540" y="2327981"/>
            <a:ext cx="3535559" cy="1806877"/>
          </a:xfrm>
          <a:prstGeom prst="rect">
            <a:avLst/>
          </a:prstGeom>
          <a:noFill/>
          <a:ln>
            <a:noFill/>
          </a:ln>
          <a:effectLst/>
        </p:spPr>
        <p:txBody>
          <a:bodyPr vert="horz" lIns="36000" tIns="36000" rIns="36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dirty="0">
                <a:solidFill>
                  <a:sysClr val="windowText" lastClr="000000"/>
                </a:solidFill>
                <a:latin typeface="+mn-lt"/>
                <a:cs typeface="Arial" panose="020B0604020202020204" pitchFamily="34" charset="0"/>
              </a:rPr>
              <a:t>Zameraním a cieľom </a:t>
            </a:r>
            <a:r>
              <a:rPr lang="sk-SK" sz="1200" dirty="0">
                <a:solidFill>
                  <a:sysClr val="windowText" lastClr="000000"/>
                </a:solidFill>
                <a:latin typeface="+mn-lt"/>
                <a:cs typeface="Arial" panose="020B0604020202020204" pitchFamily="34" charset="0"/>
              </a:rPr>
              <a:t>vypracovania technickej špecifikácie výmeny dát (TŠVD) </a:t>
            </a:r>
            <a:r>
              <a:rPr lang="sk-SK" sz="1200" b="1" dirty="0">
                <a:solidFill>
                  <a:sysClr val="windowText" lastClr="000000"/>
                </a:solidFill>
                <a:latin typeface="+mn-lt"/>
                <a:cs typeface="Arial" panose="020B0604020202020204" pitchFamily="34" charset="0"/>
              </a:rPr>
              <a:t>bolo</a:t>
            </a:r>
            <a:r>
              <a:rPr lang="sk-SK" sz="1200" dirty="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navrhnúť jednoznačný identifikátor odberateľov tzv. EIC kód;</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vytvorenie postupu pre naplnenie centrálnej evidencie;</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správa a špecifikovanie komunikačných údajov, ktoré budú využité v jednotlivých procesoch systému EDC;</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stanovenie komunikačných štandardov a samotné vytvorenie TŠVD pre EDC.</a:t>
            </a:r>
          </a:p>
        </p:txBody>
      </p:sp>
      <p:grpSp>
        <p:nvGrpSpPr>
          <p:cNvPr id="5" name="Group 4">
            <a:extLst>
              <a:ext uri="{FF2B5EF4-FFF2-40B4-BE49-F238E27FC236}">
                <a16:creationId xmlns:a16="http://schemas.microsoft.com/office/drawing/2014/main" id="{1E179E58-82D2-4C4B-8CBA-60817BBF3806}"/>
              </a:ext>
            </a:extLst>
          </p:cNvPr>
          <p:cNvGrpSpPr/>
          <p:nvPr/>
        </p:nvGrpSpPr>
        <p:grpSpPr>
          <a:xfrm>
            <a:off x="4099852" y="2332894"/>
            <a:ext cx="287586" cy="1822450"/>
            <a:chOff x="4756539" y="2298700"/>
            <a:chExt cx="287586" cy="1822450"/>
          </a:xfrm>
        </p:grpSpPr>
        <p:cxnSp>
          <p:nvCxnSpPr>
            <p:cNvPr id="66" name="Straight Connector 65">
              <a:extLst>
                <a:ext uri="{FF2B5EF4-FFF2-40B4-BE49-F238E27FC236}">
                  <a16:creationId xmlns:a16="http://schemas.microsoft.com/office/drawing/2014/main" id="{941401F9-C72B-4311-80FB-3AB9ECEB1ED6}"/>
                </a:ext>
              </a:extLst>
            </p:cNvPr>
            <p:cNvCxnSpPr>
              <a:cxnSpLocks/>
            </p:cNvCxnSpPr>
            <p:nvPr/>
          </p:nvCxnSpPr>
          <p:spPr>
            <a:xfrm>
              <a:off x="4910663" y="2298700"/>
              <a:ext cx="0" cy="1822450"/>
            </a:xfrm>
            <a:prstGeom prst="line">
              <a:avLst/>
            </a:prstGeom>
            <a:noFill/>
            <a:ln w="9525" cap="flat" cmpd="sng" algn="ctr">
              <a:solidFill>
                <a:srgbClr val="BEBEBE"/>
              </a:solidFill>
              <a:prstDash val="solid"/>
              <a:tailEnd type="none"/>
            </a:ln>
            <a:effectLst>
              <a:outerShdw blurRad="50800" dist="38100" dir="2700000" algn="tl" rotWithShape="0">
                <a:prstClr val="black">
                  <a:alpha val="40000"/>
                </a:prstClr>
              </a:outerShdw>
            </a:effectLst>
          </p:spPr>
        </p:cxnSp>
        <p:grpSp>
          <p:nvGrpSpPr>
            <p:cNvPr id="67" name="Group 66">
              <a:extLst>
                <a:ext uri="{FF2B5EF4-FFF2-40B4-BE49-F238E27FC236}">
                  <a16:creationId xmlns:a16="http://schemas.microsoft.com/office/drawing/2014/main" id="{4BD5D3A6-EE6A-43E7-8DBE-8488D86A4149}"/>
                </a:ext>
              </a:extLst>
            </p:cNvPr>
            <p:cNvGrpSpPr/>
            <p:nvPr/>
          </p:nvGrpSpPr>
          <p:grpSpPr>
            <a:xfrm>
              <a:off x="4756539" y="3066132"/>
              <a:ext cx="287586" cy="287586"/>
              <a:chOff x="6146574" y="4337913"/>
              <a:chExt cx="344033" cy="344033"/>
            </a:xfrm>
          </p:grpSpPr>
          <p:grpSp>
            <p:nvGrpSpPr>
              <p:cNvPr id="68" name="Group 67">
                <a:extLst>
                  <a:ext uri="{FF2B5EF4-FFF2-40B4-BE49-F238E27FC236}">
                    <a16:creationId xmlns:a16="http://schemas.microsoft.com/office/drawing/2014/main" id="{F5C7365C-6000-4131-84DE-D759BAEA4AC7}"/>
                  </a:ext>
                </a:extLst>
              </p:cNvPr>
              <p:cNvGrpSpPr/>
              <p:nvPr/>
            </p:nvGrpSpPr>
            <p:grpSpPr>
              <a:xfrm>
                <a:off x="6146574" y="4337913"/>
                <a:ext cx="344033" cy="344033"/>
                <a:chOff x="5433574" y="4600015"/>
                <a:chExt cx="344033" cy="344033"/>
              </a:xfrm>
              <a:solidFill>
                <a:srgbClr val="FFFFFF"/>
              </a:solidFill>
            </p:grpSpPr>
            <p:sp>
              <p:nvSpPr>
                <p:cNvPr id="70" name="Oval 69">
                  <a:extLst>
                    <a:ext uri="{FF2B5EF4-FFF2-40B4-BE49-F238E27FC236}">
                      <a16:creationId xmlns:a16="http://schemas.microsoft.com/office/drawing/2014/main" id="{879B2A78-EC91-4734-A788-8A6EC3E6E7EA}"/>
                    </a:ext>
                  </a:extLst>
                </p:cNvPr>
                <p:cNvSpPr/>
                <p:nvPr/>
              </p:nvSpPr>
              <p:spPr>
                <a:xfrm>
                  <a:off x="5433574" y="4600015"/>
                  <a:ext cx="344033" cy="344033"/>
                </a:xfrm>
                <a:prstGeom prst="ellipse">
                  <a:avLst/>
                </a:prstGeom>
                <a:grpFill/>
                <a:ln w="19050" cap="flat" cmpd="sng" algn="ctr">
                  <a:solidFill>
                    <a:srgbClr val="265787"/>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71" name="Oval 70">
                  <a:extLst>
                    <a:ext uri="{FF2B5EF4-FFF2-40B4-BE49-F238E27FC236}">
                      <a16:creationId xmlns:a16="http://schemas.microsoft.com/office/drawing/2014/main" id="{6E423446-FBC1-418E-9DBB-D0F96304D28B}"/>
                    </a:ext>
                  </a:extLst>
                </p:cNvPr>
                <p:cNvSpPr/>
                <p:nvPr/>
              </p:nvSpPr>
              <p:spPr>
                <a:xfrm>
                  <a:off x="5474566" y="4641006"/>
                  <a:ext cx="262050" cy="262050"/>
                </a:xfrm>
                <a:prstGeom prst="ellipse">
                  <a:avLst/>
                </a:prstGeom>
                <a:grpFill/>
                <a:ln w="31750" cap="flat" cmpd="sng" algn="ctr">
                  <a:solidFill>
                    <a:schemeClr val="accent3"/>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sp>
            <p:nvSpPr>
              <p:cNvPr id="69" name="Arrow: Chevron 68">
                <a:extLst>
                  <a:ext uri="{FF2B5EF4-FFF2-40B4-BE49-F238E27FC236}">
                    <a16:creationId xmlns:a16="http://schemas.microsoft.com/office/drawing/2014/main" id="{61C2E6C6-E0D5-474D-9991-443B8C49B00B}"/>
                  </a:ext>
                </a:extLst>
              </p:cNvPr>
              <p:cNvSpPr/>
              <p:nvPr/>
            </p:nvSpPr>
            <p:spPr>
              <a:xfrm>
                <a:off x="6280433" y="4469110"/>
                <a:ext cx="101033" cy="78580"/>
              </a:xfrm>
              <a:prstGeom prst="chevron">
                <a:avLst/>
              </a:prstGeom>
              <a:solidFill>
                <a:srgbClr val="265787"/>
              </a:solidFill>
              <a:ln w="12700" cap="flat" cmpd="sng" algn="ctr">
                <a:solidFill>
                  <a:srgbClr val="2E75B6"/>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grpSp>
      <p:sp>
        <p:nvSpPr>
          <p:cNvPr id="72" name="Content Placeholder 2">
            <a:extLst>
              <a:ext uri="{FF2B5EF4-FFF2-40B4-BE49-F238E27FC236}">
                <a16:creationId xmlns:a16="http://schemas.microsoft.com/office/drawing/2014/main" id="{58446BE0-14CC-474D-85E0-182E1D7056E7}"/>
              </a:ext>
            </a:extLst>
          </p:cNvPr>
          <p:cNvSpPr txBox="1">
            <a:spLocks/>
          </p:cNvSpPr>
          <p:nvPr/>
        </p:nvSpPr>
        <p:spPr>
          <a:xfrm>
            <a:off x="4353172" y="2327980"/>
            <a:ext cx="4188848" cy="1806878"/>
          </a:xfrm>
          <a:prstGeom prst="rect">
            <a:avLst/>
          </a:prstGeom>
          <a:noFill/>
          <a:ln>
            <a:noFill/>
          </a:ln>
          <a:effectLst/>
        </p:spPr>
        <p:txBody>
          <a:bodyPr vert="horz" lIns="36000" tIns="36000" rIns="36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marR="0" lvl="0" indent="-171450" defTabSz="995363" fontAlgn="base">
              <a:lnSpc>
                <a:spcPct val="100000"/>
              </a:lnSpc>
              <a:spcBef>
                <a:spcPts val="0"/>
              </a:spcBef>
              <a:spcAft>
                <a:spcPts val="300"/>
              </a:spcAft>
              <a:buClr>
                <a:srgbClr val="265787"/>
              </a:buClr>
              <a:tabLst/>
              <a:defRPr/>
            </a:pPr>
            <a:r>
              <a:rPr lang="sk-SK" sz="1200" b="1">
                <a:solidFill>
                  <a:sysClr val="windowText" lastClr="000000"/>
                </a:solidFill>
                <a:latin typeface="+mn-lt"/>
                <a:cs typeface="Arial" panose="020B0604020202020204" pitchFamily="34" charset="0"/>
              </a:rPr>
              <a:t>Výsledkom práce je:</a:t>
            </a:r>
          </a:p>
          <a:p>
            <a:pPr marL="450850" marR="0" lvl="1" indent="-171450" defTabSz="995363" fontAlgn="base">
              <a:lnSpc>
                <a:spcPct val="100000"/>
              </a:lnSpc>
              <a:spcAft>
                <a:spcPts val="300"/>
              </a:spcAft>
              <a:buClr>
                <a:srgbClr val="265787"/>
              </a:buClr>
              <a:tabLst/>
              <a:defRPr/>
            </a:pPr>
            <a:r>
              <a:rPr lang="sk-SK" sz="1100">
                <a:solidFill>
                  <a:sysClr val="windowText" lastClr="000000"/>
                </a:solidFill>
                <a:latin typeface="+mn-lt"/>
                <a:cs typeface="Arial" panose="020B0604020202020204" pitchFamily="34" charset="0"/>
              </a:rPr>
              <a:t>definícia EIC kódu odberateľa;</a:t>
            </a:r>
          </a:p>
          <a:p>
            <a:pPr marL="450850" marR="0" lvl="1" indent="-171450" defTabSz="995363" fontAlgn="base">
              <a:lnSpc>
                <a:spcPct val="100000"/>
              </a:lnSpc>
              <a:spcAft>
                <a:spcPts val="300"/>
              </a:spcAft>
              <a:buClr>
                <a:srgbClr val="265787"/>
              </a:buClr>
              <a:tabLst/>
              <a:defRPr/>
            </a:pPr>
            <a:r>
              <a:rPr lang="sk-SK" sz="1100">
                <a:solidFill>
                  <a:sysClr val="windowText" lastClr="000000"/>
                </a:solidFill>
                <a:latin typeface="+mn-lt"/>
                <a:cs typeface="Arial" panose="020B0604020202020204" pitchFamily="34" charset="0"/>
              </a:rPr>
              <a:t>určenie zdrojových registrov pre prvotné naplnenie evidencie právnických osôb;</a:t>
            </a:r>
          </a:p>
          <a:p>
            <a:pPr marL="450850" marR="0" lvl="1" indent="-171450" defTabSz="995363" fontAlgn="base">
              <a:lnSpc>
                <a:spcPct val="100000"/>
              </a:lnSpc>
              <a:spcAft>
                <a:spcPts val="300"/>
              </a:spcAft>
              <a:buClr>
                <a:srgbClr val="265787"/>
              </a:buClr>
              <a:tabLst/>
              <a:defRPr/>
            </a:pPr>
            <a:r>
              <a:rPr lang="sk-SK" sz="1100">
                <a:solidFill>
                  <a:sysClr val="windowText" lastClr="000000"/>
                </a:solidFill>
                <a:latin typeface="+mn-lt"/>
                <a:cs typeface="Arial" panose="020B0604020202020204" pitchFamily="34" charset="0"/>
              </a:rPr>
              <a:t>identifikácia komunikačných údajov pre procesy, ktoré budú prebiehať v prostredí EDC;</a:t>
            </a:r>
          </a:p>
          <a:p>
            <a:pPr marL="450850" marR="0" lvl="1" indent="-171450" defTabSz="995363" fontAlgn="base">
              <a:lnSpc>
                <a:spcPct val="100000"/>
              </a:lnSpc>
              <a:spcAft>
                <a:spcPts val="300"/>
              </a:spcAft>
              <a:buClr>
                <a:srgbClr val="265787"/>
              </a:buClr>
              <a:tabLst/>
              <a:defRPr/>
            </a:pPr>
            <a:r>
              <a:rPr lang="sk-SK" sz="1100">
                <a:solidFill>
                  <a:sysClr val="windowText" lastClr="000000"/>
                </a:solidFill>
                <a:latin typeface="+mn-lt"/>
                <a:cs typeface="Arial" panose="020B0604020202020204" pitchFamily="34" charset="0"/>
              </a:rPr>
              <a:t>formáty správ, ktorými budú údaje komunikované.</a:t>
            </a:r>
          </a:p>
          <a:p>
            <a:pPr marL="171450" marR="0" lvl="0" indent="-171450" defTabSz="995363" fontAlgn="base">
              <a:lnSpc>
                <a:spcPct val="100000"/>
              </a:lnSpc>
              <a:spcBef>
                <a:spcPts val="0"/>
              </a:spcBef>
              <a:spcAft>
                <a:spcPts val="600"/>
              </a:spcAft>
              <a:buClr>
                <a:srgbClr val="265787"/>
              </a:buClr>
              <a:tabLst/>
              <a:defRPr/>
            </a:pPr>
            <a:r>
              <a:rPr lang="sk-SK" sz="1200">
                <a:solidFill>
                  <a:sysClr val="windowText" lastClr="000000"/>
                </a:solidFill>
                <a:latin typeface="+mn-lt"/>
                <a:cs typeface="Arial" panose="020B0604020202020204" pitchFamily="34" charset="0"/>
              </a:rPr>
              <a:t>Bola vytvorená TŠVD, ktorá popisuje dátové toky, a ich obsah, ktoré budú prebiehať medzi účastníkmi trhu s elektrinou a EDC.</a:t>
            </a:r>
          </a:p>
        </p:txBody>
      </p:sp>
      <p:grpSp>
        <p:nvGrpSpPr>
          <p:cNvPr id="73" name="Target8" descr="{&quot;Key&quot;:&quot;POWER_USER_SHAPE_ICON&quot;,&quot;Value&quot;:&quot;POWER_USER_SHAPE_ICON_STYLE_1&quot;}">
            <a:extLst>
              <a:ext uri="{FF2B5EF4-FFF2-40B4-BE49-F238E27FC236}">
                <a16:creationId xmlns:a16="http://schemas.microsoft.com/office/drawing/2014/main" id="{DDB3017A-37B7-434B-844E-7193798A4263}"/>
              </a:ext>
            </a:extLst>
          </p:cNvPr>
          <p:cNvGrpSpPr>
            <a:grpSpLocks noChangeAspect="1"/>
          </p:cNvGrpSpPr>
          <p:nvPr>
            <p:custDataLst>
              <p:tags r:id="rId2"/>
            </p:custDataLst>
          </p:nvPr>
        </p:nvGrpSpPr>
        <p:grpSpPr>
          <a:xfrm>
            <a:off x="720648" y="2061280"/>
            <a:ext cx="234871" cy="236022"/>
            <a:chOff x="298450" y="2252664"/>
            <a:chExt cx="323850" cy="325438"/>
          </a:xfrm>
          <a:solidFill>
            <a:srgbClr val="265787"/>
          </a:solidFill>
        </p:grpSpPr>
        <p:sp>
          <p:nvSpPr>
            <p:cNvPr id="74" name="Freeform 140">
              <a:extLst>
                <a:ext uri="{FF2B5EF4-FFF2-40B4-BE49-F238E27FC236}">
                  <a16:creationId xmlns:a16="http://schemas.microsoft.com/office/drawing/2014/main" id="{FE42D97C-A4BF-49D9-9E72-63CC51D6562C}"/>
                </a:ext>
              </a:extLst>
            </p:cNvPr>
            <p:cNvSpPr>
              <a:spLocks/>
            </p:cNvSpPr>
            <p:nvPr/>
          </p:nvSpPr>
          <p:spPr bwMode="auto">
            <a:xfrm>
              <a:off x="298450" y="2284414"/>
              <a:ext cx="292100" cy="293688"/>
            </a:xfrm>
            <a:custGeom>
              <a:avLst/>
              <a:gdLst>
                <a:gd name="T0" fmla="*/ 240 w 480"/>
                <a:gd name="T1" fmla="*/ 480 h 480"/>
                <a:gd name="T2" fmla="*/ 0 w 480"/>
                <a:gd name="T3" fmla="*/ 240 h 480"/>
                <a:gd name="T4" fmla="*/ 240 w 480"/>
                <a:gd name="T5" fmla="*/ 0 h 480"/>
                <a:gd name="T6" fmla="*/ 385 w 480"/>
                <a:gd name="T7" fmla="*/ 49 h 480"/>
                <a:gd name="T8" fmla="*/ 375 w 480"/>
                <a:gd name="T9" fmla="*/ 63 h 480"/>
                <a:gd name="T10" fmla="*/ 240 w 480"/>
                <a:gd name="T11" fmla="*/ 17 h 480"/>
                <a:gd name="T12" fmla="*/ 16 w 480"/>
                <a:gd name="T13" fmla="*/ 240 h 480"/>
                <a:gd name="T14" fmla="*/ 240 w 480"/>
                <a:gd name="T15" fmla="*/ 463 h 480"/>
                <a:gd name="T16" fmla="*/ 463 w 480"/>
                <a:gd name="T17" fmla="*/ 240 h 480"/>
                <a:gd name="T18" fmla="*/ 399 w 480"/>
                <a:gd name="T19" fmla="*/ 83 h 480"/>
                <a:gd name="T20" fmla="*/ 411 w 480"/>
                <a:gd name="T21" fmla="*/ 72 h 480"/>
                <a:gd name="T22" fmla="*/ 480 w 480"/>
                <a:gd name="T23" fmla="*/ 240 h 480"/>
                <a:gd name="T24" fmla="*/ 240 w 480"/>
                <a:gd name="T25"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80">
                  <a:moveTo>
                    <a:pt x="240" y="480"/>
                  </a:moveTo>
                  <a:cubicBezTo>
                    <a:pt x="107" y="480"/>
                    <a:pt x="0" y="372"/>
                    <a:pt x="0" y="240"/>
                  </a:cubicBezTo>
                  <a:cubicBezTo>
                    <a:pt x="0" y="108"/>
                    <a:pt x="107" y="0"/>
                    <a:pt x="240" y="0"/>
                  </a:cubicBezTo>
                  <a:cubicBezTo>
                    <a:pt x="293" y="0"/>
                    <a:pt x="343" y="17"/>
                    <a:pt x="385" y="49"/>
                  </a:cubicBezTo>
                  <a:lnTo>
                    <a:pt x="375" y="63"/>
                  </a:lnTo>
                  <a:cubicBezTo>
                    <a:pt x="336" y="33"/>
                    <a:pt x="289" y="17"/>
                    <a:pt x="240" y="17"/>
                  </a:cubicBezTo>
                  <a:cubicBezTo>
                    <a:pt x="116" y="17"/>
                    <a:pt x="16" y="117"/>
                    <a:pt x="16" y="240"/>
                  </a:cubicBezTo>
                  <a:cubicBezTo>
                    <a:pt x="16" y="363"/>
                    <a:pt x="116" y="463"/>
                    <a:pt x="240" y="463"/>
                  </a:cubicBezTo>
                  <a:cubicBezTo>
                    <a:pt x="363" y="463"/>
                    <a:pt x="463" y="363"/>
                    <a:pt x="463" y="240"/>
                  </a:cubicBezTo>
                  <a:cubicBezTo>
                    <a:pt x="463" y="181"/>
                    <a:pt x="440" y="125"/>
                    <a:pt x="399" y="83"/>
                  </a:cubicBezTo>
                  <a:lnTo>
                    <a:pt x="411" y="72"/>
                  </a:lnTo>
                  <a:cubicBezTo>
                    <a:pt x="455" y="117"/>
                    <a:pt x="480" y="177"/>
                    <a:pt x="480" y="240"/>
                  </a:cubicBezTo>
                  <a:cubicBezTo>
                    <a:pt x="480" y="372"/>
                    <a:pt x="372" y="480"/>
                    <a:pt x="240" y="48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41">
              <a:extLst>
                <a:ext uri="{FF2B5EF4-FFF2-40B4-BE49-F238E27FC236}">
                  <a16:creationId xmlns:a16="http://schemas.microsoft.com/office/drawing/2014/main" id="{DBBF0330-7BDE-4D68-BF28-168AF17170BB}"/>
                </a:ext>
              </a:extLst>
            </p:cNvPr>
            <p:cNvSpPr>
              <a:spLocks/>
            </p:cNvSpPr>
            <p:nvPr/>
          </p:nvSpPr>
          <p:spPr bwMode="auto">
            <a:xfrm>
              <a:off x="338138" y="2325689"/>
              <a:ext cx="211138" cy="211138"/>
            </a:xfrm>
            <a:custGeom>
              <a:avLst/>
              <a:gdLst>
                <a:gd name="T0" fmla="*/ 174 w 347"/>
                <a:gd name="T1" fmla="*/ 346 h 346"/>
                <a:gd name="T2" fmla="*/ 0 w 347"/>
                <a:gd name="T3" fmla="*/ 173 h 346"/>
                <a:gd name="T4" fmla="*/ 174 w 347"/>
                <a:gd name="T5" fmla="*/ 0 h 346"/>
                <a:gd name="T6" fmla="*/ 270 w 347"/>
                <a:gd name="T7" fmla="*/ 29 h 346"/>
                <a:gd name="T8" fmla="*/ 260 w 347"/>
                <a:gd name="T9" fmla="*/ 43 h 346"/>
                <a:gd name="T10" fmla="*/ 174 w 347"/>
                <a:gd name="T11" fmla="*/ 16 h 346"/>
                <a:gd name="T12" fmla="*/ 17 w 347"/>
                <a:gd name="T13" fmla="*/ 173 h 346"/>
                <a:gd name="T14" fmla="*/ 174 w 347"/>
                <a:gd name="T15" fmla="*/ 330 h 346"/>
                <a:gd name="T16" fmla="*/ 330 w 347"/>
                <a:gd name="T17" fmla="*/ 173 h 346"/>
                <a:gd name="T18" fmla="*/ 287 w 347"/>
                <a:gd name="T19" fmla="*/ 65 h 346"/>
                <a:gd name="T20" fmla="*/ 299 w 347"/>
                <a:gd name="T21" fmla="*/ 54 h 346"/>
                <a:gd name="T22" fmla="*/ 347 w 347"/>
                <a:gd name="T23" fmla="*/ 173 h 346"/>
                <a:gd name="T24" fmla="*/ 174 w 347"/>
                <a:gd name="T2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346">
                  <a:moveTo>
                    <a:pt x="174" y="346"/>
                  </a:moveTo>
                  <a:cubicBezTo>
                    <a:pt x="78" y="346"/>
                    <a:pt x="0" y="269"/>
                    <a:pt x="0" y="173"/>
                  </a:cubicBezTo>
                  <a:cubicBezTo>
                    <a:pt x="0" y="77"/>
                    <a:pt x="78" y="0"/>
                    <a:pt x="174" y="0"/>
                  </a:cubicBezTo>
                  <a:cubicBezTo>
                    <a:pt x="208" y="0"/>
                    <a:pt x="241" y="10"/>
                    <a:pt x="270" y="29"/>
                  </a:cubicBezTo>
                  <a:lnTo>
                    <a:pt x="260" y="43"/>
                  </a:lnTo>
                  <a:cubicBezTo>
                    <a:pt x="235" y="25"/>
                    <a:pt x="205" y="16"/>
                    <a:pt x="174" y="16"/>
                  </a:cubicBezTo>
                  <a:cubicBezTo>
                    <a:pt x="87" y="16"/>
                    <a:pt x="17" y="87"/>
                    <a:pt x="17" y="173"/>
                  </a:cubicBezTo>
                  <a:cubicBezTo>
                    <a:pt x="17" y="259"/>
                    <a:pt x="87" y="330"/>
                    <a:pt x="174" y="330"/>
                  </a:cubicBezTo>
                  <a:cubicBezTo>
                    <a:pt x="260" y="330"/>
                    <a:pt x="330" y="259"/>
                    <a:pt x="330" y="173"/>
                  </a:cubicBezTo>
                  <a:cubicBezTo>
                    <a:pt x="330" y="133"/>
                    <a:pt x="315" y="94"/>
                    <a:pt x="287" y="65"/>
                  </a:cubicBezTo>
                  <a:lnTo>
                    <a:pt x="299" y="54"/>
                  </a:lnTo>
                  <a:cubicBezTo>
                    <a:pt x="330" y="86"/>
                    <a:pt x="347" y="128"/>
                    <a:pt x="347" y="173"/>
                  </a:cubicBezTo>
                  <a:cubicBezTo>
                    <a:pt x="347" y="269"/>
                    <a:pt x="269" y="346"/>
                    <a:pt x="174" y="3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42">
              <a:extLst>
                <a:ext uri="{FF2B5EF4-FFF2-40B4-BE49-F238E27FC236}">
                  <a16:creationId xmlns:a16="http://schemas.microsoft.com/office/drawing/2014/main" id="{A9A1291A-C1B6-4B78-9001-7AFDAC501F59}"/>
                </a:ext>
              </a:extLst>
            </p:cNvPr>
            <p:cNvSpPr>
              <a:spLocks/>
            </p:cNvSpPr>
            <p:nvPr/>
          </p:nvSpPr>
          <p:spPr bwMode="auto">
            <a:xfrm>
              <a:off x="379413" y="2365376"/>
              <a:ext cx="130175" cy="131763"/>
            </a:xfrm>
            <a:custGeom>
              <a:avLst/>
              <a:gdLst>
                <a:gd name="T0" fmla="*/ 107 w 213"/>
                <a:gd name="T1" fmla="*/ 214 h 214"/>
                <a:gd name="T2" fmla="*/ 0 w 213"/>
                <a:gd name="T3" fmla="*/ 107 h 214"/>
                <a:gd name="T4" fmla="*/ 107 w 213"/>
                <a:gd name="T5" fmla="*/ 0 h 214"/>
                <a:gd name="T6" fmla="*/ 156 w 213"/>
                <a:gd name="T7" fmla="*/ 12 h 214"/>
                <a:gd name="T8" fmla="*/ 148 w 213"/>
                <a:gd name="T9" fmla="*/ 27 h 214"/>
                <a:gd name="T10" fmla="*/ 107 w 213"/>
                <a:gd name="T11" fmla="*/ 17 h 214"/>
                <a:gd name="T12" fmla="*/ 17 w 213"/>
                <a:gd name="T13" fmla="*/ 107 h 214"/>
                <a:gd name="T14" fmla="*/ 107 w 213"/>
                <a:gd name="T15" fmla="*/ 197 h 214"/>
                <a:gd name="T16" fmla="*/ 197 w 213"/>
                <a:gd name="T17" fmla="*/ 107 h 214"/>
                <a:gd name="T18" fmla="*/ 170 w 213"/>
                <a:gd name="T19" fmla="*/ 43 h 214"/>
                <a:gd name="T20" fmla="*/ 182 w 213"/>
                <a:gd name="T21" fmla="*/ 32 h 214"/>
                <a:gd name="T22" fmla="*/ 213 w 213"/>
                <a:gd name="T23" fmla="*/ 107 h 214"/>
                <a:gd name="T24" fmla="*/ 107 w 213"/>
                <a:gd name="T2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14">
                  <a:moveTo>
                    <a:pt x="107" y="214"/>
                  </a:moveTo>
                  <a:cubicBezTo>
                    <a:pt x="48" y="214"/>
                    <a:pt x="0" y="166"/>
                    <a:pt x="0" y="107"/>
                  </a:cubicBezTo>
                  <a:cubicBezTo>
                    <a:pt x="0" y="48"/>
                    <a:pt x="48" y="0"/>
                    <a:pt x="107" y="0"/>
                  </a:cubicBezTo>
                  <a:cubicBezTo>
                    <a:pt x="124" y="0"/>
                    <a:pt x="141" y="5"/>
                    <a:pt x="156" y="12"/>
                  </a:cubicBezTo>
                  <a:lnTo>
                    <a:pt x="148" y="27"/>
                  </a:lnTo>
                  <a:cubicBezTo>
                    <a:pt x="135" y="20"/>
                    <a:pt x="121" y="17"/>
                    <a:pt x="107" y="17"/>
                  </a:cubicBezTo>
                  <a:cubicBezTo>
                    <a:pt x="57" y="17"/>
                    <a:pt x="17" y="57"/>
                    <a:pt x="17" y="107"/>
                  </a:cubicBezTo>
                  <a:cubicBezTo>
                    <a:pt x="17" y="157"/>
                    <a:pt x="57" y="197"/>
                    <a:pt x="107" y="197"/>
                  </a:cubicBezTo>
                  <a:cubicBezTo>
                    <a:pt x="156" y="197"/>
                    <a:pt x="197" y="157"/>
                    <a:pt x="197" y="107"/>
                  </a:cubicBezTo>
                  <a:cubicBezTo>
                    <a:pt x="197" y="83"/>
                    <a:pt x="187" y="60"/>
                    <a:pt x="170" y="43"/>
                  </a:cubicBezTo>
                  <a:lnTo>
                    <a:pt x="182" y="32"/>
                  </a:lnTo>
                  <a:cubicBezTo>
                    <a:pt x="202" y="52"/>
                    <a:pt x="213" y="79"/>
                    <a:pt x="213" y="107"/>
                  </a:cubicBezTo>
                  <a:cubicBezTo>
                    <a:pt x="213" y="166"/>
                    <a:pt x="166" y="214"/>
                    <a:pt x="107" y="2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43">
              <a:extLst>
                <a:ext uri="{FF2B5EF4-FFF2-40B4-BE49-F238E27FC236}">
                  <a16:creationId xmlns:a16="http://schemas.microsoft.com/office/drawing/2014/main" id="{0A46E859-DC95-4B49-92B4-DB630234F36D}"/>
                </a:ext>
              </a:extLst>
            </p:cNvPr>
            <p:cNvSpPr>
              <a:spLocks/>
            </p:cNvSpPr>
            <p:nvPr/>
          </p:nvSpPr>
          <p:spPr bwMode="auto">
            <a:xfrm>
              <a:off x="441325" y="2298701"/>
              <a:ext cx="134938" cy="136525"/>
            </a:xfrm>
            <a:custGeom>
              <a:avLst/>
              <a:gdLst>
                <a:gd name="T0" fmla="*/ 4 w 85"/>
                <a:gd name="T1" fmla="*/ 86 h 86"/>
                <a:gd name="T2" fmla="*/ 0 w 85"/>
                <a:gd name="T3" fmla="*/ 81 h 86"/>
                <a:gd name="T4" fmla="*/ 81 w 85"/>
                <a:gd name="T5" fmla="*/ 0 h 86"/>
                <a:gd name="T6" fmla="*/ 85 w 85"/>
                <a:gd name="T7" fmla="*/ 5 h 86"/>
                <a:gd name="T8" fmla="*/ 4 w 85"/>
                <a:gd name="T9" fmla="*/ 86 h 86"/>
              </a:gdLst>
              <a:ahLst/>
              <a:cxnLst>
                <a:cxn ang="0">
                  <a:pos x="T0" y="T1"/>
                </a:cxn>
                <a:cxn ang="0">
                  <a:pos x="T2" y="T3"/>
                </a:cxn>
                <a:cxn ang="0">
                  <a:pos x="T4" y="T5"/>
                </a:cxn>
                <a:cxn ang="0">
                  <a:pos x="T6" y="T7"/>
                </a:cxn>
                <a:cxn ang="0">
                  <a:pos x="T8" y="T9"/>
                </a:cxn>
              </a:cxnLst>
              <a:rect l="0" t="0" r="r" b="b"/>
              <a:pathLst>
                <a:path w="85" h="86">
                  <a:moveTo>
                    <a:pt x="4" y="86"/>
                  </a:moveTo>
                  <a:lnTo>
                    <a:pt x="0" y="81"/>
                  </a:lnTo>
                  <a:lnTo>
                    <a:pt x="81" y="0"/>
                  </a:lnTo>
                  <a:lnTo>
                    <a:pt x="85" y="5"/>
                  </a:lnTo>
                  <a:lnTo>
                    <a:pt x="4"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44">
              <a:extLst>
                <a:ext uri="{FF2B5EF4-FFF2-40B4-BE49-F238E27FC236}">
                  <a16:creationId xmlns:a16="http://schemas.microsoft.com/office/drawing/2014/main" id="{D5E62EBF-9E75-4E54-891C-69A23B411D6A}"/>
                </a:ext>
              </a:extLst>
            </p:cNvPr>
            <p:cNvSpPr>
              <a:spLocks noEditPoints="1"/>
            </p:cNvSpPr>
            <p:nvPr/>
          </p:nvSpPr>
          <p:spPr bwMode="auto">
            <a:xfrm>
              <a:off x="546100" y="2252664"/>
              <a:ext cx="76200" cy="76200"/>
            </a:xfrm>
            <a:custGeom>
              <a:avLst/>
              <a:gdLst>
                <a:gd name="T0" fmla="*/ 27 w 124"/>
                <a:gd name="T1" fmla="*/ 98 h 125"/>
                <a:gd name="T2" fmla="*/ 52 w 124"/>
                <a:gd name="T3" fmla="*/ 106 h 125"/>
                <a:gd name="T4" fmla="*/ 93 w 124"/>
                <a:gd name="T5" fmla="*/ 65 h 125"/>
                <a:gd name="T6" fmla="*/ 68 w 124"/>
                <a:gd name="T7" fmla="*/ 57 h 125"/>
                <a:gd name="T8" fmla="*/ 60 w 124"/>
                <a:gd name="T9" fmla="*/ 32 h 125"/>
                <a:gd name="T10" fmla="*/ 19 w 124"/>
                <a:gd name="T11" fmla="*/ 73 h 125"/>
                <a:gd name="T12" fmla="*/ 27 w 124"/>
                <a:gd name="T13" fmla="*/ 98 h 125"/>
                <a:gd name="T14" fmla="*/ 57 w 124"/>
                <a:gd name="T15" fmla="*/ 125 h 125"/>
                <a:gd name="T16" fmla="*/ 14 w 124"/>
                <a:gd name="T17" fmla="*/ 111 h 125"/>
                <a:gd name="T18" fmla="*/ 0 w 124"/>
                <a:gd name="T19" fmla="*/ 68 h 125"/>
                <a:gd name="T20" fmla="*/ 68 w 124"/>
                <a:gd name="T21" fmla="*/ 0 h 125"/>
                <a:gd name="T22" fmla="*/ 81 w 124"/>
                <a:gd name="T23" fmla="*/ 44 h 125"/>
                <a:gd name="T24" fmla="*/ 124 w 124"/>
                <a:gd name="T25" fmla="*/ 57 h 125"/>
                <a:gd name="T26" fmla="*/ 57 w 124"/>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5">
                  <a:moveTo>
                    <a:pt x="27" y="98"/>
                  </a:moveTo>
                  <a:lnTo>
                    <a:pt x="52" y="106"/>
                  </a:lnTo>
                  <a:lnTo>
                    <a:pt x="93" y="65"/>
                  </a:lnTo>
                  <a:lnTo>
                    <a:pt x="68" y="57"/>
                  </a:lnTo>
                  <a:lnTo>
                    <a:pt x="60" y="32"/>
                  </a:lnTo>
                  <a:lnTo>
                    <a:pt x="19" y="73"/>
                  </a:lnTo>
                  <a:lnTo>
                    <a:pt x="27" y="98"/>
                  </a:lnTo>
                  <a:close/>
                  <a:moveTo>
                    <a:pt x="57" y="125"/>
                  </a:moveTo>
                  <a:lnTo>
                    <a:pt x="14" y="111"/>
                  </a:lnTo>
                  <a:lnTo>
                    <a:pt x="0" y="68"/>
                  </a:lnTo>
                  <a:lnTo>
                    <a:pt x="68" y="0"/>
                  </a:lnTo>
                  <a:lnTo>
                    <a:pt x="81" y="44"/>
                  </a:lnTo>
                  <a:lnTo>
                    <a:pt x="124" y="57"/>
                  </a:lnTo>
                  <a:lnTo>
                    <a:pt x="57" y="12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45">
              <a:extLst>
                <a:ext uri="{FF2B5EF4-FFF2-40B4-BE49-F238E27FC236}">
                  <a16:creationId xmlns:a16="http://schemas.microsoft.com/office/drawing/2014/main" id="{5A15DF96-9339-4C20-A0C3-CC6CD84C468E}"/>
                </a:ext>
              </a:extLst>
            </p:cNvPr>
            <p:cNvSpPr>
              <a:spLocks noEditPoints="1"/>
            </p:cNvSpPr>
            <p:nvPr/>
          </p:nvSpPr>
          <p:spPr bwMode="auto">
            <a:xfrm>
              <a:off x="420688" y="2406651"/>
              <a:ext cx="47625" cy="49213"/>
            </a:xfrm>
            <a:custGeom>
              <a:avLst/>
              <a:gdLst>
                <a:gd name="T0" fmla="*/ 40 w 80"/>
                <a:gd name="T1" fmla="*/ 17 h 80"/>
                <a:gd name="T2" fmla="*/ 16 w 80"/>
                <a:gd name="T3" fmla="*/ 40 h 80"/>
                <a:gd name="T4" fmla="*/ 40 w 80"/>
                <a:gd name="T5" fmla="*/ 63 h 80"/>
                <a:gd name="T6" fmla="*/ 63 w 80"/>
                <a:gd name="T7" fmla="*/ 40 h 80"/>
                <a:gd name="T8" fmla="*/ 40 w 80"/>
                <a:gd name="T9" fmla="*/ 17 h 80"/>
                <a:gd name="T10" fmla="*/ 40 w 80"/>
                <a:gd name="T11" fmla="*/ 80 h 80"/>
                <a:gd name="T12" fmla="*/ 0 w 80"/>
                <a:gd name="T13" fmla="*/ 40 h 80"/>
                <a:gd name="T14" fmla="*/ 40 w 80"/>
                <a:gd name="T15" fmla="*/ 0 h 80"/>
                <a:gd name="T16" fmla="*/ 80 w 80"/>
                <a:gd name="T17" fmla="*/ 40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17"/>
                  </a:moveTo>
                  <a:cubicBezTo>
                    <a:pt x="27" y="17"/>
                    <a:pt x="16" y="27"/>
                    <a:pt x="16" y="40"/>
                  </a:cubicBezTo>
                  <a:cubicBezTo>
                    <a:pt x="16" y="53"/>
                    <a:pt x="27" y="63"/>
                    <a:pt x="40" y="63"/>
                  </a:cubicBezTo>
                  <a:cubicBezTo>
                    <a:pt x="53" y="63"/>
                    <a:pt x="63" y="53"/>
                    <a:pt x="63" y="40"/>
                  </a:cubicBezTo>
                  <a:cubicBezTo>
                    <a:pt x="63" y="27"/>
                    <a:pt x="53" y="17"/>
                    <a:pt x="40" y="17"/>
                  </a:cubicBezTo>
                  <a:close/>
                  <a:moveTo>
                    <a:pt x="40" y="80"/>
                  </a:moveTo>
                  <a:cubicBezTo>
                    <a:pt x="18" y="80"/>
                    <a:pt x="0" y="62"/>
                    <a:pt x="0" y="40"/>
                  </a:cubicBezTo>
                  <a:cubicBezTo>
                    <a:pt x="0" y="18"/>
                    <a:pt x="18" y="0"/>
                    <a:pt x="40" y="0"/>
                  </a:cubicBezTo>
                  <a:cubicBezTo>
                    <a:pt x="62" y="0"/>
                    <a:pt x="80" y="18"/>
                    <a:pt x="80" y="40"/>
                  </a:cubicBezTo>
                  <a:cubicBezTo>
                    <a:pt x="80" y="62"/>
                    <a:pt x="62" y="80"/>
                    <a:pt x="40"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EBCDA5AC-030A-434B-AE95-639521D854EE}"/>
              </a:ext>
            </a:extLst>
          </p:cNvPr>
          <p:cNvGrpSpPr/>
          <p:nvPr/>
        </p:nvGrpSpPr>
        <p:grpSpPr>
          <a:xfrm>
            <a:off x="3993693" y="4588702"/>
            <a:ext cx="287586" cy="1822450"/>
            <a:chOff x="4756539" y="2298700"/>
            <a:chExt cx="287586" cy="1822450"/>
          </a:xfrm>
        </p:grpSpPr>
        <p:cxnSp>
          <p:nvCxnSpPr>
            <p:cNvPr id="84" name="Straight Connector 83">
              <a:extLst>
                <a:ext uri="{FF2B5EF4-FFF2-40B4-BE49-F238E27FC236}">
                  <a16:creationId xmlns:a16="http://schemas.microsoft.com/office/drawing/2014/main" id="{1D248381-E23B-46B0-AD37-40131E25F430}"/>
                </a:ext>
              </a:extLst>
            </p:cNvPr>
            <p:cNvCxnSpPr>
              <a:cxnSpLocks/>
            </p:cNvCxnSpPr>
            <p:nvPr/>
          </p:nvCxnSpPr>
          <p:spPr>
            <a:xfrm>
              <a:off x="4910663" y="2298700"/>
              <a:ext cx="0" cy="1822450"/>
            </a:xfrm>
            <a:prstGeom prst="line">
              <a:avLst/>
            </a:prstGeom>
            <a:noFill/>
            <a:ln w="9525" cap="flat" cmpd="sng" algn="ctr">
              <a:solidFill>
                <a:srgbClr val="BEBEBE"/>
              </a:solidFill>
              <a:prstDash val="solid"/>
              <a:tailEnd type="none"/>
            </a:ln>
            <a:effectLst>
              <a:outerShdw blurRad="50800" dist="38100" dir="2700000" algn="tl" rotWithShape="0">
                <a:prstClr val="black">
                  <a:alpha val="40000"/>
                </a:prstClr>
              </a:outerShdw>
            </a:effectLst>
          </p:spPr>
        </p:cxnSp>
        <p:grpSp>
          <p:nvGrpSpPr>
            <p:cNvPr id="85" name="Group 84">
              <a:extLst>
                <a:ext uri="{FF2B5EF4-FFF2-40B4-BE49-F238E27FC236}">
                  <a16:creationId xmlns:a16="http://schemas.microsoft.com/office/drawing/2014/main" id="{9279A9CF-F864-4ABD-8EE0-FBB537888EC0}"/>
                </a:ext>
              </a:extLst>
            </p:cNvPr>
            <p:cNvGrpSpPr/>
            <p:nvPr/>
          </p:nvGrpSpPr>
          <p:grpSpPr>
            <a:xfrm>
              <a:off x="4756539" y="3066132"/>
              <a:ext cx="287586" cy="287586"/>
              <a:chOff x="6146574" y="4337913"/>
              <a:chExt cx="344033" cy="344033"/>
            </a:xfrm>
          </p:grpSpPr>
          <p:grpSp>
            <p:nvGrpSpPr>
              <p:cNvPr id="86" name="Group 85">
                <a:extLst>
                  <a:ext uri="{FF2B5EF4-FFF2-40B4-BE49-F238E27FC236}">
                    <a16:creationId xmlns:a16="http://schemas.microsoft.com/office/drawing/2014/main" id="{F44A302F-C372-4BC1-9561-E72ECC411ACA}"/>
                  </a:ext>
                </a:extLst>
              </p:cNvPr>
              <p:cNvGrpSpPr/>
              <p:nvPr/>
            </p:nvGrpSpPr>
            <p:grpSpPr>
              <a:xfrm>
                <a:off x="6146574" y="4337913"/>
                <a:ext cx="344033" cy="344033"/>
                <a:chOff x="5433574" y="4600015"/>
                <a:chExt cx="344033" cy="344033"/>
              </a:xfrm>
              <a:solidFill>
                <a:srgbClr val="FFFFFF"/>
              </a:solidFill>
            </p:grpSpPr>
            <p:sp>
              <p:nvSpPr>
                <p:cNvPr id="88" name="Oval 87">
                  <a:extLst>
                    <a:ext uri="{FF2B5EF4-FFF2-40B4-BE49-F238E27FC236}">
                      <a16:creationId xmlns:a16="http://schemas.microsoft.com/office/drawing/2014/main" id="{87765776-C21B-453F-B765-DA44F75A4F2C}"/>
                    </a:ext>
                  </a:extLst>
                </p:cNvPr>
                <p:cNvSpPr/>
                <p:nvPr/>
              </p:nvSpPr>
              <p:spPr>
                <a:xfrm>
                  <a:off x="5433574" y="4600015"/>
                  <a:ext cx="344033" cy="344033"/>
                </a:xfrm>
                <a:prstGeom prst="ellipse">
                  <a:avLst/>
                </a:prstGeom>
                <a:grpFill/>
                <a:ln w="19050" cap="flat" cmpd="sng" algn="ctr">
                  <a:solidFill>
                    <a:srgbClr val="265787"/>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89" name="Oval 88">
                  <a:extLst>
                    <a:ext uri="{FF2B5EF4-FFF2-40B4-BE49-F238E27FC236}">
                      <a16:creationId xmlns:a16="http://schemas.microsoft.com/office/drawing/2014/main" id="{0A246F18-97AB-48E7-8399-1B699F43A73B}"/>
                    </a:ext>
                  </a:extLst>
                </p:cNvPr>
                <p:cNvSpPr/>
                <p:nvPr/>
              </p:nvSpPr>
              <p:spPr>
                <a:xfrm>
                  <a:off x="5474566" y="4641006"/>
                  <a:ext cx="262050" cy="262050"/>
                </a:xfrm>
                <a:prstGeom prst="ellipse">
                  <a:avLst/>
                </a:prstGeom>
                <a:grpFill/>
                <a:ln w="31750" cap="flat" cmpd="sng" algn="ctr">
                  <a:solidFill>
                    <a:schemeClr val="accent3"/>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sp>
            <p:nvSpPr>
              <p:cNvPr id="87" name="Arrow: Chevron 86">
                <a:extLst>
                  <a:ext uri="{FF2B5EF4-FFF2-40B4-BE49-F238E27FC236}">
                    <a16:creationId xmlns:a16="http://schemas.microsoft.com/office/drawing/2014/main" id="{533E6EFB-CA07-4803-96A8-5044EAE4AD33}"/>
                  </a:ext>
                </a:extLst>
              </p:cNvPr>
              <p:cNvSpPr/>
              <p:nvPr/>
            </p:nvSpPr>
            <p:spPr>
              <a:xfrm>
                <a:off x="6280433" y="4469110"/>
                <a:ext cx="101033" cy="78580"/>
              </a:xfrm>
              <a:prstGeom prst="chevron">
                <a:avLst/>
              </a:prstGeom>
              <a:solidFill>
                <a:srgbClr val="265787"/>
              </a:solidFill>
              <a:ln w="12700" cap="flat" cmpd="sng" algn="ctr">
                <a:solidFill>
                  <a:srgbClr val="2E75B6"/>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114145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897299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dirty="0">
                <a:solidFill>
                  <a:srgbClr val="265787"/>
                </a:solidFill>
                <a:latin typeface="Calibri "/>
              </a:rPr>
              <a:t>Poskytovanie údajov</a:t>
            </a:r>
            <a:br>
              <a:rPr lang="sk-SK" sz="2400" b="1" dirty="0">
                <a:solidFill>
                  <a:srgbClr val="265787"/>
                </a:solidFill>
                <a:latin typeface="Calibri "/>
              </a:rPr>
            </a:br>
            <a:r>
              <a:rPr lang="sk-SK" sz="2000" dirty="0">
                <a:solidFill>
                  <a:srgbClr val="265787"/>
                </a:solidFill>
                <a:latin typeface="Calibri "/>
              </a:rPr>
              <a:t>Údaje, ktoré poskytuje OKTE</a:t>
            </a:r>
            <a:br>
              <a:rPr lang="sk-SK" sz="2400" b="1" dirty="0">
                <a:solidFill>
                  <a:srgbClr val="265787"/>
                </a:solidFill>
                <a:latin typeface="Calibri "/>
              </a:rPr>
            </a:br>
            <a:br>
              <a:rPr lang="sk-SK" sz="2400" b="1" dirty="0">
                <a:solidFill>
                  <a:srgbClr val="265787"/>
                </a:solidFill>
                <a:latin typeface="Calibri "/>
              </a:rPr>
            </a:br>
            <a:br>
              <a:rPr lang="sk-SK" sz="1800" dirty="0">
                <a:effectLst/>
                <a:latin typeface="Calibri" panose="020F0502020204030204" pitchFamily="34" charset="0"/>
                <a:ea typeface="Calibri" panose="020F0502020204030204" pitchFamily="34" charset="0"/>
              </a:rPr>
            </a:br>
            <a:br>
              <a:rPr lang="sk-SK" sz="1800" dirty="0">
                <a:effectLst/>
                <a:latin typeface="Calibri" panose="020F0502020204030204" pitchFamily="34" charset="0"/>
                <a:ea typeface="Calibri" panose="020F0502020204030204" pitchFamily="34" charset="0"/>
              </a:rPr>
            </a:br>
            <a:br>
              <a:rPr lang="sk-SK" sz="2400" b="1" dirty="0">
                <a:solidFill>
                  <a:srgbClr val="265787"/>
                </a:solidFill>
                <a:latin typeface="Calibri "/>
              </a:rPr>
            </a:br>
            <a:endParaRPr lang="sk-SK" sz="2400" b="1" dirty="0">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35</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80" name="Freeform 544">
            <a:extLst>
              <a:ext uri="{FF2B5EF4-FFF2-40B4-BE49-F238E27FC236}">
                <a16:creationId xmlns:a16="http://schemas.microsoft.com/office/drawing/2014/main" id="{2F13FE80-7B67-4640-8789-AB725CD2EBD1}"/>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81" name="Content Placeholder 2">
            <a:extLst>
              <a:ext uri="{FF2B5EF4-FFF2-40B4-BE49-F238E27FC236}">
                <a16:creationId xmlns:a16="http://schemas.microsoft.com/office/drawing/2014/main" id="{1CFE8C21-C3D2-494F-9072-4577F84AAA17}"/>
              </a:ext>
            </a:extLst>
          </p:cNvPr>
          <p:cNvSpPr txBox="1">
            <a:spLocks/>
          </p:cNvSpPr>
          <p:nvPr/>
        </p:nvSpPr>
        <p:spPr>
          <a:xfrm>
            <a:off x="537314" y="2177723"/>
            <a:ext cx="8004705" cy="1580023"/>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b="1" dirty="0">
                <a:solidFill>
                  <a:sysClr val="windowText" lastClr="000000"/>
                </a:solidFill>
                <a:latin typeface="+mn-lt"/>
                <a:cs typeface="Arial" panose="020B0604020202020204" pitchFamily="34" charset="0"/>
              </a:rPr>
              <a:t>Údaje poskytované OKTE na vyúčtovanie elektriny:</a:t>
            </a:r>
          </a:p>
          <a:p>
            <a:pPr marL="450850" lvl="1" indent="-171450" defTabSz="995363" fontAlgn="base">
              <a:spcAft>
                <a:spcPts val="300"/>
              </a:spcAft>
              <a:buClr>
                <a:srgbClr val="265787"/>
              </a:buClr>
              <a:defRPr/>
            </a:pPr>
            <a:r>
              <a:rPr lang="sk-SK" sz="1100" b="1" dirty="0">
                <a:solidFill>
                  <a:sysClr val="windowText" lastClr="000000"/>
                </a:solidFill>
                <a:latin typeface="+mn-lt"/>
                <a:cs typeface="Arial" panose="020B0604020202020204" pitchFamily="34" charset="0"/>
              </a:rPr>
              <a:t>Množstvo odobranej elektriny, v ¼ hodine </a:t>
            </a:r>
            <a:r>
              <a:rPr lang="sk-SK" sz="1100" dirty="0">
                <a:solidFill>
                  <a:sysClr val="windowText" lastClr="000000"/>
                </a:solidFill>
                <a:latin typeface="+mn-lt"/>
                <a:cs typeface="Arial" panose="020B0604020202020204" pitchFamily="34" charset="0"/>
              </a:rPr>
              <a:t>obchodnej hodiny</a:t>
            </a:r>
            <a:r>
              <a:rPr lang="sk-SK" sz="1100" b="1" dirty="0">
                <a:solidFill>
                  <a:sysClr val="windowText" lastClr="000000"/>
                </a:solidFill>
                <a:latin typeface="+mn-lt"/>
                <a:cs typeface="Arial" panose="020B0604020202020204" pitchFamily="34" charset="0"/>
              </a:rPr>
              <a:t>, v ktorej je aktivovaná agregovaná flexibilita, sa </a:t>
            </a:r>
            <a:r>
              <a:rPr lang="sk-SK" sz="1100" dirty="0">
                <a:solidFill>
                  <a:sysClr val="windowText" lastClr="000000"/>
                </a:solidFill>
                <a:latin typeface="+mn-lt"/>
                <a:cs typeface="Arial" panose="020B0604020202020204" pitchFamily="34" charset="0"/>
              </a:rPr>
              <a:t>pre danú ¼ hodinu </a:t>
            </a:r>
            <a:r>
              <a:rPr lang="sk-SK" sz="1100" b="1" dirty="0">
                <a:solidFill>
                  <a:sysClr val="windowText" lastClr="000000"/>
                </a:solidFill>
                <a:latin typeface="+mn-lt"/>
                <a:cs typeface="Arial" panose="020B0604020202020204" pitchFamily="34" charset="0"/>
              </a:rPr>
              <a:t>určí s využitím východiskového diagramu podľa prevádzkového poriadku OKTE</a:t>
            </a:r>
            <a:r>
              <a:rPr lang="sk-SK" sz="1100" dirty="0">
                <a:solidFill>
                  <a:sysClr val="windowText" lastClr="000000"/>
                </a:solidFill>
                <a:latin typeface="+mn-lt"/>
                <a:cs typeface="Arial" panose="020B0604020202020204" pitchFamily="34" charset="0"/>
              </a:rPr>
              <a:t>.</a:t>
            </a:r>
          </a:p>
          <a:p>
            <a:pPr marL="450850" lvl="1" indent="-171450" defTabSz="995363" fontAlgn="base">
              <a:spcAft>
                <a:spcPts val="300"/>
              </a:spcAft>
              <a:buClr>
                <a:srgbClr val="265787"/>
              </a:buClr>
              <a:defRPr/>
            </a:pPr>
            <a:r>
              <a:rPr lang="sk-SK" sz="1100" b="1" dirty="0">
                <a:solidFill>
                  <a:sysClr val="windowText" lastClr="000000"/>
                </a:solidFill>
                <a:latin typeface="+mn-lt"/>
                <a:cs typeface="Arial" panose="020B0604020202020204" pitchFamily="34" charset="0"/>
              </a:rPr>
              <a:t>Na určenie množstva odobranej elektriny, v ¼ hodine </a:t>
            </a:r>
            <a:r>
              <a:rPr lang="sk-SK" sz="1100" dirty="0">
                <a:solidFill>
                  <a:sysClr val="windowText" lastClr="000000"/>
                </a:solidFill>
                <a:latin typeface="+mn-lt"/>
                <a:cs typeface="Arial" panose="020B0604020202020204" pitchFamily="34" charset="0"/>
              </a:rPr>
              <a:t>obchodnej hodiny</a:t>
            </a:r>
            <a:r>
              <a:rPr lang="sk-SK" sz="1100" b="1" dirty="0">
                <a:solidFill>
                  <a:sysClr val="windowText" lastClr="000000"/>
                </a:solidFill>
                <a:latin typeface="+mn-lt"/>
                <a:cs typeface="Arial" panose="020B0604020202020204" pitchFamily="34" charset="0"/>
              </a:rPr>
              <a:t>, v ktorej je elektrina zdieľaná sa použije nameraná alebo odsúhlasená hodnota po odčítaní zdieľanej elektriny evidovanej </a:t>
            </a:r>
            <a:r>
              <a:rPr lang="sk-SK" sz="1100" dirty="0">
                <a:solidFill>
                  <a:sysClr val="windowText" lastClr="000000"/>
                </a:solidFill>
                <a:latin typeface="+mn-lt"/>
                <a:cs typeface="Arial" panose="020B0604020202020204" pitchFamily="34" charset="0"/>
              </a:rPr>
              <a:t>u OKTE</a:t>
            </a:r>
            <a:r>
              <a:rPr lang="sk-SK" sz="1100" b="1" dirty="0">
                <a:solidFill>
                  <a:sysClr val="windowText" lastClr="000000"/>
                </a:solidFill>
                <a:latin typeface="+mn-lt"/>
                <a:cs typeface="Arial" panose="020B0604020202020204" pitchFamily="34" charset="0"/>
              </a:rPr>
              <a:t>.</a:t>
            </a:r>
          </a:p>
          <a:p>
            <a:pPr marL="171450" indent="-171450" defTabSz="995363" fontAlgn="base">
              <a:spcAft>
                <a:spcPts val="300"/>
              </a:spcAft>
              <a:buClr>
                <a:srgbClr val="265787"/>
              </a:buClr>
              <a:defRPr/>
            </a:pPr>
            <a:r>
              <a:rPr lang="sk-SK" sz="1200" b="1" dirty="0">
                <a:solidFill>
                  <a:sysClr val="windowText" lastClr="000000"/>
                </a:solidFill>
                <a:latin typeface="+mn-lt"/>
                <a:cs typeface="Arial" panose="020B0604020202020204" pitchFamily="34" charset="0"/>
              </a:rPr>
              <a:t>Údaje potrebné na vyúčtovanie sa dodávateľom</a:t>
            </a:r>
            <a:r>
              <a:rPr lang="sk-SK" sz="1200" dirty="0">
                <a:solidFill>
                  <a:sysClr val="windowText" lastClr="000000"/>
                </a:solidFill>
                <a:latin typeface="+mn-lt"/>
                <a:cs typeface="Arial" panose="020B0604020202020204" pitchFamily="34" charset="0"/>
              </a:rPr>
              <a:t> elektriny </a:t>
            </a:r>
            <a:r>
              <a:rPr lang="sk-SK" sz="1200" b="1" dirty="0">
                <a:solidFill>
                  <a:sysClr val="windowText" lastClr="000000"/>
                </a:solidFill>
                <a:latin typeface="+mn-lt"/>
                <a:cs typeface="Arial" panose="020B0604020202020204" pitchFamily="34" charset="0"/>
              </a:rPr>
              <a:t>poskytnú z informačného systému OKTE 6. pracovný deň po skončení kalendárneho mesiaca</a:t>
            </a:r>
            <a:r>
              <a:rPr lang="sk-SK" sz="1200" dirty="0">
                <a:solidFill>
                  <a:sysClr val="windowText" lastClr="000000"/>
                </a:solidFill>
                <a:latin typeface="+mn-lt"/>
                <a:cs typeface="Arial" panose="020B0604020202020204" pitchFamily="34" charset="0"/>
              </a:rPr>
              <a:t> </a:t>
            </a:r>
            <a:r>
              <a:rPr lang="sk-SK" sz="1200" b="1" dirty="0">
                <a:solidFill>
                  <a:sysClr val="windowText" lastClr="000000"/>
                </a:solidFill>
                <a:latin typeface="+mn-lt"/>
                <a:cs typeface="Arial" panose="020B0604020202020204" pitchFamily="34" charset="0"/>
              </a:rPr>
              <a:t>alebo</a:t>
            </a:r>
            <a:r>
              <a:rPr lang="sk-SK" sz="1200" dirty="0">
                <a:solidFill>
                  <a:sysClr val="windowText" lastClr="000000"/>
                </a:solidFill>
                <a:latin typeface="+mn-lt"/>
                <a:cs typeface="Arial" panose="020B0604020202020204" pitchFamily="34" charset="0"/>
              </a:rPr>
              <a:t> </a:t>
            </a:r>
            <a:r>
              <a:rPr lang="sk-SK" sz="1200" b="1" dirty="0">
                <a:solidFill>
                  <a:sysClr val="windowText" lastClr="000000"/>
                </a:solidFill>
                <a:latin typeface="+mn-lt"/>
                <a:cs typeface="Arial" panose="020B0604020202020204" pitchFamily="34" charset="0"/>
              </a:rPr>
              <a:t>po</a:t>
            </a:r>
            <a:r>
              <a:rPr lang="sk-SK" sz="1200" dirty="0">
                <a:solidFill>
                  <a:sysClr val="windowText" lastClr="000000"/>
                </a:solidFill>
                <a:latin typeface="+mn-lt"/>
                <a:cs typeface="Arial" panose="020B0604020202020204" pitchFamily="34" charset="0"/>
              </a:rPr>
              <a:t> vykonaní </a:t>
            </a:r>
            <a:r>
              <a:rPr lang="sk-SK" sz="1200" b="1" dirty="0">
                <a:solidFill>
                  <a:sysClr val="windowText" lastClr="000000"/>
                </a:solidFill>
                <a:latin typeface="+mn-lt"/>
                <a:cs typeface="Arial" panose="020B0604020202020204" pitchFamily="34" charset="0"/>
              </a:rPr>
              <a:t>fyzického odpočtu pri odberných miestach s meraním typu C</a:t>
            </a:r>
            <a:r>
              <a:rPr lang="sk-SK" sz="1200" dirty="0">
                <a:solidFill>
                  <a:sysClr val="windowText" lastClr="000000"/>
                </a:solidFill>
                <a:latin typeface="+mn-lt"/>
                <a:cs typeface="Arial" panose="020B0604020202020204" pitchFamily="34" charset="0"/>
              </a:rPr>
              <a:t>.</a:t>
            </a:r>
          </a:p>
        </p:txBody>
      </p:sp>
      <p:sp>
        <p:nvSpPr>
          <p:cNvPr id="82" name="Rectangle: Rounded Corners 81">
            <a:extLst>
              <a:ext uri="{FF2B5EF4-FFF2-40B4-BE49-F238E27FC236}">
                <a16:creationId xmlns:a16="http://schemas.microsoft.com/office/drawing/2014/main" id="{1C9893B1-6700-4B41-A187-A2F8695C4965}"/>
              </a:ext>
            </a:extLst>
          </p:cNvPr>
          <p:cNvSpPr/>
          <p:nvPr/>
        </p:nvSpPr>
        <p:spPr>
          <a:xfrm>
            <a:off x="829121" y="2032475"/>
            <a:ext cx="6699440"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dirty="0">
                <a:solidFill>
                  <a:schemeClr val="bg1"/>
                </a:solidFill>
                <a:latin typeface="+mj-lt"/>
                <a:cs typeface="Arial" panose="020B0604020202020204" pitchFamily="34" charset="0"/>
              </a:rPr>
              <a:t>Vyúčtovanie za dodávku elektriny </a:t>
            </a:r>
            <a:r>
              <a:rPr kumimoji="0" lang="sk-SK" sz="1400" b="1" i="0" u="none" strike="noStrike" kern="0" cap="none" spc="0" normalizeH="0" baseline="0" dirty="0">
                <a:ln>
                  <a:noFill/>
                </a:ln>
                <a:solidFill>
                  <a:schemeClr val="bg1"/>
                </a:solidFill>
                <a:effectLst/>
                <a:uLnTx/>
                <a:uFillTx/>
                <a:latin typeface="+mj-lt"/>
                <a:ea typeface="+mn-ea"/>
                <a:cs typeface="Arial" panose="020B0604020202020204" pitchFamily="34" charset="0"/>
              </a:rPr>
              <a:t>- §9 Vyhlášky č. 207/2023 </a:t>
            </a:r>
            <a:r>
              <a:rPr kumimoji="0" lang="sk-SK" sz="1400" b="1" i="0" u="none" strike="noStrike" kern="0" cap="none" spc="0" normalizeH="0" baseline="0" dirty="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dirty="0">
                <a:ln>
                  <a:noFill/>
                </a:ln>
                <a:solidFill>
                  <a:schemeClr val="bg1"/>
                </a:solidFill>
                <a:effectLst/>
                <a:uLnTx/>
                <a:uFillTx/>
                <a:latin typeface="+mj-lt"/>
                <a:ea typeface="+mn-ea"/>
                <a:cs typeface="Arial" panose="020B0604020202020204" pitchFamily="34" charset="0"/>
              </a:rPr>
              <a:t>.</a:t>
            </a:r>
          </a:p>
        </p:txBody>
      </p:sp>
      <p:sp>
        <p:nvSpPr>
          <p:cNvPr id="83" name="Oval 82">
            <a:extLst>
              <a:ext uri="{FF2B5EF4-FFF2-40B4-BE49-F238E27FC236}">
                <a16:creationId xmlns:a16="http://schemas.microsoft.com/office/drawing/2014/main" id="{D3C91051-7418-4EDC-9DAE-3A222EB9AD1E}"/>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84" name="Notepad" descr="{&quot;Key&quot;:&quot;POWER_USER_SHAPE_ICON&quot;,&quot;Value&quot;:&quot;POWER_USER_SHAPE_ICON_STYLE_1&quot;}">
            <a:extLst>
              <a:ext uri="{FF2B5EF4-FFF2-40B4-BE49-F238E27FC236}">
                <a16:creationId xmlns:a16="http://schemas.microsoft.com/office/drawing/2014/main" id="{97E94B4E-2AA2-454B-88FA-8EF2FEBB23BD}"/>
              </a:ext>
            </a:extLst>
          </p:cNvPr>
          <p:cNvGrpSpPr>
            <a:grpSpLocks noChangeAspect="1"/>
          </p:cNvGrpSpPr>
          <p:nvPr/>
        </p:nvGrpSpPr>
        <p:grpSpPr>
          <a:xfrm>
            <a:off x="751458" y="2066222"/>
            <a:ext cx="205804" cy="223000"/>
            <a:chOff x="6288088" y="2614613"/>
            <a:chExt cx="588963" cy="638175"/>
          </a:xfrm>
          <a:solidFill>
            <a:srgbClr val="265787"/>
          </a:solidFill>
        </p:grpSpPr>
        <p:sp>
          <p:nvSpPr>
            <p:cNvPr id="85" name="Freeform 269">
              <a:extLst>
                <a:ext uri="{FF2B5EF4-FFF2-40B4-BE49-F238E27FC236}">
                  <a16:creationId xmlns:a16="http://schemas.microsoft.com/office/drawing/2014/main" id="{9B97592B-32A6-43FD-8CDE-86B7B09445EE}"/>
                </a:ext>
              </a:extLst>
            </p:cNvPr>
            <p:cNvSpPr>
              <a:spLocks/>
            </p:cNvSpPr>
            <p:nvPr/>
          </p:nvSpPr>
          <p:spPr bwMode="auto">
            <a:xfrm>
              <a:off x="6338888" y="2862263"/>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270">
              <a:extLst>
                <a:ext uri="{FF2B5EF4-FFF2-40B4-BE49-F238E27FC236}">
                  <a16:creationId xmlns:a16="http://schemas.microsoft.com/office/drawing/2014/main" id="{39D4FE2A-12D4-4F7E-B3DA-0FEF56B2AFCB}"/>
                </a:ext>
              </a:extLst>
            </p:cNvPr>
            <p:cNvSpPr>
              <a:spLocks/>
            </p:cNvSpPr>
            <p:nvPr/>
          </p:nvSpPr>
          <p:spPr bwMode="auto">
            <a:xfrm>
              <a:off x="6338888" y="2938463"/>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271">
              <a:extLst>
                <a:ext uri="{FF2B5EF4-FFF2-40B4-BE49-F238E27FC236}">
                  <a16:creationId xmlns:a16="http://schemas.microsoft.com/office/drawing/2014/main" id="{B4F3D470-EDA6-491E-BA85-39EE2E0451D9}"/>
                </a:ext>
              </a:extLst>
            </p:cNvPr>
            <p:cNvSpPr>
              <a:spLocks/>
            </p:cNvSpPr>
            <p:nvPr/>
          </p:nvSpPr>
          <p:spPr bwMode="auto">
            <a:xfrm>
              <a:off x="6338888" y="3013076"/>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272">
              <a:extLst>
                <a:ext uri="{FF2B5EF4-FFF2-40B4-BE49-F238E27FC236}">
                  <a16:creationId xmlns:a16="http://schemas.microsoft.com/office/drawing/2014/main" id="{6F7E4195-F3AA-47D2-A180-ABEDD488F389}"/>
                </a:ext>
              </a:extLst>
            </p:cNvPr>
            <p:cNvSpPr>
              <a:spLocks/>
            </p:cNvSpPr>
            <p:nvPr/>
          </p:nvSpPr>
          <p:spPr bwMode="auto">
            <a:xfrm>
              <a:off x="6338888" y="3089276"/>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273">
              <a:extLst>
                <a:ext uri="{FF2B5EF4-FFF2-40B4-BE49-F238E27FC236}">
                  <a16:creationId xmlns:a16="http://schemas.microsoft.com/office/drawing/2014/main" id="{5C68B49F-A5B2-4746-A9CD-303058C983F0}"/>
                </a:ext>
              </a:extLst>
            </p:cNvPr>
            <p:cNvSpPr>
              <a:spLocks/>
            </p:cNvSpPr>
            <p:nvPr/>
          </p:nvSpPr>
          <p:spPr bwMode="auto">
            <a:xfrm>
              <a:off x="6338888" y="2786063"/>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274">
              <a:extLst>
                <a:ext uri="{FF2B5EF4-FFF2-40B4-BE49-F238E27FC236}">
                  <a16:creationId xmlns:a16="http://schemas.microsoft.com/office/drawing/2014/main" id="{A7E018AB-A811-446C-92B2-EB52B35B1070}"/>
                </a:ext>
              </a:extLst>
            </p:cNvPr>
            <p:cNvSpPr>
              <a:spLocks/>
            </p:cNvSpPr>
            <p:nvPr/>
          </p:nvSpPr>
          <p:spPr bwMode="auto">
            <a:xfrm>
              <a:off x="6338888" y="2711451"/>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75">
              <a:extLst>
                <a:ext uri="{FF2B5EF4-FFF2-40B4-BE49-F238E27FC236}">
                  <a16:creationId xmlns:a16="http://schemas.microsoft.com/office/drawing/2014/main" id="{061EF05E-8039-4E56-90B1-79D5D3C73C19}"/>
                </a:ext>
              </a:extLst>
            </p:cNvPr>
            <p:cNvSpPr>
              <a:spLocks/>
            </p:cNvSpPr>
            <p:nvPr/>
          </p:nvSpPr>
          <p:spPr bwMode="auto">
            <a:xfrm>
              <a:off x="6635750" y="3128963"/>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276">
              <a:extLst>
                <a:ext uri="{FF2B5EF4-FFF2-40B4-BE49-F238E27FC236}">
                  <a16:creationId xmlns:a16="http://schemas.microsoft.com/office/drawing/2014/main" id="{FEC95480-F04A-40F4-A6E8-1BA336F9427E}"/>
                </a:ext>
              </a:extLst>
            </p:cNvPr>
            <p:cNvSpPr>
              <a:spLocks/>
            </p:cNvSpPr>
            <p:nvPr/>
          </p:nvSpPr>
          <p:spPr bwMode="auto">
            <a:xfrm>
              <a:off x="6288088" y="2614613"/>
              <a:ext cx="422275" cy="590550"/>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277">
              <a:extLst>
                <a:ext uri="{FF2B5EF4-FFF2-40B4-BE49-F238E27FC236}">
                  <a16:creationId xmlns:a16="http://schemas.microsoft.com/office/drawing/2014/main" id="{B4FC6AB2-CEF0-46EF-9596-7CDE78533793}"/>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544">
            <a:extLst>
              <a:ext uri="{FF2B5EF4-FFF2-40B4-BE49-F238E27FC236}">
                <a16:creationId xmlns:a16="http://schemas.microsoft.com/office/drawing/2014/main" id="{C46364D0-2674-4B0B-AF1F-434FD1157945}"/>
              </a:ext>
            </a:extLst>
          </p:cNvPr>
          <p:cNvSpPr>
            <a:spLocks noEditPoints="1"/>
          </p:cNvSpPr>
          <p:nvPr/>
        </p:nvSpPr>
        <p:spPr bwMode="auto">
          <a:xfrm>
            <a:off x="620025" y="3890686"/>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a:solidFill>
                <a:srgbClr val="000000"/>
              </a:solidFill>
            </a:endParaRPr>
          </a:p>
        </p:txBody>
      </p:sp>
      <p:sp>
        <p:nvSpPr>
          <p:cNvPr id="22" name="Content Placeholder 2">
            <a:extLst>
              <a:ext uri="{FF2B5EF4-FFF2-40B4-BE49-F238E27FC236}">
                <a16:creationId xmlns:a16="http://schemas.microsoft.com/office/drawing/2014/main" id="{E041BC66-5A97-476D-97E1-3507FFAA78D1}"/>
              </a:ext>
            </a:extLst>
          </p:cNvPr>
          <p:cNvSpPr txBox="1">
            <a:spLocks/>
          </p:cNvSpPr>
          <p:nvPr/>
        </p:nvSpPr>
        <p:spPr>
          <a:xfrm>
            <a:off x="537314" y="4108125"/>
            <a:ext cx="8004705" cy="2234257"/>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spcAft>
                <a:spcPts val="300"/>
              </a:spcAft>
              <a:buClr>
                <a:srgbClr val="265787"/>
              </a:buClr>
              <a:defRPr/>
            </a:pPr>
            <a:r>
              <a:rPr lang="sk-SK" sz="1200" dirty="0">
                <a:solidFill>
                  <a:sysClr val="windowText" lastClr="000000"/>
                </a:solidFill>
                <a:latin typeface="+mn-lt"/>
                <a:cs typeface="Arial" panose="020B0604020202020204" pitchFamily="34" charset="0"/>
              </a:rPr>
              <a:t>Prístup k nameraným údajom sa poskytuje účastníkom trhu za celé vymedzené územie na jednom centrálnom mieste, prevádzkovanom OKTE.</a:t>
            </a:r>
          </a:p>
          <a:p>
            <a:pPr marL="171450" indent="-171450" defTabSz="995363" fontAlgn="base">
              <a:spcAft>
                <a:spcPts val="300"/>
              </a:spcAft>
              <a:buClr>
                <a:srgbClr val="265787"/>
              </a:buClr>
              <a:defRPr/>
            </a:pPr>
            <a:r>
              <a:rPr lang="sk-SK" sz="1200" dirty="0">
                <a:solidFill>
                  <a:sysClr val="windowText" lastClr="000000"/>
                </a:solidFill>
                <a:latin typeface="+mn-lt"/>
                <a:cs typeface="Arial" panose="020B0604020202020204" pitchFamily="34" charset="0"/>
              </a:rPr>
              <a:t>OKTE zhromažďuje údaje za jednotlivé OOM v členení podľa EIC OOM od:</a:t>
            </a:r>
          </a:p>
          <a:p>
            <a:pPr marL="171450" indent="-171450" defTabSz="995363" fontAlgn="base">
              <a:spcAft>
                <a:spcPts val="300"/>
              </a:spcAft>
              <a:buClr>
                <a:srgbClr val="265787"/>
              </a:buClr>
              <a:defRPr/>
            </a:pPr>
            <a:endParaRPr lang="sk-SK" sz="1200" dirty="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dirty="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dirty="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r>
              <a:rPr lang="sk-SK" sz="1200" dirty="0">
                <a:solidFill>
                  <a:sysClr val="windowText" lastClr="000000"/>
                </a:solidFill>
                <a:latin typeface="+mn-lt"/>
                <a:cs typeface="Arial" panose="020B0604020202020204" pitchFamily="34" charset="0"/>
              </a:rPr>
              <a:t>OKTE tieto údaje využíva, okrem iného, na: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poskytovanie nameraných údajov o odbere elektriny za každú hodinu v štvrťhodinovom rozlíšení v OOM s priebehovým meraním na základe žiadosti odberateľa elektriny alebo ním splnomocneného dodávateľa elektriny za kalendárny rok, v ktorom je žiadosť podaná, a za tri predchádzajúce kalendárne roky a údaje o odbere elektriny za posledný ucelený kalendárny rok.</a:t>
            </a:r>
          </a:p>
        </p:txBody>
      </p:sp>
      <p:sp>
        <p:nvSpPr>
          <p:cNvPr id="23" name="Rectangle: Rounded Corners 22">
            <a:extLst>
              <a:ext uri="{FF2B5EF4-FFF2-40B4-BE49-F238E27FC236}">
                <a16:creationId xmlns:a16="http://schemas.microsoft.com/office/drawing/2014/main" id="{25B1D581-1454-4130-B86A-ED6D21049C02}"/>
              </a:ext>
            </a:extLst>
          </p:cNvPr>
          <p:cNvSpPr/>
          <p:nvPr/>
        </p:nvSpPr>
        <p:spPr>
          <a:xfrm>
            <a:off x="829121" y="3962877"/>
            <a:ext cx="6699440"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k-SK" sz="1400" b="1" kern="0">
                <a:solidFill>
                  <a:schemeClr val="bg1"/>
                </a:solidFill>
                <a:latin typeface="+mj-lt"/>
                <a:cs typeface="Arial" panose="020B0604020202020204" pitchFamily="34" charset="0"/>
              </a:rPr>
              <a:t>Správa, zber a sprístupňovanie nameraných údajov OKTE </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 §43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a:t>
            </a:r>
          </a:p>
        </p:txBody>
      </p:sp>
      <p:sp>
        <p:nvSpPr>
          <p:cNvPr id="24" name="Oval 23">
            <a:extLst>
              <a:ext uri="{FF2B5EF4-FFF2-40B4-BE49-F238E27FC236}">
                <a16:creationId xmlns:a16="http://schemas.microsoft.com/office/drawing/2014/main" id="{0F55D44E-D071-49CE-B677-D65E849BA135}"/>
              </a:ext>
            </a:extLst>
          </p:cNvPr>
          <p:cNvSpPr/>
          <p:nvPr/>
        </p:nvSpPr>
        <p:spPr>
          <a:xfrm>
            <a:off x="678860" y="3944877"/>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25" name="Notepad" descr="{&quot;Key&quot;:&quot;POWER_USER_SHAPE_ICON&quot;,&quot;Value&quot;:&quot;POWER_USER_SHAPE_ICON_STYLE_1&quot;}">
            <a:extLst>
              <a:ext uri="{FF2B5EF4-FFF2-40B4-BE49-F238E27FC236}">
                <a16:creationId xmlns:a16="http://schemas.microsoft.com/office/drawing/2014/main" id="{178749C7-B50E-4EEA-AEDB-E4026BB14A03}"/>
              </a:ext>
            </a:extLst>
          </p:cNvPr>
          <p:cNvGrpSpPr>
            <a:grpSpLocks noChangeAspect="1"/>
          </p:cNvGrpSpPr>
          <p:nvPr/>
        </p:nvGrpSpPr>
        <p:grpSpPr>
          <a:xfrm>
            <a:off x="751458" y="3996624"/>
            <a:ext cx="205804" cy="223000"/>
            <a:chOff x="6288088" y="2614613"/>
            <a:chExt cx="588963" cy="638175"/>
          </a:xfrm>
          <a:solidFill>
            <a:srgbClr val="265787"/>
          </a:solidFill>
        </p:grpSpPr>
        <p:sp>
          <p:nvSpPr>
            <p:cNvPr id="26" name="Freeform 269">
              <a:extLst>
                <a:ext uri="{FF2B5EF4-FFF2-40B4-BE49-F238E27FC236}">
                  <a16:creationId xmlns:a16="http://schemas.microsoft.com/office/drawing/2014/main" id="{5C05BD09-D99D-422C-97EC-B0E00490D7B3}"/>
                </a:ext>
              </a:extLst>
            </p:cNvPr>
            <p:cNvSpPr>
              <a:spLocks/>
            </p:cNvSpPr>
            <p:nvPr/>
          </p:nvSpPr>
          <p:spPr bwMode="auto">
            <a:xfrm>
              <a:off x="6338888" y="2862263"/>
              <a:ext cx="320675" cy="20638"/>
            </a:xfrm>
            <a:custGeom>
              <a:avLst/>
              <a:gdLst>
                <a:gd name="T0" fmla="*/ 538 w 538"/>
                <a:gd name="T1" fmla="*/ 16 h 33"/>
                <a:gd name="T2" fmla="*/ 521 w 538"/>
                <a:gd name="T3" fmla="*/ 0 h 33"/>
                <a:gd name="T4" fmla="*/ 17 w 538"/>
                <a:gd name="T5" fmla="*/ 0 h 33"/>
                <a:gd name="T6" fmla="*/ 0 w 538"/>
                <a:gd name="T7" fmla="*/ 16 h 33"/>
                <a:gd name="T8" fmla="*/ 17 w 538"/>
                <a:gd name="T9" fmla="*/ 33 h 33"/>
                <a:gd name="T10" fmla="*/ 521 w 538"/>
                <a:gd name="T11" fmla="*/ 33 h 33"/>
                <a:gd name="T12" fmla="*/ 538 w 538"/>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538" h="33">
                  <a:moveTo>
                    <a:pt x="538" y="16"/>
                  </a:moveTo>
                  <a:cubicBezTo>
                    <a:pt x="538" y="7"/>
                    <a:pt x="531" y="0"/>
                    <a:pt x="521" y="0"/>
                  </a:cubicBezTo>
                  <a:lnTo>
                    <a:pt x="17" y="0"/>
                  </a:lnTo>
                  <a:cubicBezTo>
                    <a:pt x="8" y="0"/>
                    <a:pt x="0" y="7"/>
                    <a:pt x="0" y="16"/>
                  </a:cubicBezTo>
                  <a:cubicBezTo>
                    <a:pt x="0" y="26"/>
                    <a:pt x="8" y="33"/>
                    <a:pt x="17" y="33"/>
                  </a:cubicBezTo>
                  <a:lnTo>
                    <a:pt x="521" y="33"/>
                  </a:lnTo>
                  <a:cubicBezTo>
                    <a:pt x="531" y="33"/>
                    <a:pt x="538" y="26"/>
                    <a:pt x="53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70">
              <a:extLst>
                <a:ext uri="{FF2B5EF4-FFF2-40B4-BE49-F238E27FC236}">
                  <a16:creationId xmlns:a16="http://schemas.microsoft.com/office/drawing/2014/main" id="{FE61B63F-1186-4CCE-A021-EFBBB2BF63C1}"/>
                </a:ext>
              </a:extLst>
            </p:cNvPr>
            <p:cNvSpPr>
              <a:spLocks/>
            </p:cNvSpPr>
            <p:nvPr/>
          </p:nvSpPr>
          <p:spPr bwMode="auto">
            <a:xfrm>
              <a:off x="6338888" y="2938463"/>
              <a:ext cx="314325" cy="19050"/>
            </a:xfrm>
            <a:custGeom>
              <a:avLst/>
              <a:gdLst>
                <a:gd name="T0" fmla="*/ 526 w 526"/>
                <a:gd name="T1" fmla="*/ 17 h 33"/>
                <a:gd name="T2" fmla="*/ 510 w 526"/>
                <a:gd name="T3" fmla="*/ 0 h 33"/>
                <a:gd name="T4" fmla="*/ 17 w 526"/>
                <a:gd name="T5" fmla="*/ 0 h 33"/>
                <a:gd name="T6" fmla="*/ 0 w 526"/>
                <a:gd name="T7" fmla="*/ 17 h 33"/>
                <a:gd name="T8" fmla="*/ 17 w 526"/>
                <a:gd name="T9" fmla="*/ 33 h 33"/>
                <a:gd name="T10" fmla="*/ 510 w 526"/>
                <a:gd name="T11" fmla="*/ 33 h 33"/>
                <a:gd name="T12" fmla="*/ 526 w 526"/>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526" h="33">
                  <a:moveTo>
                    <a:pt x="526" y="17"/>
                  </a:moveTo>
                  <a:cubicBezTo>
                    <a:pt x="526" y="7"/>
                    <a:pt x="519" y="0"/>
                    <a:pt x="510" y="0"/>
                  </a:cubicBezTo>
                  <a:lnTo>
                    <a:pt x="17" y="0"/>
                  </a:lnTo>
                  <a:cubicBezTo>
                    <a:pt x="8" y="0"/>
                    <a:pt x="0" y="7"/>
                    <a:pt x="0" y="17"/>
                  </a:cubicBezTo>
                  <a:cubicBezTo>
                    <a:pt x="0" y="26"/>
                    <a:pt x="8" y="33"/>
                    <a:pt x="17" y="33"/>
                  </a:cubicBezTo>
                  <a:lnTo>
                    <a:pt x="510" y="33"/>
                  </a:lnTo>
                  <a:cubicBezTo>
                    <a:pt x="519" y="33"/>
                    <a:pt x="526" y="26"/>
                    <a:pt x="5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71">
              <a:extLst>
                <a:ext uri="{FF2B5EF4-FFF2-40B4-BE49-F238E27FC236}">
                  <a16:creationId xmlns:a16="http://schemas.microsoft.com/office/drawing/2014/main" id="{1CEEB974-1284-4D55-BEA1-F2D75351A80B}"/>
                </a:ext>
              </a:extLst>
            </p:cNvPr>
            <p:cNvSpPr>
              <a:spLocks/>
            </p:cNvSpPr>
            <p:nvPr/>
          </p:nvSpPr>
          <p:spPr bwMode="auto">
            <a:xfrm>
              <a:off x="6338888" y="3013076"/>
              <a:ext cx="239713" cy="20638"/>
            </a:xfrm>
            <a:custGeom>
              <a:avLst/>
              <a:gdLst>
                <a:gd name="T0" fmla="*/ 402 w 402"/>
                <a:gd name="T1" fmla="*/ 17 h 33"/>
                <a:gd name="T2" fmla="*/ 386 w 402"/>
                <a:gd name="T3" fmla="*/ 0 h 33"/>
                <a:gd name="T4" fmla="*/ 17 w 402"/>
                <a:gd name="T5" fmla="*/ 0 h 33"/>
                <a:gd name="T6" fmla="*/ 0 w 402"/>
                <a:gd name="T7" fmla="*/ 17 h 33"/>
                <a:gd name="T8" fmla="*/ 17 w 402"/>
                <a:gd name="T9" fmla="*/ 33 h 33"/>
                <a:gd name="T10" fmla="*/ 386 w 402"/>
                <a:gd name="T11" fmla="*/ 33 h 33"/>
                <a:gd name="T12" fmla="*/ 402 w 402"/>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02" h="33">
                  <a:moveTo>
                    <a:pt x="402" y="17"/>
                  </a:moveTo>
                  <a:cubicBezTo>
                    <a:pt x="402" y="7"/>
                    <a:pt x="395" y="0"/>
                    <a:pt x="386" y="0"/>
                  </a:cubicBezTo>
                  <a:lnTo>
                    <a:pt x="17" y="0"/>
                  </a:lnTo>
                  <a:cubicBezTo>
                    <a:pt x="8" y="0"/>
                    <a:pt x="0" y="7"/>
                    <a:pt x="0" y="17"/>
                  </a:cubicBezTo>
                  <a:cubicBezTo>
                    <a:pt x="0" y="26"/>
                    <a:pt x="8" y="33"/>
                    <a:pt x="17" y="33"/>
                  </a:cubicBezTo>
                  <a:lnTo>
                    <a:pt x="386" y="33"/>
                  </a:lnTo>
                  <a:cubicBezTo>
                    <a:pt x="395" y="33"/>
                    <a:pt x="402" y="26"/>
                    <a:pt x="40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72">
              <a:extLst>
                <a:ext uri="{FF2B5EF4-FFF2-40B4-BE49-F238E27FC236}">
                  <a16:creationId xmlns:a16="http://schemas.microsoft.com/office/drawing/2014/main" id="{666B432E-488F-4803-9140-1B2E64D22866}"/>
                </a:ext>
              </a:extLst>
            </p:cNvPr>
            <p:cNvSpPr>
              <a:spLocks/>
            </p:cNvSpPr>
            <p:nvPr/>
          </p:nvSpPr>
          <p:spPr bwMode="auto">
            <a:xfrm>
              <a:off x="6338888" y="3089276"/>
              <a:ext cx="171450" cy="19050"/>
            </a:xfrm>
            <a:custGeom>
              <a:avLst/>
              <a:gdLst>
                <a:gd name="T0" fmla="*/ 17 w 286"/>
                <a:gd name="T1" fmla="*/ 0 h 34"/>
                <a:gd name="T2" fmla="*/ 0 w 286"/>
                <a:gd name="T3" fmla="*/ 17 h 34"/>
                <a:gd name="T4" fmla="*/ 17 w 286"/>
                <a:gd name="T5" fmla="*/ 34 h 34"/>
                <a:gd name="T6" fmla="*/ 269 w 286"/>
                <a:gd name="T7" fmla="*/ 34 h 34"/>
                <a:gd name="T8" fmla="*/ 286 w 286"/>
                <a:gd name="T9" fmla="*/ 17 h 34"/>
                <a:gd name="T10" fmla="*/ 269 w 286"/>
                <a:gd name="T11" fmla="*/ 0 h 34"/>
                <a:gd name="T12" fmla="*/ 17 w 286"/>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86" h="34">
                  <a:moveTo>
                    <a:pt x="17" y="0"/>
                  </a:moveTo>
                  <a:cubicBezTo>
                    <a:pt x="8" y="0"/>
                    <a:pt x="0" y="8"/>
                    <a:pt x="0" y="17"/>
                  </a:cubicBezTo>
                  <a:cubicBezTo>
                    <a:pt x="0" y="26"/>
                    <a:pt x="8" y="34"/>
                    <a:pt x="17" y="34"/>
                  </a:cubicBezTo>
                  <a:lnTo>
                    <a:pt x="269" y="34"/>
                  </a:lnTo>
                  <a:cubicBezTo>
                    <a:pt x="278" y="34"/>
                    <a:pt x="286" y="26"/>
                    <a:pt x="286" y="17"/>
                  </a:cubicBezTo>
                  <a:cubicBezTo>
                    <a:pt x="286" y="8"/>
                    <a:pt x="278" y="0"/>
                    <a:pt x="269" y="0"/>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73">
              <a:extLst>
                <a:ext uri="{FF2B5EF4-FFF2-40B4-BE49-F238E27FC236}">
                  <a16:creationId xmlns:a16="http://schemas.microsoft.com/office/drawing/2014/main" id="{C0875008-7903-4B54-925F-77426022FC33}"/>
                </a:ext>
              </a:extLst>
            </p:cNvPr>
            <p:cNvSpPr>
              <a:spLocks/>
            </p:cNvSpPr>
            <p:nvPr/>
          </p:nvSpPr>
          <p:spPr bwMode="auto">
            <a:xfrm>
              <a:off x="6338888" y="2786063"/>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74">
              <a:extLst>
                <a:ext uri="{FF2B5EF4-FFF2-40B4-BE49-F238E27FC236}">
                  <a16:creationId xmlns:a16="http://schemas.microsoft.com/office/drawing/2014/main" id="{59817EBF-FF09-49C6-9592-660049ACFB04}"/>
                </a:ext>
              </a:extLst>
            </p:cNvPr>
            <p:cNvSpPr>
              <a:spLocks/>
            </p:cNvSpPr>
            <p:nvPr/>
          </p:nvSpPr>
          <p:spPr bwMode="auto">
            <a:xfrm>
              <a:off x="6338888" y="2711451"/>
              <a:ext cx="320675" cy="20638"/>
            </a:xfrm>
            <a:custGeom>
              <a:avLst/>
              <a:gdLst>
                <a:gd name="T0" fmla="*/ 521 w 538"/>
                <a:gd name="T1" fmla="*/ 0 h 34"/>
                <a:gd name="T2" fmla="*/ 17 w 538"/>
                <a:gd name="T3" fmla="*/ 0 h 34"/>
                <a:gd name="T4" fmla="*/ 0 w 538"/>
                <a:gd name="T5" fmla="*/ 17 h 34"/>
                <a:gd name="T6" fmla="*/ 17 w 538"/>
                <a:gd name="T7" fmla="*/ 34 h 34"/>
                <a:gd name="T8" fmla="*/ 521 w 538"/>
                <a:gd name="T9" fmla="*/ 34 h 34"/>
                <a:gd name="T10" fmla="*/ 538 w 538"/>
                <a:gd name="T11" fmla="*/ 17 h 34"/>
                <a:gd name="T12" fmla="*/ 521 w 5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8" h="34">
                  <a:moveTo>
                    <a:pt x="521" y="0"/>
                  </a:moveTo>
                  <a:lnTo>
                    <a:pt x="17" y="0"/>
                  </a:lnTo>
                  <a:cubicBezTo>
                    <a:pt x="8" y="0"/>
                    <a:pt x="0" y="8"/>
                    <a:pt x="0" y="17"/>
                  </a:cubicBezTo>
                  <a:cubicBezTo>
                    <a:pt x="0" y="26"/>
                    <a:pt x="8" y="34"/>
                    <a:pt x="17" y="34"/>
                  </a:cubicBezTo>
                  <a:lnTo>
                    <a:pt x="521" y="34"/>
                  </a:lnTo>
                  <a:cubicBezTo>
                    <a:pt x="531" y="34"/>
                    <a:pt x="538" y="26"/>
                    <a:pt x="538" y="17"/>
                  </a:cubicBezTo>
                  <a:cubicBezTo>
                    <a:pt x="538" y="8"/>
                    <a:pt x="531" y="0"/>
                    <a:pt x="5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75">
              <a:extLst>
                <a:ext uri="{FF2B5EF4-FFF2-40B4-BE49-F238E27FC236}">
                  <a16:creationId xmlns:a16="http://schemas.microsoft.com/office/drawing/2014/main" id="{C3557C47-A4AF-435E-9152-45A7ED8BF9E3}"/>
                </a:ext>
              </a:extLst>
            </p:cNvPr>
            <p:cNvSpPr>
              <a:spLocks/>
            </p:cNvSpPr>
            <p:nvPr/>
          </p:nvSpPr>
          <p:spPr bwMode="auto">
            <a:xfrm>
              <a:off x="6635750" y="3128963"/>
              <a:ext cx="74613" cy="76200"/>
            </a:xfrm>
            <a:custGeom>
              <a:avLst/>
              <a:gdLst>
                <a:gd name="T0" fmla="*/ 109 w 125"/>
                <a:gd name="T1" fmla="*/ 0 h 126"/>
                <a:gd name="T2" fmla="*/ 92 w 125"/>
                <a:gd name="T3" fmla="*/ 16 h 126"/>
                <a:gd name="T4" fmla="*/ 92 w 125"/>
                <a:gd name="T5" fmla="*/ 63 h 126"/>
                <a:gd name="T6" fmla="*/ 61 w 125"/>
                <a:gd name="T7" fmla="*/ 93 h 126"/>
                <a:gd name="T8" fmla="*/ 16 w 125"/>
                <a:gd name="T9" fmla="*/ 93 h 126"/>
                <a:gd name="T10" fmla="*/ 0 w 125"/>
                <a:gd name="T11" fmla="*/ 110 h 126"/>
                <a:gd name="T12" fmla="*/ 16 w 125"/>
                <a:gd name="T13" fmla="*/ 126 h 126"/>
                <a:gd name="T14" fmla="*/ 61 w 125"/>
                <a:gd name="T15" fmla="*/ 126 h 126"/>
                <a:gd name="T16" fmla="*/ 125 w 125"/>
                <a:gd name="T17" fmla="*/ 63 h 126"/>
                <a:gd name="T18" fmla="*/ 125 w 125"/>
                <a:gd name="T19" fmla="*/ 16 h 126"/>
                <a:gd name="T20" fmla="*/ 109 w 125"/>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6">
                  <a:moveTo>
                    <a:pt x="109" y="0"/>
                  </a:moveTo>
                  <a:cubicBezTo>
                    <a:pt x="99" y="0"/>
                    <a:pt x="92" y="7"/>
                    <a:pt x="92" y="16"/>
                  </a:cubicBezTo>
                  <a:lnTo>
                    <a:pt x="92" y="63"/>
                  </a:lnTo>
                  <a:cubicBezTo>
                    <a:pt x="92" y="79"/>
                    <a:pt x="78" y="93"/>
                    <a:pt x="61" y="93"/>
                  </a:cubicBezTo>
                  <a:lnTo>
                    <a:pt x="16" y="93"/>
                  </a:lnTo>
                  <a:cubicBezTo>
                    <a:pt x="7" y="93"/>
                    <a:pt x="0" y="101"/>
                    <a:pt x="0" y="110"/>
                  </a:cubicBezTo>
                  <a:cubicBezTo>
                    <a:pt x="0" y="119"/>
                    <a:pt x="7" y="126"/>
                    <a:pt x="16" y="126"/>
                  </a:cubicBezTo>
                  <a:lnTo>
                    <a:pt x="61" y="126"/>
                  </a:lnTo>
                  <a:cubicBezTo>
                    <a:pt x="97" y="126"/>
                    <a:pt x="125" y="98"/>
                    <a:pt x="125" y="63"/>
                  </a:cubicBezTo>
                  <a:lnTo>
                    <a:pt x="125" y="16"/>
                  </a:lnTo>
                  <a:cubicBezTo>
                    <a:pt x="125" y="7"/>
                    <a:pt x="118" y="0"/>
                    <a:pt x="10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76">
              <a:extLst>
                <a:ext uri="{FF2B5EF4-FFF2-40B4-BE49-F238E27FC236}">
                  <a16:creationId xmlns:a16="http://schemas.microsoft.com/office/drawing/2014/main" id="{9092404A-2EAB-44B4-B594-164C30EEFB44}"/>
                </a:ext>
              </a:extLst>
            </p:cNvPr>
            <p:cNvSpPr>
              <a:spLocks/>
            </p:cNvSpPr>
            <p:nvPr/>
          </p:nvSpPr>
          <p:spPr bwMode="auto">
            <a:xfrm>
              <a:off x="6288088" y="2614613"/>
              <a:ext cx="422275" cy="590550"/>
            </a:xfrm>
            <a:custGeom>
              <a:avLst/>
              <a:gdLst>
                <a:gd name="T0" fmla="*/ 272 w 706"/>
                <a:gd name="T1" fmla="*/ 953 h 986"/>
                <a:gd name="T2" fmla="*/ 64 w 706"/>
                <a:gd name="T3" fmla="*/ 953 h 986"/>
                <a:gd name="T4" fmla="*/ 33 w 706"/>
                <a:gd name="T5" fmla="*/ 923 h 986"/>
                <a:gd name="T6" fmla="*/ 33 w 706"/>
                <a:gd name="T7" fmla="*/ 64 h 986"/>
                <a:gd name="T8" fmla="*/ 64 w 706"/>
                <a:gd name="T9" fmla="*/ 34 h 986"/>
                <a:gd name="T10" fmla="*/ 218 w 706"/>
                <a:gd name="T11" fmla="*/ 34 h 986"/>
                <a:gd name="T12" fmla="*/ 643 w 706"/>
                <a:gd name="T13" fmla="*/ 34 h 986"/>
                <a:gd name="T14" fmla="*/ 673 w 706"/>
                <a:gd name="T15" fmla="*/ 64 h 986"/>
                <a:gd name="T16" fmla="*/ 673 w 706"/>
                <a:gd name="T17" fmla="*/ 479 h 986"/>
                <a:gd name="T18" fmla="*/ 690 w 706"/>
                <a:gd name="T19" fmla="*/ 496 h 986"/>
                <a:gd name="T20" fmla="*/ 706 w 706"/>
                <a:gd name="T21" fmla="*/ 479 h 986"/>
                <a:gd name="T22" fmla="*/ 706 w 706"/>
                <a:gd name="T23" fmla="*/ 64 h 986"/>
                <a:gd name="T24" fmla="*/ 643 w 706"/>
                <a:gd name="T25" fmla="*/ 0 h 986"/>
                <a:gd name="T26" fmla="*/ 218 w 706"/>
                <a:gd name="T27" fmla="*/ 0 h 986"/>
                <a:gd name="T28" fmla="*/ 64 w 706"/>
                <a:gd name="T29" fmla="*/ 0 h 986"/>
                <a:gd name="T30" fmla="*/ 0 w 706"/>
                <a:gd name="T31" fmla="*/ 64 h 986"/>
                <a:gd name="T32" fmla="*/ 0 w 706"/>
                <a:gd name="T33" fmla="*/ 923 h 986"/>
                <a:gd name="T34" fmla="*/ 64 w 706"/>
                <a:gd name="T35" fmla="*/ 986 h 986"/>
                <a:gd name="T36" fmla="*/ 272 w 706"/>
                <a:gd name="T37" fmla="*/ 986 h 986"/>
                <a:gd name="T38" fmla="*/ 289 w 706"/>
                <a:gd name="T39" fmla="*/ 970 h 986"/>
                <a:gd name="T40" fmla="*/ 272 w 706"/>
                <a:gd name="T41" fmla="*/ 95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6" h="986">
                  <a:moveTo>
                    <a:pt x="272" y="953"/>
                  </a:moveTo>
                  <a:lnTo>
                    <a:pt x="64" y="953"/>
                  </a:lnTo>
                  <a:cubicBezTo>
                    <a:pt x="47" y="953"/>
                    <a:pt x="33" y="939"/>
                    <a:pt x="33" y="923"/>
                  </a:cubicBezTo>
                  <a:lnTo>
                    <a:pt x="33" y="64"/>
                  </a:lnTo>
                  <a:cubicBezTo>
                    <a:pt x="33" y="47"/>
                    <a:pt x="47" y="34"/>
                    <a:pt x="64" y="34"/>
                  </a:cubicBezTo>
                  <a:lnTo>
                    <a:pt x="218" y="34"/>
                  </a:lnTo>
                  <a:lnTo>
                    <a:pt x="643" y="34"/>
                  </a:lnTo>
                  <a:cubicBezTo>
                    <a:pt x="659" y="34"/>
                    <a:pt x="673" y="47"/>
                    <a:pt x="673" y="64"/>
                  </a:cubicBezTo>
                  <a:lnTo>
                    <a:pt x="673" y="479"/>
                  </a:lnTo>
                  <a:cubicBezTo>
                    <a:pt x="673" y="488"/>
                    <a:pt x="680" y="496"/>
                    <a:pt x="690" y="496"/>
                  </a:cubicBezTo>
                  <a:cubicBezTo>
                    <a:pt x="699" y="496"/>
                    <a:pt x="706" y="488"/>
                    <a:pt x="706" y="479"/>
                  </a:cubicBezTo>
                  <a:lnTo>
                    <a:pt x="706" y="64"/>
                  </a:lnTo>
                  <a:cubicBezTo>
                    <a:pt x="706" y="29"/>
                    <a:pt x="678" y="0"/>
                    <a:pt x="643" y="0"/>
                  </a:cubicBezTo>
                  <a:lnTo>
                    <a:pt x="218" y="0"/>
                  </a:lnTo>
                  <a:lnTo>
                    <a:pt x="64" y="0"/>
                  </a:lnTo>
                  <a:cubicBezTo>
                    <a:pt x="28" y="0"/>
                    <a:pt x="0" y="29"/>
                    <a:pt x="0" y="64"/>
                  </a:cubicBezTo>
                  <a:lnTo>
                    <a:pt x="0" y="923"/>
                  </a:lnTo>
                  <a:cubicBezTo>
                    <a:pt x="0" y="958"/>
                    <a:pt x="29" y="986"/>
                    <a:pt x="64" y="986"/>
                  </a:cubicBezTo>
                  <a:lnTo>
                    <a:pt x="272" y="986"/>
                  </a:lnTo>
                  <a:cubicBezTo>
                    <a:pt x="282" y="986"/>
                    <a:pt x="289" y="979"/>
                    <a:pt x="289" y="970"/>
                  </a:cubicBezTo>
                  <a:cubicBezTo>
                    <a:pt x="289" y="961"/>
                    <a:pt x="282" y="953"/>
                    <a:pt x="272" y="9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77">
              <a:extLst>
                <a:ext uri="{FF2B5EF4-FFF2-40B4-BE49-F238E27FC236}">
                  <a16:creationId xmlns:a16="http://schemas.microsoft.com/office/drawing/2014/main" id="{6C812282-3291-4586-B518-3A5E19DDB9F3}"/>
                </a:ext>
              </a:extLst>
            </p:cNvPr>
            <p:cNvSpPr>
              <a:spLocks noEditPoints="1"/>
            </p:cNvSpPr>
            <p:nvPr/>
          </p:nvSpPr>
          <p:spPr bwMode="auto">
            <a:xfrm>
              <a:off x="6469063" y="2846388"/>
              <a:ext cx="407988" cy="406400"/>
            </a:xfrm>
            <a:custGeom>
              <a:avLst/>
              <a:gdLst>
                <a:gd name="T0" fmla="*/ 639 w 684"/>
                <a:gd name="T1" fmla="*/ 136 h 681"/>
                <a:gd name="T2" fmla="*/ 583 w 684"/>
                <a:gd name="T3" fmla="*/ 192 h 681"/>
                <a:gd name="T4" fmla="*/ 537 w 684"/>
                <a:gd name="T5" fmla="*/ 146 h 681"/>
                <a:gd name="T6" fmla="*/ 537 w 684"/>
                <a:gd name="T7" fmla="*/ 146 h 681"/>
                <a:gd name="T8" fmla="*/ 537 w 684"/>
                <a:gd name="T9" fmla="*/ 146 h 681"/>
                <a:gd name="T10" fmla="*/ 491 w 684"/>
                <a:gd name="T11" fmla="*/ 100 h 681"/>
                <a:gd name="T12" fmla="*/ 547 w 684"/>
                <a:gd name="T13" fmla="*/ 44 h 681"/>
                <a:gd name="T14" fmla="*/ 577 w 684"/>
                <a:gd name="T15" fmla="*/ 44 h 681"/>
                <a:gd name="T16" fmla="*/ 639 w 684"/>
                <a:gd name="T17" fmla="*/ 106 h 681"/>
                <a:gd name="T18" fmla="*/ 639 w 684"/>
                <a:gd name="T19" fmla="*/ 136 h 681"/>
                <a:gd name="T20" fmla="*/ 186 w 684"/>
                <a:gd name="T21" fmla="*/ 589 h 681"/>
                <a:gd name="T22" fmla="*/ 109 w 684"/>
                <a:gd name="T23" fmla="*/ 617 h 681"/>
                <a:gd name="T24" fmla="*/ 66 w 684"/>
                <a:gd name="T25" fmla="*/ 574 h 681"/>
                <a:gd name="T26" fmla="*/ 94 w 684"/>
                <a:gd name="T27" fmla="*/ 497 h 681"/>
                <a:gd name="T28" fmla="*/ 467 w 684"/>
                <a:gd name="T29" fmla="*/ 124 h 681"/>
                <a:gd name="T30" fmla="*/ 501 w 684"/>
                <a:gd name="T31" fmla="*/ 158 h 681"/>
                <a:gd name="T32" fmla="*/ 126 w 684"/>
                <a:gd name="T33" fmla="*/ 534 h 681"/>
                <a:gd name="T34" fmla="*/ 126 w 684"/>
                <a:gd name="T35" fmla="*/ 557 h 681"/>
                <a:gd name="T36" fmla="*/ 138 w 684"/>
                <a:gd name="T37" fmla="*/ 562 h 681"/>
                <a:gd name="T38" fmla="*/ 149 w 684"/>
                <a:gd name="T39" fmla="*/ 557 h 681"/>
                <a:gd name="T40" fmla="*/ 525 w 684"/>
                <a:gd name="T41" fmla="*/ 182 h 681"/>
                <a:gd name="T42" fmla="*/ 559 w 684"/>
                <a:gd name="T43" fmla="*/ 216 h 681"/>
                <a:gd name="T44" fmla="*/ 186 w 684"/>
                <a:gd name="T45" fmla="*/ 589 h 681"/>
                <a:gd name="T46" fmla="*/ 54 w 684"/>
                <a:gd name="T47" fmla="*/ 609 h 681"/>
                <a:gd name="T48" fmla="*/ 74 w 684"/>
                <a:gd name="T49" fmla="*/ 630 h 681"/>
                <a:gd name="T50" fmla="*/ 42 w 684"/>
                <a:gd name="T51" fmla="*/ 641 h 681"/>
                <a:gd name="T52" fmla="*/ 54 w 684"/>
                <a:gd name="T53" fmla="*/ 609 h 681"/>
                <a:gd name="T54" fmla="*/ 662 w 684"/>
                <a:gd name="T55" fmla="*/ 83 h 681"/>
                <a:gd name="T56" fmla="*/ 601 w 684"/>
                <a:gd name="T57" fmla="*/ 21 h 681"/>
                <a:gd name="T58" fmla="*/ 523 w 684"/>
                <a:gd name="T59" fmla="*/ 21 h 681"/>
                <a:gd name="T60" fmla="*/ 467 w 684"/>
                <a:gd name="T61" fmla="*/ 77 h 681"/>
                <a:gd name="T62" fmla="*/ 467 w 684"/>
                <a:gd name="T63" fmla="*/ 77 h 681"/>
                <a:gd name="T64" fmla="*/ 69 w 684"/>
                <a:gd name="T65" fmla="*/ 475 h 681"/>
                <a:gd name="T66" fmla="*/ 64 w 684"/>
                <a:gd name="T67" fmla="*/ 483 h 681"/>
                <a:gd name="T68" fmla="*/ 4 w 684"/>
                <a:gd name="T69" fmla="*/ 649 h 681"/>
                <a:gd name="T70" fmla="*/ 9 w 684"/>
                <a:gd name="T71" fmla="*/ 674 h 681"/>
                <a:gd name="T72" fmla="*/ 26 w 684"/>
                <a:gd name="T73" fmla="*/ 681 h 681"/>
                <a:gd name="T74" fmla="*/ 34 w 684"/>
                <a:gd name="T75" fmla="*/ 680 h 681"/>
                <a:gd name="T76" fmla="*/ 200 w 684"/>
                <a:gd name="T77" fmla="*/ 619 h 681"/>
                <a:gd name="T78" fmla="*/ 208 w 684"/>
                <a:gd name="T79" fmla="*/ 614 h 681"/>
                <a:gd name="T80" fmla="*/ 595 w 684"/>
                <a:gd name="T81" fmla="*/ 228 h 681"/>
                <a:gd name="T82" fmla="*/ 595 w 684"/>
                <a:gd name="T83" fmla="*/ 228 h 681"/>
                <a:gd name="T84" fmla="*/ 662 w 684"/>
                <a:gd name="T85" fmla="*/ 160 h 681"/>
                <a:gd name="T86" fmla="*/ 662 w 684"/>
                <a:gd name="T87" fmla="*/ 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81">
                  <a:moveTo>
                    <a:pt x="639" y="136"/>
                  </a:moveTo>
                  <a:lnTo>
                    <a:pt x="583" y="192"/>
                  </a:lnTo>
                  <a:lnTo>
                    <a:pt x="537" y="146"/>
                  </a:lnTo>
                  <a:lnTo>
                    <a:pt x="537" y="146"/>
                  </a:lnTo>
                  <a:cubicBezTo>
                    <a:pt x="537" y="146"/>
                    <a:pt x="537" y="146"/>
                    <a:pt x="537" y="146"/>
                  </a:cubicBezTo>
                  <a:lnTo>
                    <a:pt x="491" y="100"/>
                  </a:lnTo>
                  <a:lnTo>
                    <a:pt x="547" y="44"/>
                  </a:lnTo>
                  <a:cubicBezTo>
                    <a:pt x="555" y="36"/>
                    <a:pt x="569" y="36"/>
                    <a:pt x="577" y="44"/>
                  </a:cubicBezTo>
                  <a:lnTo>
                    <a:pt x="639" y="106"/>
                  </a:lnTo>
                  <a:cubicBezTo>
                    <a:pt x="647" y="114"/>
                    <a:pt x="647" y="128"/>
                    <a:pt x="639" y="136"/>
                  </a:cubicBezTo>
                  <a:close/>
                  <a:moveTo>
                    <a:pt x="186" y="589"/>
                  </a:moveTo>
                  <a:lnTo>
                    <a:pt x="109" y="617"/>
                  </a:lnTo>
                  <a:lnTo>
                    <a:pt x="66" y="574"/>
                  </a:lnTo>
                  <a:lnTo>
                    <a:pt x="94" y="497"/>
                  </a:lnTo>
                  <a:lnTo>
                    <a:pt x="467" y="124"/>
                  </a:lnTo>
                  <a:lnTo>
                    <a:pt x="501" y="158"/>
                  </a:lnTo>
                  <a:lnTo>
                    <a:pt x="126" y="534"/>
                  </a:lnTo>
                  <a:cubicBezTo>
                    <a:pt x="119" y="540"/>
                    <a:pt x="119" y="551"/>
                    <a:pt x="126" y="557"/>
                  </a:cubicBezTo>
                  <a:cubicBezTo>
                    <a:pt x="129" y="560"/>
                    <a:pt x="133" y="562"/>
                    <a:pt x="138" y="562"/>
                  </a:cubicBezTo>
                  <a:cubicBezTo>
                    <a:pt x="142" y="562"/>
                    <a:pt x="146" y="560"/>
                    <a:pt x="149" y="557"/>
                  </a:cubicBezTo>
                  <a:lnTo>
                    <a:pt x="525" y="182"/>
                  </a:lnTo>
                  <a:lnTo>
                    <a:pt x="559" y="216"/>
                  </a:lnTo>
                  <a:lnTo>
                    <a:pt x="186" y="589"/>
                  </a:lnTo>
                  <a:close/>
                  <a:moveTo>
                    <a:pt x="54" y="609"/>
                  </a:moveTo>
                  <a:lnTo>
                    <a:pt x="74" y="630"/>
                  </a:lnTo>
                  <a:lnTo>
                    <a:pt x="42" y="641"/>
                  </a:lnTo>
                  <a:lnTo>
                    <a:pt x="54" y="609"/>
                  </a:lnTo>
                  <a:close/>
                  <a:moveTo>
                    <a:pt x="662" y="83"/>
                  </a:moveTo>
                  <a:lnTo>
                    <a:pt x="601" y="21"/>
                  </a:lnTo>
                  <a:cubicBezTo>
                    <a:pt x="580" y="0"/>
                    <a:pt x="544" y="0"/>
                    <a:pt x="523" y="21"/>
                  </a:cubicBezTo>
                  <a:lnTo>
                    <a:pt x="467" y="77"/>
                  </a:lnTo>
                  <a:lnTo>
                    <a:pt x="467" y="77"/>
                  </a:lnTo>
                  <a:lnTo>
                    <a:pt x="69" y="475"/>
                  </a:lnTo>
                  <a:cubicBezTo>
                    <a:pt x="67" y="477"/>
                    <a:pt x="65" y="480"/>
                    <a:pt x="64" y="483"/>
                  </a:cubicBezTo>
                  <a:lnTo>
                    <a:pt x="4" y="649"/>
                  </a:lnTo>
                  <a:cubicBezTo>
                    <a:pt x="0" y="658"/>
                    <a:pt x="2" y="667"/>
                    <a:pt x="9" y="674"/>
                  </a:cubicBezTo>
                  <a:cubicBezTo>
                    <a:pt x="14" y="679"/>
                    <a:pt x="20" y="681"/>
                    <a:pt x="26" y="681"/>
                  </a:cubicBezTo>
                  <a:cubicBezTo>
                    <a:pt x="29" y="681"/>
                    <a:pt x="31" y="681"/>
                    <a:pt x="34" y="680"/>
                  </a:cubicBezTo>
                  <a:lnTo>
                    <a:pt x="200" y="619"/>
                  </a:lnTo>
                  <a:cubicBezTo>
                    <a:pt x="203" y="618"/>
                    <a:pt x="206" y="616"/>
                    <a:pt x="208" y="614"/>
                  </a:cubicBezTo>
                  <a:lnTo>
                    <a:pt x="595" y="228"/>
                  </a:lnTo>
                  <a:lnTo>
                    <a:pt x="595" y="228"/>
                  </a:lnTo>
                  <a:lnTo>
                    <a:pt x="662" y="160"/>
                  </a:lnTo>
                  <a:cubicBezTo>
                    <a:pt x="684" y="138"/>
                    <a:pt x="684" y="104"/>
                    <a:pt x="662"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Content Placeholder 2">
            <a:extLst>
              <a:ext uri="{FF2B5EF4-FFF2-40B4-BE49-F238E27FC236}">
                <a16:creationId xmlns:a16="http://schemas.microsoft.com/office/drawing/2014/main" id="{98EBEF50-47F7-4903-AB9C-8D58B6F91D9C}"/>
              </a:ext>
            </a:extLst>
          </p:cNvPr>
          <p:cNvSpPr txBox="1">
            <a:spLocks/>
          </p:cNvSpPr>
          <p:nvPr/>
        </p:nvSpPr>
        <p:spPr>
          <a:xfrm>
            <a:off x="537313" y="4910741"/>
            <a:ext cx="8004705" cy="574313"/>
          </a:xfrm>
          <a:prstGeom prst="rect">
            <a:avLst/>
          </a:prstGeom>
          <a:noFill/>
          <a:ln>
            <a:noFill/>
          </a:ln>
          <a:effectLst/>
        </p:spPr>
        <p:txBody>
          <a:bodyPr vert="horz" lIns="36000" tIns="36000" rIns="36000" bIns="0" numCol="3"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prevádzkovateľa sústavy;</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prevádzkovateľa priameho vedenia;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dodávateľa elektriny;</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prevádzkovateľa zariadenia na uskladnenie elektriny;</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výrobcu elektriny;</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agregátora;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energetického spoločenstva;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aktívneho odberateľa.</a:t>
            </a:r>
          </a:p>
        </p:txBody>
      </p:sp>
    </p:spTree>
    <p:extLst>
      <p:ext uri="{BB962C8B-B14F-4D97-AF65-F5344CB8AC3E}">
        <p14:creationId xmlns:p14="http://schemas.microsoft.com/office/powerpoint/2010/main" val="1877149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36</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dirty="0">
                <a:solidFill>
                  <a:srgbClr val="265787"/>
                </a:solidFill>
                <a:latin typeface="Calibri" panose="020F0502020204030204" pitchFamily="34" charset="0"/>
                <a:ea typeface="+mn-ea"/>
                <a:cs typeface="+mn-cs"/>
              </a:rPr>
              <a:t>4</a:t>
            </a:r>
            <a:r>
              <a:rPr lang="sk-SK" sz="2400" b="1" kern="1200" dirty="0">
                <a:solidFill>
                  <a:srgbClr val="265787"/>
                </a:solidFill>
                <a:latin typeface="Calibri" panose="020F0502020204030204" pitchFamily="34" charset="0"/>
                <a:ea typeface="+mn-ea"/>
                <a:cs typeface="+mn-cs"/>
              </a:rPr>
              <a:t>.</a:t>
            </a:r>
            <a:r>
              <a:rPr lang="sk-SK" sz="1800" b="1" kern="1200" dirty="0">
                <a:solidFill>
                  <a:srgbClr val="265787"/>
                </a:solidFill>
                <a:latin typeface="Calibri" panose="020F0502020204030204" pitchFamily="34" charset="0"/>
                <a:ea typeface="+mn-ea"/>
                <a:cs typeface="+mn-cs"/>
              </a:rPr>
              <a:t> </a:t>
            </a:r>
            <a:r>
              <a:rPr lang="sk-SK" sz="2400" b="1" dirty="0">
                <a:solidFill>
                  <a:srgbClr val="265787"/>
                </a:solidFill>
                <a:latin typeface="Calibri" panose="020F0502020204030204" pitchFamily="34" charset="0"/>
                <a:ea typeface="+mn-ea"/>
                <a:cs typeface="+mn-cs"/>
              </a:rPr>
              <a:t>Užívateľská príručka (EDC z pohľadu používateľa)</a:t>
            </a:r>
          </a:p>
          <a:p>
            <a:pPr algn="ctr"/>
            <a:endParaRPr lang="sk-SK" sz="2400" b="1" dirty="0">
              <a:solidFill>
                <a:srgbClr val="265787"/>
              </a:solidFill>
              <a:latin typeface="Calibri" panose="020F0502020204030204" pitchFamily="34" charset="0"/>
              <a:ea typeface="+mn-ea"/>
              <a:cs typeface="+mn-cs"/>
            </a:endParaRPr>
          </a:p>
          <a:p>
            <a:pPr algn="ctr"/>
            <a:endParaRPr lang="sk-SK" sz="2400" b="1" dirty="0">
              <a:solidFill>
                <a:srgbClr val="265787"/>
              </a:solidFill>
              <a:latin typeface="Calibri" panose="020F0502020204030204" pitchFamily="34" charset="0"/>
            </a:endParaRPr>
          </a:p>
        </p:txBody>
      </p:sp>
    </p:spTree>
    <p:extLst>
      <p:ext uri="{BB962C8B-B14F-4D97-AF65-F5344CB8AC3E}">
        <p14:creationId xmlns:p14="http://schemas.microsoft.com/office/powerpoint/2010/main" val="2122078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728557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Postup pri práci a využívaní systému EDC alebo ako využívať EDC</a:t>
            </a:r>
            <a:br>
              <a:rPr lang="sk-SK" sz="2400" b="1">
                <a:solidFill>
                  <a:srgbClr val="265787"/>
                </a:solidFill>
                <a:latin typeface="Calibri "/>
              </a:rPr>
            </a:br>
            <a:r>
              <a:rPr lang="sk-SK" sz="2000">
                <a:solidFill>
                  <a:srgbClr val="265787"/>
                </a:solidFill>
                <a:latin typeface="Calibri "/>
              </a:rPr>
              <a:t>Návod na prístup a využívanie systému EDC</a:t>
            </a:r>
            <a:br>
              <a:rPr lang="sk-SK" sz="2400" b="1">
                <a:solidFill>
                  <a:srgbClr val="265787"/>
                </a:solidFill>
                <a:latin typeface="Calibri "/>
              </a:rPr>
            </a:br>
            <a:br>
              <a:rPr lang="sk-SK" sz="2400" b="1">
                <a:solidFill>
                  <a:srgbClr val="265787"/>
                </a:solidFill>
                <a:latin typeface="Calibri "/>
              </a:rPr>
            </a:br>
            <a:br>
              <a:rPr lang="sk-SK" sz="1800">
                <a:effectLst/>
                <a:latin typeface="Calibri" panose="020F0502020204030204" pitchFamily="34" charset="0"/>
                <a:ea typeface="Calibri" panose="020F0502020204030204" pitchFamily="34" charset="0"/>
              </a:rPr>
            </a:br>
            <a:br>
              <a:rPr lang="sk-SK" sz="18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37</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7" name="Nadpis 1">
            <a:extLst>
              <a:ext uri="{FF2B5EF4-FFF2-40B4-BE49-F238E27FC236}">
                <a16:creationId xmlns:a16="http://schemas.microsoft.com/office/drawing/2014/main" id="{73240293-8ACA-42A8-BAF0-38DCDA204BA0}"/>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Predstavenie postupov práce pri využívaní systému EDC</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1845493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228082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38</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pic>
        <p:nvPicPr>
          <p:cNvPr id="3" name="Picture 2" descr="A picture containing text, person, person&#10;&#10;Description automatically generated">
            <a:extLst>
              <a:ext uri="{FF2B5EF4-FFF2-40B4-BE49-F238E27FC236}">
                <a16:creationId xmlns:a16="http://schemas.microsoft.com/office/drawing/2014/main" id="{98A16163-7503-4E05-923D-EBB7E3A33A30}"/>
              </a:ext>
            </a:extLst>
          </p:cNvPr>
          <p:cNvPicPr>
            <a:picLocks noChangeAspect="1"/>
          </p:cNvPicPr>
          <p:nvPr/>
        </p:nvPicPr>
        <p:blipFill rotWithShape="1">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b="6812"/>
          <a:stretch/>
        </p:blipFill>
        <p:spPr>
          <a:xfrm>
            <a:off x="-1" y="1244600"/>
            <a:ext cx="9144001" cy="5686900"/>
          </a:xfrm>
          <a:prstGeom prst="rect">
            <a:avLst/>
          </a:prstGeom>
        </p:spPr>
      </p:pic>
      <p:sp>
        <p:nvSpPr>
          <p:cNvPr id="12" name="Rectangle 11">
            <a:extLst>
              <a:ext uri="{FF2B5EF4-FFF2-40B4-BE49-F238E27FC236}">
                <a16:creationId xmlns:a16="http://schemas.microsoft.com/office/drawing/2014/main" id="{2BA306A0-0BE3-44A6-8F21-E81D1523F838}"/>
              </a:ext>
            </a:extLst>
          </p:cNvPr>
          <p:cNvSpPr/>
          <p:nvPr/>
        </p:nvSpPr>
        <p:spPr>
          <a:xfrm>
            <a:off x="-2" y="1250856"/>
            <a:ext cx="9144001" cy="5686900"/>
          </a:xfrm>
          <a:prstGeom prst="rect">
            <a:avLst/>
          </a:prstGeom>
          <a:gradFill flip="none" rotWithShape="0">
            <a:gsLst>
              <a:gs pos="0">
                <a:schemeClr val="accent1">
                  <a:lumMod val="0"/>
                </a:schemeClr>
              </a:gs>
              <a:gs pos="95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Nadpis 1">
            <a:extLst>
              <a:ext uri="{FF2B5EF4-FFF2-40B4-BE49-F238E27FC236}">
                <a16:creationId xmlns:a16="http://schemas.microsoft.com/office/drawing/2014/main" id="{0B24A363-5F35-4D4D-B79F-6813E9C791BC}"/>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kern="1200">
                <a:solidFill>
                  <a:srgbClr val="265787"/>
                </a:solidFill>
                <a:latin typeface="Calibri" panose="020F0502020204030204" pitchFamily="34" charset="0"/>
                <a:ea typeface="+mn-ea"/>
                <a:cs typeface="+mn-cs"/>
              </a:rPr>
              <a:t>Diskusia</a:t>
            </a:r>
            <a:endParaRPr lang="sk-SK" sz="2400" b="1">
              <a:solidFill>
                <a:srgbClr val="265787"/>
              </a:solidFill>
              <a:latin typeface="Calibri" panose="020F0502020204030204" pitchFamily="34" charset="0"/>
            </a:endParaRPr>
          </a:p>
        </p:txBody>
      </p:sp>
      <p:sp>
        <p:nvSpPr>
          <p:cNvPr id="10" name="Obdĺžnik 4" descr="foto uvod&#10;" title="foto uvod">
            <a:extLst>
              <a:ext uri="{FF2B5EF4-FFF2-40B4-BE49-F238E27FC236}">
                <a16:creationId xmlns:a16="http://schemas.microsoft.com/office/drawing/2014/main" id="{C8CC9940-139B-4288-964E-5A2BADBDC936}"/>
              </a:ext>
            </a:extLst>
          </p:cNvPr>
          <p:cNvSpPr>
            <a:spLocks/>
          </p:cNvSpPr>
          <p:nvPr/>
        </p:nvSpPr>
        <p:spPr>
          <a:xfrm>
            <a:off x="0" y="0"/>
            <a:ext cx="9144000" cy="1260000"/>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32772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14DA72-EF0D-4E69-8927-EB86446D40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7" name="Object 6" hidden="1">
                        <a:extLst>
                          <a:ext uri="{FF2B5EF4-FFF2-40B4-BE49-F238E27FC236}">
                            <a16:creationId xmlns:a16="http://schemas.microsoft.com/office/drawing/2014/main" id="{CB14DA72-EF0D-4E69-8927-EB86446D40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Nadpis 1"/>
          <p:cNvSpPr>
            <a:spLocks noGrp="1"/>
          </p:cNvSpPr>
          <p:nvPr>
            <p:ph type="title"/>
          </p:nvPr>
        </p:nvSpPr>
        <p:spPr>
          <a:xfrm>
            <a:off x="0" y="1980000"/>
            <a:ext cx="9144000" cy="540000"/>
          </a:xfrm>
        </p:spPr>
        <p:txBody>
          <a:bodyPr vert="horz" lIns="0" rIns="0" anchor="t" anchorCtr="0">
            <a:normAutofit/>
          </a:bodyPr>
          <a:lstStyle/>
          <a:p>
            <a:pPr algn="ctr"/>
            <a:r>
              <a:rPr lang="sk-SK" sz="2800" b="1">
                <a:solidFill>
                  <a:srgbClr val="265787"/>
                </a:solidFill>
                <a:latin typeface="Calibri" panose="020F0502020204030204" pitchFamily="34" charset="0"/>
              </a:rPr>
              <a:t>ĎAKUJEME ZA POZORNOSŤ</a:t>
            </a:r>
          </a:p>
        </p:txBody>
      </p:sp>
      <p:sp>
        <p:nvSpPr>
          <p:cNvPr id="6" name="Zástupný symbol obsahu 2"/>
          <p:cNvSpPr>
            <a:spLocks noGrp="1"/>
          </p:cNvSpPr>
          <p:nvPr>
            <p:ph idx="1"/>
          </p:nvPr>
        </p:nvSpPr>
        <p:spPr>
          <a:xfrm>
            <a:off x="0" y="2880000"/>
            <a:ext cx="9144000" cy="2520000"/>
          </a:xfrm>
        </p:spPr>
        <p:txBody>
          <a:bodyPr lIns="0" rIns="0">
            <a:normAutofit/>
          </a:bodyPr>
          <a:lstStyle/>
          <a:p>
            <a:pPr marL="0" indent="0" algn="ctr">
              <a:buClr>
                <a:srgbClr val="265787"/>
              </a:buClr>
              <a:buSzPct val="150000"/>
              <a:buNone/>
            </a:pPr>
            <a:r>
              <a:rPr lang="sk-SK" sz="1800"/>
              <a:t> </a:t>
            </a:r>
          </a:p>
          <a:p>
            <a:pPr marL="0" indent="0" algn="ctr">
              <a:buClr>
                <a:srgbClr val="265787"/>
              </a:buClr>
              <a:buSzPct val="150000"/>
              <a:buNone/>
            </a:pPr>
            <a:r>
              <a:rPr lang="sk-SK" sz="1800" b="1"/>
              <a:t>OKTE, a.s.</a:t>
            </a:r>
          </a:p>
          <a:p>
            <a:pPr marL="0" indent="0" algn="ctr">
              <a:buClr>
                <a:srgbClr val="265787"/>
              </a:buClr>
              <a:buSzPct val="150000"/>
              <a:buNone/>
            </a:pPr>
            <a:r>
              <a:rPr lang="sk-SK" sz="1800"/>
              <a:t>Mlynské nivy 48 • 821 09 Bratislava</a:t>
            </a:r>
          </a:p>
          <a:p>
            <a:pPr marL="0" indent="0" algn="ctr">
              <a:buClr>
                <a:srgbClr val="265787"/>
              </a:buClr>
              <a:buSzPct val="150000"/>
              <a:buNone/>
            </a:pPr>
            <a:r>
              <a:rPr lang="sk-SK" sz="1800"/>
              <a:t>e-mail: okte@okte.sk </a:t>
            </a:r>
          </a:p>
        </p:txBody>
      </p:sp>
      <p:sp>
        <p:nvSpPr>
          <p:cNvPr id="5" name="Obdĺžnik 4"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1703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8F9"/>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85651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379715"/>
          </a:xfrm>
          <a:prstGeom prst="rect">
            <a:avLst/>
          </a:prstGeom>
          <a:noFill/>
          <a:ln>
            <a:noFill/>
          </a:ln>
        </p:spPr>
        <p:txBody>
          <a:bodyPr vert="horz" lIns="0" rIns="0" anchor="t" anchorCtr="0">
            <a:normAutofit fontScale="90000"/>
          </a:bodyPr>
          <a:lstStyle/>
          <a:p>
            <a:r>
              <a:rPr lang="sk-SK" sz="2400" b="1">
                <a:solidFill>
                  <a:srgbClr val="265787"/>
                </a:solidFill>
                <a:latin typeface="Calibri "/>
              </a:rPr>
              <a:t> Účel EDC</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smtClean="0">
                <a:ln>
                  <a:noFill/>
                </a:ln>
                <a:solidFill>
                  <a:srgbClr val="265787"/>
                </a:solidFill>
                <a:effectLst/>
                <a:uLnTx/>
                <a:uFillTx/>
                <a:latin typeface="Calibri" panose="020F0502020204030204" pitchFamily="34" charset="0"/>
                <a:ea typeface="+mn-ea"/>
                <a:cs typeface="+mn-cs"/>
              </a:rPr>
              <a:pPr algn="ctr">
                <a:defRPr/>
              </a:pPr>
              <a:t>4</a:t>
            </a:fld>
            <a:endParaRPr kumimoji="0" lang="sk-SK" sz="1400" strike="noStrike" kern="1200" cap="none" spc="0" normalizeH="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sk-SK" sz="1600">
              <a:solidFill>
                <a:srgbClr val="000000"/>
              </a:solidFill>
            </a:endParaRPr>
          </a:p>
        </p:txBody>
      </p:sp>
      <p:sp>
        <p:nvSpPr>
          <p:cNvPr id="11" name="Content Placeholder 2">
            <a:extLst>
              <a:ext uri="{FF2B5EF4-FFF2-40B4-BE49-F238E27FC236}">
                <a16:creationId xmlns:a16="http://schemas.microsoft.com/office/drawing/2014/main" id="{DE643E1C-5AD0-4E26-B3EA-2D7B370515F5}"/>
              </a:ext>
            </a:extLst>
          </p:cNvPr>
          <p:cNvSpPr txBox="1">
            <a:spLocks/>
          </p:cNvSpPr>
          <p:nvPr/>
        </p:nvSpPr>
        <p:spPr>
          <a:xfrm>
            <a:off x="537314" y="1911024"/>
            <a:ext cx="8189057" cy="2232000"/>
          </a:xfrm>
          <a:prstGeom prst="rect">
            <a:avLst/>
          </a:prstGeom>
          <a:solidFill>
            <a:schemeClr val="bg1">
              <a:lumMod val="85000"/>
              <a:alpha val="40000"/>
            </a:schemeClr>
          </a:solidFill>
          <a:ln>
            <a:solidFill>
              <a:srgbClr val="265787"/>
            </a:solidFill>
          </a:ln>
          <a:effectLst/>
        </p:spPr>
        <p:txBody>
          <a:bodyPr vert="horz" lIns="72000" tIns="288000" rIns="72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95363" fontAlgn="base">
              <a:lnSpc>
                <a:spcPct val="100000"/>
              </a:lnSpc>
              <a:spcBef>
                <a:spcPts val="0"/>
              </a:spcBef>
              <a:spcAft>
                <a:spcPts val="600"/>
              </a:spcAft>
              <a:buClr>
                <a:srgbClr val="265787"/>
              </a:buClr>
              <a:buNone/>
              <a:tabLst/>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631A4A90-E55F-4FEB-8CEE-1A928215DA92}"/>
              </a:ext>
            </a:extLst>
          </p:cNvPr>
          <p:cNvSpPr/>
          <p:nvPr/>
        </p:nvSpPr>
        <p:spPr>
          <a:xfrm>
            <a:off x="833439" y="1766429"/>
            <a:ext cx="2414859"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Vznik systému EDC</a:t>
            </a:r>
          </a:p>
        </p:txBody>
      </p:sp>
      <p:sp>
        <p:nvSpPr>
          <p:cNvPr id="13" name="Oval 12">
            <a:extLst>
              <a:ext uri="{FF2B5EF4-FFF2-40B4-BE49-F238E27FC236}">
                <a16:creationId xmlns:a16="http://schemas.microsoft.com/office/drawing/2014/main" id="{FBF366D9-4BCF-44E3-91E9-648C70869D78}"/>
              </a:ext>
            </a:extLst>
          </p:cNvPr>
          <p:cNvSpPr/>
          <p:nvPr/>
        </p:nvSpPr>
        <p:spPr>
          <a:xfrm>
            <a:off x="678860" y="17477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6DE2B700-481A-49A4-9B68-B0FA65565EC5}"/>
              </a:ext>
            </a:extLst>
          </p:cNvPr>
          <p:cNvSpPr txBox="1">
            <a:spLocks/>
          </p:cNvSpPr>
          <p:nvPr/>
        </p:nvSpPr>
        <p:spPr>
          <a:xfrm>
            <a:off x="566539" y="2096526"/>
            <a:ext cx="5749304" cy="2086214"/>
          </a:xfrm>
          <a:prstGeom prst="rect">
            <a:avLst/>
          </a:prstGeom>
          <a:noFill/>
          <a:ln>
            <a:noFill/>
          </a:ln>
          <a:effectLst/>
        </p:spPr>
        <p:txBody>
          <a:bodyPr vert="horz" lIns="36000" tIns="36000" rIns="36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marR="0" lvl="0" indent="-171450" defTabSz="995363" fontAlgn="base">
              <a:lnSpc>
                <a:spcPct val="100000"/>
              </a:lnSpc>
              <a:spcBef>
                <a:spcPts val="0"/>
              </a:spcBef>
              <a:spcAft>
                <a:spcPts val="600"/>
              </a:spcAft>
              <a:buClr>
                <a:srgbClr val="265787"/>
              </a:buClr>
              <a:tabLst/>
              <a:defRPr/>
            </a:pPr>
            <a:r>
              <a:rPr lang="sk-SK" sz="1200">
                <a:solidFill>
                  <a:sysClr val="windowText" lastClr="000000"/>
                </a:solidFill>
                <a:latin typeface="+mn-lt"/>
                <a:cs typeface="Arial" panose="020B0604020202020204" pitchFamily="34" charset="0"/>
              </a:rPr>
              <a:t>Zámerom projektu bolo vhodne implementovať najmä požiadavky tzv. </a:t>
            </a:r>
            <a:r>
              <a:rPr lang="sk-SK" sz="1200" b="1" err="1">
                <a:solidFill>
                  <a:sysClr val="windowText" lastClr="000000"/>
                </a:solidFill>
                <a:latin typeface="+mn-lt"/>
                <a:cs typeface="Arial" panose="020B0604020202020204" pitchFamily="34" charset="0"/>
              </a:rPr>
              <a:t>Winter</a:t>
            </a:r>
            <a:r>
              <a:rPr lang="sk-SK" sz="1200" b="1">
                <a:solidFill>
                  <a:sysClr val="windowText" lastClr="000000"/>
                </a:solidFill>
                <a:latin typeface="+mn-lt"/>
                <a:cs typeface="Arial" panose="020B0604020202020204" pitchFamily="34" charset="0"/>
              </a:rPr>
              <a:t> </a:t>
            </a:r>
            <a:r>
              <a:rPr lang="sk-SK" sz="1200" b="1" err="1">
                <a:solidFill>
                  <a:sysClr val="windowText" lastClr="000000"/>
                </a:solidFill>
                <a:latin typeface="+mn-lt"/>
                <a:cs typeface="Arial" panose="020B0604020202020204" pitchFamily="34" charset="0"/>
              </a:rPr>
              <a:t>Package</a:t>
            </a:r>
            <a:r>
              <a:rPr lang="sk-SK" sz="1200" b="1">
                <a:solidFill>
                  <a:sysClr val="windowText" lastClr="000000"/>
                </a:solidFill>
                <a:latin typeface="+mn-lt"/>
                <a:cs typeface="Arial" panose="020B0604020202020204" pitchFamily="34" charset="0"/>
              </a:rPr>
              <a:t> EÚ </a:t>
            </a:r>
            <a:r>
              <a:rPr lang="sk-SK" sz="1200">
                <a:solidFill>
                  <a:sysClr val="windowText" lastClr="000000"/>
                </a:solidFill>
                <a:latin typeface="+mn-lt"/>
                <a:cs typeface="Arial" panose="020B0604020202020204" pitchFamily="34" charset="0"/>
              </a:rPr>
              <a:t>v oblasti nového dizajnu trhu s elektrinou, ktorý ustanovil nové činnosti a aktérov na elektroenergetickom trhu a podporiť rozvoj a integráciu obnoviteľných zdrojov energie (ďalej ako „OZE“).</a:t>
            </a:r>
          </a:p>
          <a:p>
            <a:pPr marL="171450" marR="0" lvl="0" indent="-171450" defTabSz="995363" fontAlgn="base">
              <a:lnSpc>
                <a:spcPct val="100000"/>
              </a:lnSpc>
              <a:spcBef>
                <a:spcPts val="0"/>
              </a:spcBef>
              <a:spcAft>
                <a:spcPts val="600"/>
              </a:spcAft>
              <a:buClr>
                <a:srgbClr val="265787"/>
              </a:buClr>
              <a:tabLst/>
              <a:defRPr/>
            </a:pPr>
            <a:r>
              <a:rPr lang="sk-SK" sz="1200">
                <a:solidFill>
                  <a:sysClr val="windowText" lastClr="000000"/>
                </a:solidFill>
                <a:latin typeface="+mn-lt"/>
                <a:cs typeface="Arial" panose="020B0604020202020204" pitchFamily="34" charset="0"/>
              </a:rPr>
              <a:t>Viaceré z týchto </a:t>
            </a:r>
            <a:r>
              <a:rPr lang="sk-SK" sz="1200" b="1">
                <a:solidFill>
                  <a:sysClr val="windowText" lastClr="000000"/>
                </a:solidFill>
                <a:latin typeface="+mn-lt"/>
                <a:cs typeface="Arial" panose="020B0604020202020204" pitchFamily="34" charset="0"/>
              </a:rPr>
              <a:t>nových činností nie je možné realizovať a prevádzkovať bez centrálnej úpravy dátových tokov </a:t>
            </a:r>
            <a:r>
              <a:rPr lang="sk-SK" sz="1200">
                <a:solidFill>
                  <a:sysClr val="windowText" lastClr="000000"/>
                </a:solidFill>
                <a:latin typeface="+mn-lt"/>
                <a:cs typeface="Arial" panose="020B0604020202020204" pitchFamily="34" charset="0"/>
              </a:rPr>
              <a:t>(zdieľanie elektriny z OZE, akumulácia, vznik energetických spoločenstiev, agregácia a poskytovanie flexibility, aktívni odberatelia).</a:t>
            </a:r>
          </a:p>
          <a:p>
            <a:pPr marL="171450" marR="0" lvl="0" indent="-171450" defTabSz="995363" fontAlgn="base">
              <a:lnSpc>
                <a:spcPct val="100000"/>
              </a:lnSpc>
              <a:spcBef>
                <a:spcPts val="0"/>
              </a:spcBef>
              <a:spcAft>
                <a:spcPts val="600"/>
              </a:spcAft>
              <a:buClr>
                <a:srgbClr val="265787"/>
              </a:buClr>
              <a:tabLst/>
              <a:defRPr/>
            </a:pPr>
            <a:r>
              <a:rPr lang="sk-SK" sz="1200">
                <a:solidFill>
                  <a:sysClr val="windowText" lastClr="000000"/>
                </a:solidFill>
                <a:latin typeface="+mn-lt"/>
                <a:cs typeface="Arial" panose="020B0604020202020204" pitchFamily="34" charset="0"/>
              </a:rPr>
              <a:t>Namiesto </a:t>
            </a:r>
            <a:r>
              <a:rPr lang="sk-SK" sz="1200" err="1">
                <a:solidFill>
                  <a:sysClr val="windowText" lastClr="000000"/>
                </a:solidFill>
                <a:latin typeface="+mn-lt"/>
                <a:cs typeface="Arial" panose="020B0604020202020204" pitchFamily="34" charset="0"/>
              </a:rPr>
              <a:t>decentrálneho</a:t>
            </a:r>
            <a:r>
              <a:rPr lang="sk-SK" sz="1200">
                <a:solidFill>
                  <a:sysClr val="windowText" lastClr="000000"/>
                </a:solidFill>
                <a:latin typeface="+mn-lt"/>
                <a:cs typeface="Arial" panose="020B0604020202020204" pitchFamily="34" charset="0"/>
              </a:rPr>
              <a:t> a nie vždy jednotného poskytovania dát mimo regulované cesty vznik jednotného </a:t>
            </a:r>
            <a:r>
              <a:rPr lang="sk-SK" sz="1200" b="1">
                <a:solidFill>
                  <a:sysClr val="windowText" lastClr="000000"/>
                </a:solidFill>
                <a:latin typeface="+mn-lt"/>
                <a:cs typeface="Arial" panose="020B0604020202020204" pitchFamily="34" charset="0"/>
              </a:rPr>
              <a:t>regulovaného systému transparentného a nediskriminačného prístupu </a:t>
            </a:r>
            <a:r>
              <a:rPr lang="sk-SK" sz="1200">
                <a:solidFill>
                  <a:sysClr val="windowText" lastClr="000000"/>
                </a:solidFill>
                <a:latin typeface="+mn-lt"/>
                <a:cs typeface="Arial" panose="020B0604020202020204" pitchFamily="34" charset="0"/>
              </a:rPr>
              <a:t>k dátam pre subjekty relevantné a poverené odberateľom. </a:t>
            </a:r>
          </a:p>
        </p:txBody>
      </p:sp>
      <p:grpSp>
        <p:nvGrpSpPr>
          <p:cNvPr id="45" name="Group 44">
            <a:extLst>
              <a:ext uri="{FF2B5EF4-FFF2-40B4-BE49-F238E27FC236}">
                <a16:creationId xmlns:a16="http://schemas.microsoft.com/office/drawing/2014/main" id="{1556D7E2-28CC-4DC9-9A19-9FD6BE708529}"/>
              </a:ext>
            </a:extLst>
          </p:cNvPr>
          <p:cNvGrpSpPr/>
          <p:nvPr/>
        </p:nvGrpSpPr>
        <p:grpSpPr>
          <a:xfrm>
            <a:off x="6295181" y="2034197"/>
            <a:ext cx="287586" cy="2032692"/>
            <a:chOff x="6406443" y="2089728"/>
            <a:chExt cx="287586" cy="2032692"/>
          </a:xfrm>
        </p:grpSpPr>
        <p:cxnSp>
          <p:nvCxnSpPr>
            <p:cNvPr id="22" name="Straight Connector 21">
              <a:extLst>
                <a:ext uri="{FF2B5EF4-FFF2-40B4-BE49-F238E27FC236}">
                  <a16:creationId xmlns:a16="http://schemas.microsoft.com/office/drawing/2014/main" id="{E70EA64F-B41C-4E31-833B-6B0AE89BE99A}"/>
                </a:ext>
              </a:extLst>
            </p:cNvPr>
            <p:cNvCxnSpPr>
              <a:cxnSpLocks/>
            </p:cNvCxnSpPr>
            <p:nvPr/>
          </p:nvCxnSpPr>
          <p:spPr>
            <a:xfrm>
              <a:off x="6560567" y="2089728"/>
              <a:ext cx="0" cy="2032692"/>
            </a:xfrm>
            <a:prstGeom prst="line">
              <a:avLst/>
            </a:prstGeom>
            <a:noFill/>
            <a:ln w="9525" cap="flat" cmpd="sng" algn="ctr">
              <a:solidFill>
                <a:srgbClr val="BEBEBE"/>
              </a:solidFill>
              <a:prstDash val="solid"/>
              <a:tailEnd type="none"/>
            </a:ln>
            <a:effectLst>
              <a:outerShdw blurRad="50800" dist="38100" dir="2700000" algn="tl" rotWithShape="0">
                <a:prstClr val="black">
                  <a:alpha val="40000"/>
                </a:prstClr>
              </a:outerShdw>
            </a:effectLst>
          </p:spPr>
        </p:cxnSp>
        <p:grpSp>
          <p:nvGrpSpPr>
            <p:cNvPr id="23" name="Group 22">
              <a:extLst>
                <a:ext uri="{FF2B5EF4-FFF2-40B4-BE49-F238E27FC236}">
                  <a16:creationId xmlns:a16="http://schemas.microsoft.com/office/drawing/2014/main" id="{B69846C9-93ED-45DD-BF76-7A34D6FA4DAD}"/>
                </a:ext>
              </a:extLst>
            </p:cNvPr>
            <p:cNvGrpSpPr/>
            <p:nvPr/>
          </p:nvGrpSpPr>
          <p:grpSpPr>
            <a:xfrm>
              <a:off x="6406443" y="2962281"/>
              <a:ext cx="287586" cy="287586"/>
              <a:chOff x="6146574" y="4337913"/>
              <a:chExt cx="344033" cy="344033"/>
            </a:xfrm>
          </p:grpSpPr>
          <p:grpSp>
            <p:nvGrpSpPr>
              <p:cNvPr id="24" name="Group 23">
                <a:extLst>
                  <a:ext uri="{FF2B5EF4-FFF2-40B4-BE49-F238E27FC236}">
                    <a16:creationId xmlns:a16="http://schemas.microsoft.com/office/drawing/2014/main" id="{40ADA741-B447-4936-88B5-1F28ED326B3E}"/>
                  </a:ext>
                </a:extLst>
              </p:cNvPr>
              <p:cNvGrpSpPr/>
              <p:nvPr/>
            </p:nvGrpSpPr>
            <p:grpSpPr>
              <a:xfrm>
                <a:off x="6146574" y="4337913"/>
                <a:ext cx="344033" cy="344033"/>
                <a:chOff x="5433574" y="4600015"/>
                <a:chExt cx="344033" cy="344033"/>
              </a:xfrm>
              <a:solidFill>
                <a:srgbClr val="FFFFFF"/>
              </a:solidFill>
            </p:grpSpPr>
            <p:sp>
              <p:nvSpPr>
                <p:cNvPr id="26" name="Oval 25">
                  <a:extLst>
                    <a:ext uri="{FF2B5EF4-FFF2-40B4-BE49-F238E27FC236}">
                      <a16:creationId xmlns:a16="http://schemas.microsoft.com/office/drawing/2014/main" id="{B7F83F0F-5D49-4829-8E5B-AFE85941C045}"/>
                    </a:ext>
                  </a:extLst>
                </p:cNvPr>
                <p:cNvSpPr/>
                <p:nvPr/>
              </p:nvSpPr>
              <p:spPr>
                <a:xfrm>
                  <a:off x="5433574" y="4600015"/>
                  <a:ext cx="344033" cy="344033"/>
                </a:xfrm>
                <a:prstGeom prst="ellipse">
                  <a:avLst/>
                </a:prstGeom>
                <a:grpFill/>
                <a:ln w="19050" cap="flat" cmpd="sng" algn="ctr">
                  <a:solidFill>
                    <a:srgbClr val="265787"/>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DB5BF723-098C-4492-8188-A14EA6515F77}"/>
                    </a:ext>
                  </a:extLst>
                </p:cNvPr>
                <p:cNvSpPr/>
                <p:nvPr/>
              </p:nvSpPr>
              <p:spPr>
                <a:xfrm>
                  <a:off x="5474566" y="4641006"/>
                  <a:ext cx="262050" cy="262050"/>
                </a:xfrm>
                <a:prstGeom prst="ellipse">
                  <a:avLst/>
                </a:prstGeom>
                <a:grpFill/>
                <a:ln w="31750" cap="flat" cmpd="sng" algn="ctr">
                  <a:solidFill>
                    <a:schemeClr val="accent3"/>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sp>
            <p:nvSpPr>
              <p:cNvPr id="25" name="Arrow: Chevron 24">
                <a:extLst>
                  <a:ext uri="{FF2B5EF4-FFF2-40B4-BE49-F238E27FC236}">
                    <a16:creationId xmlns:a16="http://schemas.microsoft.com/office/drawing/2014/main" id="{0610F6BE-68A0-41F3-BE23-AE14E1EDE7D7}"/>
                  </a:ext>
                </a:extLst>
              </p:cNvPr>
              <p:cNvSpPr/>
              <p:nvPr/>
            </p:nvSpPr>
            <p:spPr>
              <a:xfrm>
                <a:off x="6280433" y="4469110"/>
                <a:ext cx="101033" cy="78580"/>
              </a:xfrm>
              <a:prstGeom prst="chevron">
                <a:avLst/>
              </a:prstGeom>
              <a:solidFill>
                <a:srgbClr val="265787"/>
              </a:solidFill>
              <a:ln w="12700" cap="flat" cmpd="sng" algn="ctr">
                <a:solidFill>
                  <a:srgbClr val="2E75B6"/>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grpSp>
      <p:sp>
        <p:nvSpPr>
          <p:cNvPr id="29" name="Content Placeholder 2">
            <a:extLst>
              <a:ext uri="{FF2B5EF4-FFF2-40B4-BE49-F238E27FC236}">
                <a16:creationId xmlns:a16="http://schemas.microsoft.com/office/drawing/2014/main" id="{F064146B-DAC5-4C06-91CA-0BAE6C36C4B6}"/>
              </a:ext>
            </a:extLst>
          </p:cNvPr>
          <p:cNvSpPr txBox="1">
            <a:spLocks/>
          </p:cNvSpPr>
          <p:nvPr/>
        </p:nvSpPr>
        <p:spPr>
          <a:xfrm>
            <a:off x="6606107" y="2376189"/>
            <a:ext cx="2091608" cy="1526889"/>
          </a:xfrm>
          <a:prstGeom prst="rect">
            <a:avLst/>
          </a:prstGeom>
          <a:noFill/>
          <a:ln>
            <a:noFill/>
          </a:ln>
          <a:effectLst/>
        </p:spPr>
        <p:txBody>
          <a:bodyPr vert="horz" lIns="36000" tIns="36000" rIns="36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95363" fontAlgn="base">
              <a:lnSpc>
                <a:spcPct val="100000"/>
              </a:lnSpc>
              <a:spcBef>
                <a:spcPts val="0"/>
              </a:spcBef>
              <a:spcAft>
                <a:spcPts val="600"/>
              </a:spcAft>
              <a:buClr>
                <a:srgbClr val="265787"/>
              </a:buClr>
              <a:buNone/>
              <a:tabLst/>
              <a:defRPr/>
            </a:pPr>
            <a:r>
              <a:rPr lang="sk-SK" sz="1200">
                <a:solidFill>
                  <a:sysClr val="windowText" lastClr="000000"/>
                </a:solidFill>
                <a:latin typeface="+mn-lt"/>
                <a:cs typeface="Arial" panose="020B0604020202020204" pitchFamily="34" charset="0"/>
              </a:rPr>
              <a:t>Na základe týchto požiadaviek vznikla potreba </a:t>
            </a:r>
            <a:r>
              <a:rPr lang="sk-SK" sz="1200" b="1">
                <a:solidFill>
                  <a:sysClr val="windowText" lastClr="000000"/>
                </a:solidFill>
                <a:latin typeface="+mn-lt"/>
                <a:cs typeface="Arial" panose="020B0604020202020204" pitchFamily="34" charset="0"/>
              </a:rPr>
              <a:t>vytvoriť a prevádzkovať centrálnu platformu správy a riadenia dát (pracovný názov Energetické dátové centrum – EDC</a:t>
            </a:r>
            <a:r>
              <a:rPr lang="sk-SK" sz="1200">
                <a:solidFill>
                  <a:sysClr val="windowText" lastClr="000000"/>
                </a:solidFill>
                <a:latin typeface="+mn-lt"/>
                <a:cs typeface="Arial" panose="020B0604020202020204" pitchFamily="34" charset="0"/>
              </a:rPr>
              <a:t>), ktorá by vychádzala z existujúcich dátových štandardov.</a:t>
            </a:r>
          </a:p>
        </p:txBody>
      </p:sp>
      <p:sp>
        <p:nvSpPr>
          <p:cNvPr id="31" name="Content Placeholder 2">
            <a:extLst>
              <a:ext uri="{FF2B5EF4-FFF2-40B4-BE49-F238E27FC236}">
                <a16:creationId xmlns:a16="http://schemas.microsoft.com/office/drawing/2014/main" id="{72670FDE-4712-4B3E-A912-629706BEEE51}"/>
              </a:ext>
            </a:extLst>
          </p:cNvPr>
          <p:cNvSpPr txBox="1">
            <a:spLocks/>
          </p:cNvSpPr>
          <p:nvPr/>
        </p:nvSpPr>
        <p:spPr>
          <a:xfrm>
            <a:off x="537314" y="4406695"/>
            <a:ext cx="8189057" cy="1779717"/>
          </a:xfrm>
          <a:prstGeom prst="rect">
            <a:avLst/>
          </a:prstGeom>
          <a:solidFill>
            <a:schemeClr val="bg1">
              <a:lumMod val="85000"/>
              <a:alpha val="40000"/>
            </a:schemeClr>
          </a:solidFill>
          <a:ln>
            <a:solidFill>
              <a:srgbClr val="265787"/>
            </a:solidFill>
          </a:ln>
          <a:effectLst/>
        </p:spPr>
        <p:txBody>
          <a:bodyPr vert="horz" lIns="36000" tIns="216000" rIns="36000" bIns="3600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95363" fontAlgn="base">
              <a:buClr>
                <a:srgbClr val="265787"/>
              </a:buClr>
              <a:defRPr/>
            </a:pPr>
            <a:r>
              <a:rPr lang="sk-SK" sz="1200">
                <a:solidFill>
                  <a:sysClr val="windowText" lastClr="000000"/>
                </a:solidFill>
                <a:latin typeface="+mn-lt"/>
                <a:cs typeface="Arial" panose="020B0604020202020204" pitchFamily="34" charset="0"/>
              </a:rPr>
              <a:t>Vytvoriť a implementovať centrálnu platformu pre výmenu dát sa cieľom:</a:t>
            </a:r>
          </a:p>
          <a:p>
            <a:pPr marL="528066" lvl="1" indent="-171450" defTabSz="995363" fontAlgn="base">
              <a:buClr>
                <a:srgbClr val="265787"/>
              </a:buClr>
              <a:defRPr/>
            </a:pPr>
            <a:r>
              <a:rPr lang="sk-SK" sz="1200">
                <a:solidFill>
                  <a:sysClr val="windowText" lastClr="000000"/>
                </a:solidFill>
                <a:latin typeface="+mn-lt"/>
                <a:cs typeface="Arial" panose="020B0604020202020204" pitchFamily="34" charset="0"/>
              </a:rPr>
              <a:t>zjednodušiť  a unifikovať dátové výmeny na trhu s elektrinou</a:t>
            </a:r>
          </a:p>
          <a:p>
            <a:pPr marL="528066" lvl="1" indent="-171450" defTabSz="995363" fontAlgn="base">
              <a:buClr>
                <a:srgbClr val="265787"/>
              </a:buClr>
              <a:defRPr/>
            </a:pPr>
            <a:r>
              <a:rPr lang="sk-SK" sz="1200">
                <a:solidFill>
                  <a:sysClr val="windowText" lastClr="000000"/>
                </a:solidFill>
                <a:latin typeface="+mn-lt"/>
                <a:cs typeface="Arial" panose="020B0604020202020204" pitchFamily="34" charset="0"/>
              </a:rPr>
              <a:t>zaviesť nové dátové toky, ktoré umožnia pôsobenie novým účastníkom trhu a sprístupnenie dát koncovým odberateľom.</a:t>
            </a:r>
          </a:p>
          <a:p>
            <a:pPr marL="528066" lvl="1" indent="-171450" defTabSz="995363" fontAlgn="base">
              <a:buClr>
                <a:srgbClr val="265787"/>
              </a:buClr>
              <a:defRPr/>
            </a:pPr>
            <a:r>
              <a:rPr lang="sk-SK" sz="1200">
                <a:solidFill>
                  <a:sysClr val="windowText" lastClr="000000"/>
                </a:solidFill>
                <a:latin typeface="+mn-lt"/>
                <a:cs typeface="Arial" panose="020B0604020202020204" pitchFamily="34" charset="0"/>
              </a:rPr>
              <a:t>zaistiť v nastupujúcej decentralizovanej energetike dostatok flexibility pre bezpečné a spoľahlivé prevádzkovanie elektrizačnej sústavy a využívať účastníkom trhu, predovšetkým spotrebiteľom elektriny, nové možnosti zabezpečenia elektriny s cieľom správať sa výrazne ekologickejšie, byť menej závislý na centrálnych dodávkach, a v neposlednom rade minimalizovať náklady na jej obstaranie.</a:t>
            </a:r>
          </a:p>
        </p:txBody>
      </p:sp>
      <p:sp>
        <p:nvSpPr>
          <p:cNvPr id="32" name="Rectangle: Rounded Corners 31">
            <a:extLst>
              <a:ext uri="{FF2B5EF4-FFF2-40B4-BE49-F238E27FC236}">
                <a16:creationId xmlns:a16="http://schemas.microsoft.com/office/drawing/2014/main" id="{9C6F837C-02B4-49A9-B24F-B175DE267C29}"/>
              </a:ext>
            </a:extLst>
          </p:cNvPr>
          <p:cNvSpPr/>
          <p:nvPr/>
        </p:nvSpPr>
        <p:spPr>
          <a:xfrm>
            <a:off x="899161" y="4263069"/>
            <a:ext cx="2688770"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Zámer systému EDC</a:t>
            </a:r>
          </a:p>
        </p:txBody>
      </p:sp>
      <p:sp>
        <p:nvSpPr>
          <p:cNvPr id="33" name="Oval 32">
            <a:extLst>
              <a:ext uri="{FF2B5EF4-FFF2-40B4-BE49-F238E27FC236}">
                <a16:creationId xmlns:a16="http://schemas.microsoft.com/office/drawing/2014/main" id="{F86FD0F2-718D-488B-BA4D-28AD6BCEE5F1}"/>
              </a:ext>
            </a:extLst>
          </p:cNvPr>
          <p:cNvSpPr/>
          <p:nvPr/>
        </p:nvSpPr>
        <p:spPr>
          <a:xfrm>
            <a:off x="678860" y="4245069"/>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55" name="Sharing_ideas" descr="{&quot;Key&quot;:&quot;POWER_USER_SHAPE_ICON&quot;,&quot;Value&quot;:&quot;POWER_USER_SHAPE_ICON_STYLE_1&quot;}">
            <a:extLst>
              <a:ext uri="{FF2B5EF4-FFF2-40B4-BE49-F238E27FC236}">
                <a16:creationId xmlns:a16="http://schemas.microsoft.com/office/drawing/2014/main" id="{CD78062E-7C7B-4CD6-80E5-BAD34B43F8CD}"/>
              </a:ext>
            </a:extLst>
          </p:cNvPr>
          <p:cNvGrpSpPr>
            <a:grpSpLocks noChangeAspect="1"/>
          </p:cNvGrpSpPr>
          <p:nvPr>
            <p:custDataLst>
              <p:tags r:id="rId2"/>
            </p:custDataLst>
          </p:nvPr>
        </p:nvGrpSpPr>
        <p:grpSpPr>
          <a:xfrm>
            <a:off x="740896" y="1786468"/>
            <a:ext cx="199927" cy="248555"/>
            <a:chOff x="1173952" y="1456745"/>
            <a:chExt cx="327026" cy="406569"/>
          </a:xfrm>
          <a:solidFill>
            <a:srgbClr val="265787"/>
          </a:solidFill>
        </p:grpSpPr>
        <p:grpSp>
          <p:nvGrpSpPr>
            <p:cNvPr id="56" name="Group 55">
              <a:extLst>
                <a:ext uri="{FF2B5EF4-FFF2-40B4-BE49-F238E27FC236}">
                  <a16:creationId xmlns:a16="http://schemas.microsoft.com/office/drawing/2014/main" id="{EBF9D687-B19D-46B0-9FDB-E263E6642F9A}"/>
                </a:ext>
              </a:extLst>
            </p:cNvPr>
            <p:cNvGrpSpPr/>
            <p:nvPr/>
          </p:nvGrpSpPr>
          <p:grpSpPr>
            <a:xfrm>
              <a:off x="1173952" y="1571214"/>
              <a:ext cx="327026" cy="292100"/>
              <a:chOff x="3140075" y="401639"/>
              <a:chExt cx="327026" cy="292100"/>
            </a:xfrm>
            <a:grpFill/>
          </p:grpSpPr>
          <p:sp>
            <p:nvSpPr>
              <p:cNvPr id="70" name="Freeform 131">
                <a:extLst>
                  <a:ext uri="{FF2B5EF4-FFF2-40B4-BE49-F238E27FC236}">
                    <a16:creationId xmlns:a16="http://schemas.microsoft.com/office/drawing/2014/main" id="{3F6123C4-7B15-4A52-B77A-9D03037E114F}"/>
                  </a:ext>
                </a:extLst>
              </p:cNvPr>
              <p:cNvSpPr>
                <a:spLocks/>
              </p:cNvSpPr>
              <p:nvPr/>
            </p:nvSpPr>
            <p:spPr bwMode="auto">
              <a:xfrm>
                <a:off x="3321050" y="487364"/>
                <a:ext cx="88900" cy="144463"/>
              </a:xfrm>
              <a:custGeom>
                <a:avLst/>
                <a:gdLst>
                  <a:gd name="T0" fmla="*/ 16 w 146"/>
                  <a:gd name="T1" fmla="*/ 235 h 235"/>
                  <a:gd name="T2" fmla="*/ 0 w 146"/>
                  <a:gd name="T3" fmla="*/ 235 h 235"/>
                  <a:gd name="T4" fmla="*/ 0 w 146"/>
                  <a:gd name="T5" fmla="*/ 113 h 235"/>
                  <a:gd name="T6" fmla="*/ 19 w 146"/>
                  <a:gd name="T7" fmla="*/ 64 h 235"/>
                  <a:gd name="T8" fmla="*/ 69 w 146"/>
                  <a:gd name="T9" fmla="*/ 13 h 235"/>
                  <a:gd name="T10" fmla="*/ 99 w 146"/>
                  <a:gd name="T11" fmla="*/ 0 h 235"/>
                  <a:gd name="T12" fmla="*/ 100 w 146"/>
                  <a:gd name="T13" fmla="*/ 0 h 235"/>
                  <a:gd name="T14" fmla="*/ 129 w 146"/>
                  <a:gd name="T15" fmla="*/ 12 h 235"/>
                  <a:gd name="T16" fmla="*/ 130 w 146"/>
                  <a:gd name="T17" fmla="*/ 71 h 235"/>
                  <a:gd name="T18" fmla="*/ 95 w 146"/>
                  <a:gd name="T19" fmla="*/ 108 h 235"/>
                  <a:gd name="T20" fmla="*/ 83 w 146"/>
                  <a:gd name="T21" fmla="*/ 97 h 235"/>
                  <a:gd name="T22" fmla="*/ 118 w 146"/>
                  <a:gd name="T23" fmla="*/ 60 h 235"/>
                  <a:gd name="T24" fmla="*/ 118 w 146"/>
                  <a:gd name="T25" fmla="*/ 24 h 235"/>
                  <a:gd name="T26" fmla="*/ 99 w 146"/>
                  <a:gd name="T27" fmla="*/ 16 h 235"/>
                  <a:gd name="T28" fmla="*/ 81 w 146"/>
                  <a:gd name="T29" fmla="*/ 24 h 235"/>
                  <a:gd name="T30" fmla="*/ 31 w 146"/>
                  <a:gd name="T31" fmla="*/ 76 h 235"/>
                  <a:gd name="T32" fmla="*/ 16 w 146"/>
                  <a:gd name="T33" fmla="*/ 113 h 235"/>
                  <a:gd name="T34" fmla="*/ 16 w 146"/>
                  <a:gd name="T35"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35">
                    <a:moveTo>
                      <a:pt x="16" y="235"/>
                    </a:moveTo>
                    <a:lnTo>
                      <a:pt x="0" y="235"/>
                    </a:lnTo>
                    <a:lnTo>
                      <a:pt x="0" y="113"/>
                    </a:lnTo>
                    <a:cubicBezTo>
                      <a:pt x="0" y="94"/>
                      <a:pt x="7" y="77"/>
                      <a:pt x="19" y="64"/>
                    </a:cubicBezTo>
                    <a:lnTo>
                      <a:pt x="69" y="13"/>
                    </a:lnTo>
                    <a:cubicBezTo>
                      <a:pt x="77" y="4"/>
                      <a:pt x="88" y="0"/>
                      <a:pt x="99" y="0"/>
                    </a:cubicBezTo>
                    <a:lnTo>
                      <a:pt x="100" y="0"/>
                    </a:lnTo>
                    <a:cubicBezTo>
                      <a:pt x="111" y="0"/>
                      <a:pt x="121" y="4"/>
                      <a:pt x="129" y="12"/>
                    </a:cubicBezTo>
                    <a:cubicBezTo>
                      <a:pt x="146" y="28"/>
                      <a:pt x="146" y="55"/>
                      <a:pt x="130" y="71"/>
                    </a:cubicBezTo>
                    <a:lnTo>
                      <a:pt x="95" y="108"/>
                    </a:lnTo>
                    <a:lnTo>
                      <a:pt x="83" y="97"/>
                    </a:lnTo>
                    <a:lnTo>
                      <a:pt x="118" y="60"/>
                    </a:lnTo>
                    <a:cubicBezTo>
                      <a:pt x="128" y="50"/>
                      <a:pt x="127" y="34"/>
                      <a:pt x="118" y="24"/>
                    </a:cubicBezTo>
                    <a:cubicBezTo>
                      <a:pt x="113" y="19"/>
                      <a:pt x="106" y="16"/>
                      <a:pt x="99" y="16"/>
                    </a:cubicBezTo>
                    <a:cubicBezTo>
                      <a:pt x="92" y="16"/>
                      <a:pt x="86" y="19"/>
                      <a:pt x="81" y="24"/>
                    </a:cubicBezTo>
                    <a:lnTo>
                      <a:pt x="31" y="76"/>
                    </a:lnTo>
                    <a:cubicBezTo>
                      <a:pt x="22" y="86"/>
                      <a:pt x="16" y="99"/>
                      <a:pt x="16" y="113"/>
                    </a:cubicBezTo>
                    <a:lnTo>
                      <a:pt x="16" y="23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132">
                <a:extLst>
                  <a:ext uri="{FF2B5EF4-FFF2-40B4-BE49-F238E27FC236}">
                    <a16:creationId xmlns:a16="http://schemas.microsoft.com/office/drawing/2014/main" id="{C7B4B645-7481-46D0-85C2-E2B74C2A7CD7}"/>
                  </a:ext>
                </a:extLst>
              </p:cNvPr>
              <p:cNvSpPr>
                <a:spLocks/>
              </p:cNvSpPr>
              <p:nvPr/>
            </p:nvSpPr>
            <p:spPr bwMode="auto">
              <a:xfrm>
                <a:off x="3363913" y="401639"/>
                <a:ext cx="103188" cy="230188"/>
              </a:xfrm>
              <a:custGeom>
                <a:avLst/>
                <a:gdLst>
                  <a:gd name="T0" fmla="*/ 68 w 169"/>
                  <a:gd name="T1" fmla="*/ 377 h 377"/>
                  <a:gd name="T2" fmla="*/ 51 w 169"/>
                  <a:gd name="T3" fmla="*/ 377 h 377"/>
                  <a:gd name="T4" fmla="*/ 51 w 169"/>
                  <a:gd name="T5" fmla="*/ 369 h 377"/>
                  <a:gd name="T6" fmla="*/ 65 w 169"/>
                  <a:gd name="T7" fmla="*/ 320 h 377"/>
                  <a:gd name="T8" fmla="*/ 131 w 169"/>
                  <a:gd name="T9" fmla="*/ 208 h 377"/>
                  <a:gd name="T10" fmla="*/ 153 w 169"/>
                  <a:gd name="T11" fmla="*/ 129 h 377"/>
                  <a:gd name="T12" fmla="*/ 153 w 169"/>
                  <a:gd name="T13" fmla="*/ 36 h 377"/>
                  <a:gd name="T14" fmla="*/ 133 w 169"/>
                  <a:gd name="T15" fmla="*/ 16 h 377"/>
                  <a:gd name="T16" fmla="*/ 113 w 169"/>
                  <a:gd name="T17" fmla="*/ 36 h 377"/>
                  <a:gd name="T18" fmla="*/ 113 w 169"/>
                  <a:gd name="T19" fmla="*/ 117 h 377"/>
                  <a:gd name="T20" fmla="*/ 86 w 169"/>
                  <a:gd name="T21" fmla="*/ 185 h 377"/>
                  <a:gd name="T22" fmla="*/ 12 w 169"/>
                  <a:gd name="T23" fmla="*/ 262 h 377"/>
                  <a:gd name="T24" fmla="*/ 0 w 169"/>
                  <a:gd name="T25" fmla="*/ 250 h 377"/>
                  <a:gd name="T26" fmla="*/ 74 w 169"/>
                  <a:gd name="T27" fmla="*/ 173 h 377"/>
                  <a:gd name="T28" fmla="*/ 97 w 169"/>
                  <a:gd name="T29" fmla="*/ 117 h 377"/>
                  <a:gd name="T30" fmla="*/ 97 w 169"/>
                  <a:gd name="T31" fmla="*/ 36 h 377"/>
                  <a:gd name="T32" fmla="*/ 133 w 169"/>
                  <a:gd name="T33" fmla="*/ 0 h 377"/>
                  <a:gd name="T34" fmla="*/ 169 w 169"/>
                  <a:gd name="T35" fmla="*/ 36 h 377"/>
                  <a:gd name="T36" fmla="*/ 169 w 169"/>
                  <a:gd name="T37" fmla="*/ 129 h 377"/>
                  <a:gd name="T38" fmla="*/ 145 w 169"/>
                  <a:gd name="T39" fmla="*/ 217 h 377"/>
                  <a:gd name="T40" fmla="*/ 79 w 169"/>
                  <a:gd name="T41" fmla="*/ 328 h 377"/>
                  <a:gd name="T42" fmla="*/ 68 w 169"/>
                  <a:gd name="T43" fmla="*/ 369 h 377"/>
                  <a:gd name="T44" fmla="*/ 68 w 169"/>
                  <a:gd name="T45"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377">
                    <a:moveTo>
                      <a:pt x="68" y="377"/>
                    </a:moveTo>
                    <a:lnTo>
                      <a:pt x="51" y="377"/>
                    </a:lnTo>
                    <a:lnTo>
                      <a:pt x="51" y="369"/>
                    </a:lnTo>
                    <a:cubicBezTo>
                      <a:pt x="51" y="352"/>
                      <a:pt x="56" y="335"/>
                      <a:pt x="65" y="320"/>
                    </a:cubicBezTo>
                    <a:lnTo>
                      <a:pt x="131" y="208"/>
                    </a:lnTo>
                    <a:cubicBezTo>
                      <a:pt x="145" y="184"/>
                      <a:pt x="153" y="157"/>
                      <a:pt x="153" y="129"/>
                    </a:cubicBezTo>
                    <a:lnTo>
                      <a:pt x="153" y="36"/>
                    </a:lnTo>
                    <a:cubicBezTo>
                      <a:pt x="153" y="25"/>
                      <a:pt x="144" y="16"/>
                      <a:pt x="133" y="16"/>
                    </a:cubicBezTo>
                    <a:cubicBezTo>
                      <a:pt x="122" y="16"/>
                      <a:pt x="113" y="25"/>
                      <a:pt x="113" y="36"/>
                    </a:cubicBezTo>
                    <a:lnTo>
                      <a:pt x="113" y="117"/>
                    </a:lnTo>
                    <a:cubicBezTo>
                      <a:pt x="113" y="143"/>
                      <a:pt x="104" y="166"/>
                      <a:pt x="86" y="185"/>
                    </a:cubicBezTo>
                    <a:lnTo>
                      <a:pt x="12" y="262"/>
                    </a:lnTo>
                    <a:lnTo>
                      <a:pt x="0" y="250"/>
                    </a:lnTo>
                    <a:lnTo>
                      <a:pt x="74" y="173"/>
                    </a:lnTo>
                    <a:cubicBezTo>
                      <a:pt x="89" y="158"/>
                      <a:pt x="97" y="138"/>
                      <a:pt x="97" y="117"/>
                    </a:cubicBezTo>
                    <a:lnTo>
                      <a:pt x="97" y="36"/>
                    </a:lnTo>
                    <a:cubicBezTo>
                      <a:pt x="97" y="16"/>
                      <a:pt x="113" y="0"/>
                      <a:pt x="133" y="0"/>
                    </a:cubicBezTo>
                    <a:cubicBezTo>
                      <a:pt x="153" y="0"/>
                      <a:pt x="169" y="16"/>
                      <a:pt x="169" y="36"/>
                    </a:cubicBezTo>
                    <a:lnTo>
                      <a:pt x="169" y="129"/>
                    </a:lnTo>
                    <a:cubicBezTo>
                      <a:pt x="169" y="160"/>
                      <a:pt x="161" y="190"/>
                      <a:pt x="145" y="217"/>
                    </a:cubicBezTo>
                    <a:lnTo>
                      <a:pt x="79" y="328"/>
                    </a:lnTo>
                    <a:cubicBezTo>
                      <a:pt x="72" y="340"/>
                      <a:pt x="68" y="355"/>
                      <a:pt x="68" y="369"/>
                    </a:cubicBezTo>
                    <a:lnTo>
                      <a:pt x="68" y="37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33">
                <a:extLst>
                  <a:ext uri="{FF2B5EF4-FFF2-40B4-BE49-F238E27FC236}">
                    <a16:creationId xmlns:a16="http://schemas.microsoft.com/office/drawing/2014/main" id="{5072B15B-CF15-42A1-A0A3-84B9FB00D401}"/>
                  </a:ext>
                </a:extLst>
              </p:cNvPr>
              <p:cNvSpPr>
                <a:spLocks/>
              </p:cNvSpPr>
              <p:nvPr/>
            </p:nvSpPr>
            <p:spPr bwMode="auto">
              <a:xfrm>
                <a:off x="3397250" y="427039"/>
                <a:ext cx="36513" cy="80963"/>
              </a:xfrm>
              <a:custGeom>
                <a:avLst/>
                <a:gdLst>
                  <a:gd name="T0" fmla="*/ 17 w 60"/>
                  <a:gd name="T1" fmla="*/ 132 h 132"/>
                  <a:gd name="T2" fmla="*/ 0 w 60"/>
                  <a:gd name="T3" fmla="*/ 132 h 132"/>
                  <a:gd name="T4" fmla="*/ 0 w 60"/>
                  <a:gd name="T5" fmla="*/ 32 h 132"/>
                  <a:gd name="T6" fmla="*/ 11 w 60"/>
                  <a:gd name="T7" fmla="*/ 9 h 132"/>
                  <a:gd name="T8" fmla="*/ 43 w 60"/>
                  <a:gd name="T9" fmla="*/ 5 h 132"/>
                  <a:gd name="T10" fmla="*/ 60 w 60"/>
                  <a:gd name="T11" fmla="*/ 32 h 132"/>
                  <a:gd name="T12" fmla="*/ 44 w 60"/>
                  <a:gd name="T13" fmla="*/ 32 h 132"/>
                  <a:gd name="T14" fmla="*/ 36 w 60"/>
                  <a:gd name="T15" fmla="*/ 20 h 132"/>
                  <a:gd name="T16" fmla="*/ 22 w 60"/>
                  <a:gd name="T17" fmla="*/ 22 h 132"/>
                  <a:gd name="T18" fmla="*/ 17 w 60"/>
                  <a:gd name="T19" fmla="*/ 32 h 132"/>
                  <a:gd name="T20" fmla="*/ 17 w 60"/>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32">
                    <a:moveTo>
                      <a:pt x="17" y="132"/>
                    </a:moveTo>
                    <a:lnTo>
                      <a:pt x="0" y="132"/>
                    </a:lnTo>
                    <a:lnTo>
                      <a:pt x="0" y="32"/>
                    </a:lnTo>
                    <a:cubicBezTo>
                      <a:pt x="0" y="23"/>
                      <a:pt x="4" y="15"/>
                      <a:pt x="11" y="9"/>
                    </a:cubicBezTo>
                    <a:cubicBezTo>
                      <a:pt x="20" y="2"/>
                      <a:pt x="33" y="0"/>
                      <a:pt x="43" y="5"/>
                    </a:cubicBezTo>
                    <a:cubicBezTo>
                      <a:pt x="54" y="10"/>
                      <a:pt x="60" y="21"/>
                      <a:pt x="60" y="32"/>
                    </a:cubicBezTo>
                    <a:lnTo>
                      <a:pt x="44" y="32"/>
                    </a:lnTo>
                    <a:cubicBezTo>
                      <a:pt x="44" y="27"/>
                      <a:pt x="41" y="23"/>
                      <a:pt x="36" y="20"/>
                    </a:cubicBezTo>
                    <a:cubicBezTo>
                      <a:pt x="31" y="18"/>
                      <a:pt x="26" y="19"/>
                      <a:pt x="22" y="22"/>
                    </a:cubicBezTo>
                    <a:cubicBezTo>
                      <a:pt x="19" y="25"/>
                      <a:pt x="17" y="28"/>
                      <a:pt x="17" y="32"/>
                    </a:cubicBezTo>
                    <a:lnTo>
                      <a:pt x="17" y="1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34">
                <a:extLst>
                  <a:ext uri="{FF2B5EF4-FFF2-40B4-BE49-F238E27FC236}">
                    <a16:creationId xmlns:a16="http://schemas.microsoft.com/office/drawing/2014/main" id="{51D957EF-0468-4113-88C9-C31E0272E816}"/>
                  </a:ext>
                </a:extLst>
              </p:cNvPr>
              <p:cNvSpPr>
                <a:spLocks/>
              </p:cNvSpPr>
              <p:nvPr/>
            </p:nvSpPr>
            <p:spPr bwMode="auto">
              <a:xfrm>
                <a:off x="3309938" y="623889"/>
                <a:ext cx="107950" cy="69850"/>
              </a:xfrm>
              <a:custGeom>
                <a:avLst/>
                <a:gdLst>
                  <a:gd name="T0" fmla="*/ 68 w 68"/>
                  <a:gd name="T1" fmla="*/ 44 h 44"/>
                  <a:gd name="T2" fmla="*/ 62 w 68"/>
                  <a:gd name="T3" fmla="*/ 44 h 44"/>
                  <a:gd name="T4" fmla="*/ 62 w 68"/>
                  <a:gd name="T5" fmla="*/ 6 h 44"/>
                  <a:gd name="T6" fmla="*/ 6 w 68"/>
                  <a:gd name="T7" fmla="*/ 6 h 44"/>
                  <a:gd name="T8" fmla="*/ 6 w 68"/>
                  <a:gd name="T9" fmla="*/ 44 h 44"/>
                  <a:gd name="T10" fmla="*/ 0 w 68"/>
                  <a:gd name="T11" fmla="*/ 44 h 44"/>
                  <a:gd name="T12" fmla="*/ 0 w 68"/>
                  <a:gd name="T13" fmla="*/ 0 h 44"/>
                  <a:gd name="T14" fmla="*/ 68 w 68"/>
                  <a:gd name="T15" fmla="*/ 0 h 44"/>
                  <a:gd name="T16" fmla="*/ 68 w 6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4">
                    <a:moveTo>
                      <a:pt x="68" y="44"/>
                    </a:moveTo>
                    <a:lnTo>
                      <a:pt x="62" y="44"/>
                    </a:lnTo>
                    <a:lnTo>
                      <a:pt x="62" y="6"/>
                    </a:lnTo>
                    <a:lnTo>
                      <a:pt x="6" y="6"/>
                    </a:lnTo>
                    <a:lnTo>
                      <a:pt x="6" y="44"/>
                    </a:lnTo>
                    <a:lnTo>
                      <a:pt x="0" y="44"/>
                    </a:lnTo>
                    <a:lnTo>
                      <a:pt x="0" y="0"/>
                    </a:lnTo>
                    <a:lnTo>
                      <a:pt x="68" y="0"/>
                    </a:lnTo>
                    <a:lnTo>
                      <a:pt x="68"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35">
                <a:extLst>
                  <a:ext uri="{FF2B5EF4-FFF2-40B4-BE49-F238E27FC236}">
                    <a16:creationId xmlns:a16="http://schemas.microsoft.com/office/drawing/2014/main" id="{AD4B6C86-D9A3-4C48-A9E4-D088DF48BA36}"/>
                  </a:ext>
                </a:extLst>
              </p:cNvPr>
              <p:cNvSpPr>
                <a:spLocks/>
              </p:cNvSpPr>
              <p:nvPr/>
            </p:nvSpPr>
            <p:spPr bwMode="auto">
              <a:xfrm>
                <a:off x="3198813" y="487364"/>
                <a:ext cx="88900" cy="144463"/>
              </a:xfrm>
              <a:custGeom>
                <a:avLst/>
                <a:gdLst>
                  <a:gd name="T0" fmla="*/ 146 w 146"/>
                  <a:gd name="T1" fmla="*/ 235 h 235"/>
                  <a:gd name="T2" fmla="*/ 129 w 146"/>
                  <a:gd name="T3" fmla="*/ 235 h 235"/>
                  <a:gd name="T4" fmla="*/ 129 w 146"/>
                  <a:gd name="T5" fmla="*/ 113 h 235"/>
                  <a:gd name="T6" fmla="*/ 114 w 146"/>
                  <a:gd name="T7" fmla="*/ 76 h 235"/>
                  <a:gd name="T8" fmla="*/ 65 w 146"/>
                  <a:gd name="T9" fmla="*/ 24 h 235"/>
                  <a:gd name="T10" fmla="*/ 47 w 146"/>
                  <a:gd name="T11" fmla="*/ 16 h 235"/>
                  <a:gd name="T12" fmla="*/ 28 w 146"/>
                  <a:gd name="T13" fmla="*/ 24 h 235"/>
                  <a:gd name="T14" fmla="*/ 28 w 146"/>
                  <a:gd name="T15" fmla="*/ 60 h 235"/>
                  <a:gd name="T16" fmla="*/ 63 w 146"/>
                  <a:gd name="T17" fmla="*/ 97 h 235"/>
                  <a:gd name="T18" fmla="*/ 51 w 146"/>
                  <a:gd name="T19" fmla="*/ 108 h 235"/>
                  <a:gd name="T20" fmla="*/ 16 w 146"/>
                  <a:gd name="T21" fmla="*/ 71 h 235"/>
                  <a:gd name="T22" fmla="*/ 16 w 146"/>
                  <a:gd name="T23" fmla="*/ 12 h 235"/>
                  <a:gd name="T24" fmla="*/ 46 w 146"/>
                  <a:gd name="T25" fmla="*/ 0 h 235"/>
                  <a:gd name="T26" fmla="*/ 47 w 146"/>
                  <a:gd name="T27" fmla="*/ 0 h 235"/>
                  <a:gd name="T28" fmla="*/ 77 w 146"/>
                  <a:gd name="T29" fmla="*/ 13 h 235"/>
                  <a:gd name="T30" fmla="*/ 126 w 146"/>
                  <a:gd name="T31" fmla="*/ 64 h 235"/>
                  <a:gd name="T32" fmla="*/ 146 w 146"/>
                  <a:gd name="T33" fmla="*/ 113 h 235"/>
                  <a:gd name="T34" fmla="*/ 146 w 146"/>
                  <a:gd name="T35"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35">
                    <a:moveTo>
                      <a:pt x="146" y="235"/>
                    </a:moveTo>
                    <a:lnTo>
                      <a:pt x="129" y="235"/>
                    </a:lnTo>
                    <a:lnTo>
                      <a:pt x="129" y="113"/>
                    </a:lnTo>
                    <a:cubicBezTo>
                      <a:pt x="129" y="99"/>
                      <a:pt x="124" y="86"/>
                      <a:pt x="114" y="76"/>
                    </a:cubicBezTo>
                    <a:lnTo>
                      <a:pt x="65" y="24"/>
                    </a:lnTo>
                    <a:cubicBezTo>
                      <a:pt x="60" y="19"/>
                      <a:pt x="53" y="16"/>
                      <a:pt x="47" y="16"/>
                    </a:cubicBezTo>
                    <a:cubicBezTo>
                      <a:pt x="40" y="16"/>
                      <a:pt x="33" y="19"/>
                      <a:pt x="28" y="24"/>
                    </a:cubicBezTo>
                    <a:cubicBezTo>
                      <a:pt x="18" y="34"/>
                      <a:pt x="18" y="50"/>
                      <a:pt x="28" y="60"/>
                    </a:cubicBezTo>
                    <a:lnTo>
                      <a:pt x="63" y="97"/>
                    </a:lnTo>
                    <a:lnTo>
                      <a:pt x="51" y="108"/>
                    </a:lnTo>
                    <a:lnTo>
                      <a:pt x="16" y="71"/>
                    </a:lnTo>
                    <a:cubicBezTo>
                      <a:pt x="0" y="55"/>
                      <a:pt x="0" y="28"/>
                      <a:pt x="16" y="12"/>
                    </a:cubicBezTo>
                    <a:cubicBezTo>
                      <a:pt x="24" y="4"/>
                      <a:pt x="35" y="0"/>
                      <a:pt x="46" y="0"/>
                    </a:cubicBezTo>
                    <a:lnTo>
                      <a:pt x="47" y="0"/>
                    </a:lnTo>
                    <a:cubicBezTo>
                      <a:pt x="58" y="0"/>
                      <a:pt x="69" y="4"/>
                      <a:pt x="77" y="13"/>
                    </a:cubicBezTo>
                    <a:lnTo>
                      <a:pt x="126" y="64"/>
                    </a:lnTo>
                    <a:cubicBezTo>
                      <a:pt x="139" y="77"/>
                      <a:pt x="146" y="94"/>
                      <a:pt x="146" y="113"/>
                    </a:cubicBezTo>
                    <a:lnTo>
                      <a:pt x="146" y="23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36">
                <a:extLst>
                  <a:ext uri="{FF2B5EF4-FFF2-40B4-BE49-F238E27FC236}">
                    <a16:creationId xmlns:a16="http://schemas.microsoft.com/office/drawing/2014/main" id="{8B369FF6-D949-44C0-8A7F-69EE0FE1F083}"/>
                  </a:ext>
                </a:extLst>
              </p:cNvPr>
              <p:cNvSpPr>
                <a:spLocks/>
              </p:cNvSpPr>
              <p:nvPr/>
            </p:nvSpPr>
            <p:spPr bwMode="auto">
              <a:xfrm>
                <a:off x="3140075" y="401639"/>
                <a:ext cx="103188" cy="230188"/>
              </a:xfrm>
              <a:custGeom>
                <a:avLst/>
                <a:gdLst>
                  <a:gd name="T0" fmla="*/ 119 w 169"/>
                  <a:gd name="T1" fmla="*/ 377 h 377"/>
                  <a:gd name="T2" fmla="*/ 102 w 169"/>
                  <a:gd name="T3" fmla="*/ 377 h 377"/>
                  <a:gd name="T4" fmla="*/ 102 w 169"/>
                  <a:gd name="T5" fmla="*/ 369 h 377"/>
                  <a:gd name="T6" fmla="*/ 91 w 169"/>
                  <a:gd name="T7" fmla="*/ 328 h 377"/>
                  <a:gd name="T8" fmla="*/ 24 w 169"/>
                  <a:gd name="T9" fmla="*/ 217 h 377"/>
                  <a:gd name="T10" fmla="*/ 0 w 169"/>
                  <a:gd name="T11" fmla="*/ 129 h 377"/>
                  <a:gd name="T12" fmla="*/ 0 w 169"/>
                  <a:gd name="T13" fmla="*/ 36 h 377"/>
                  <a:gd name="T14" fmla="*/ 37 w 169"/>
                  <a:gd name="T15" fmla="*/ 0 h 377"/>
                  <a:gd name="T16" fmla="*/ 73 w 169"/>
                  <a:gd name="T17" fmla="*/ 36 h 377"/>
                  <a:gd name="T18" fmla="*/ 73 w 169"/>
                  <a:gd name="T19" fmla="*/ 117 h 377"/>
                  <a:gd name="T20" fmla="*/ 95 w 169"/>
                  <a:gd name="T21" fmla="*/ 173 h 377"/>
                  <a:gd name="T22" fmla="*/ 169 w 169"/>
                  <a:gd name="T23" fmla="*/ 250 h 377"/>
                  <a:gd name="T24" fmla="*/ 157 w 169"/>
                  <a:gd name="T25" fmla="*/ 262 h 377"/>
                  <a:gd name="T26" fmla="*/ 83 w 169"/>
                  <a:gd name="T27" fmla="*/ 185 h 377"/>
                  <a:gd name="T28" fmla="*/ 56 w 169"/>
                  <a:gd name="T29" fmla="*/ 117 h 377"/>
                  <a:gd name="T30" fmla="*/ 56 w 169"/>
                  <a:gd name="T31" fmla="*/ 36 h 377"/>
                  <a:gd name="T32" fmla="*/ 37 w 169"/>
                  <a:gd name="T33" fmla="*/ 16 h 377"/>
                  <a:gd name="T34" fmla="*/ 17 w 169"/>
                  <a:gd name="T35" fmla="*/ 36 h 377"/>
                  <a:gd name="T36" fmla="*/ 17 w 169"/>
                  <a:gd name="T37" fmla="*/ 129 h 377"/>
                  <a:gd name="T38" fmla="*/ 39 w 169"/>
                  <a:gd name="T39" fmla="*/ 208 h 377"/>
                  <a:gd name="T40" fmla="*/ 105 w 169"/>
                  <a:gd name="T41" fmla="*/ 320 h 377"/>
                  <a:gd name="T42" fmla="*/ 119 w 169"/>
                  <a:gd name="T43" fmla="*/ 369 h 377"/>
                  <a:gd name="T44" fmla="*/ 119 w 169"/>
                  <a:gd name="T45"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377">
                    <a:moveTo>
                      <a:pt x="119" y="377"/>
                    </a:moveTo>
                    <a:lnTo>
                      <a:pt x="102" y="377"/>
                    </a:lnTo>
                    <a:lnTo>
                      <a:pt x="102" y="369"/>
                    </a:lnTo>
                    <a:cubicBezTo>
                      <a:pt x="102" y="355"/>
                      <a:pt x="98" y="340"/>
                      <a:pt x="91" y="328"/>
                    </a:cubicBezTo>
                    <a:lnTo>
                      <a:pt x="24" y="217"/>
                    </a:lnTo>
                    <a:cubicBezTo>
                      <a:pt x="9" y="190"/>
                      <a:pt x="0" y="160"/>
                      <a:pt x="0" y="129"/>
                    </a:cubicBezTo>
                    <a:lnTo>
                      <a:pt x="0" y="36"/>
                    </a:lnTo>
                    <a:cubicBezTo>
                      <a:pt x="0" y="16"/>
                      <a:pt x="17" y="0"/>
                      <a:pt x="37" y="0"/>
                    </a:cubicBezTo>
                    <a:cubicBezTo>
                      <a:pt x="57" y="0"/>
                      <a:pt x="73" y="16"/>
                      <a:pt x="73" y="36"/>
                    </a:cubicBezTo>
                    <a:lnTo>
                      <a:pt x="73" y="117"/>
                    </a:lnTo>
                    <a:cubicBezTo>
                      <a:pt x="73" y="138"/>
                      <a:pt x="81" y="158"/>
                      <a:pt x="95" y="173"/>
                    </a:cubicBezTo>
                    <a:lnTo>
                      <a:pt x="169" y="250"/>
                    </a:lnTo>
                    <a:lnTo>
                      <a:pt x="157" y="262"/>
                    </a:lnTo>
                    <a:lnTo>
                      <a:pt x="83" y="185"/>
                    </a:lnTo>
                    <a:cubicBezTo>
                      <a:pt x="66" y="166"/>
                      <a:pt x="56" y="143"/>
                      <a:pt x="56" y="117"/>
                    </a:cubicBezTo>
                    <a:lnTo>
                      <a:pt x="56" y="36"/>
                    </a:lnTo>
                    <a:cubicBezTo>
                      <a:pt x="56" y="25"/>
                      <a:pt x="47" y="16"/>
                      <a:pt x="37" y="16"/>
                    </a:cubicBezTo>
                    <a:cubicBezTo>
                      <a:pt x="26" y="16"/>
                      <a:pt x="17" y="25"/>
                      <a:pt x="17" y="36"/>
                    </a:cubicBezTo>
                    <a:lnTo>
                      <a:pt x="17" y="129"/>
                    </a:lnTo>
                    <a:cubicBezTo>
                      <a:pt x="17" y="157"/>
                      <a:pt x="24" y="184"/>
                      <a:pt x="39" y="208"/>
                    </a:cubicBezTo>
                    <a:lnTo>
                      <a:pt x="105" y="320"/>
                    </a:lnTo>
                    <a:cubicBezTo>
                      <a:pt x="114" y="335"/>
                      <a:pt x="119" y="352"/>
                      <a:pt x="119" y="369"/>
                    </a:cubicBezTo>
                    <a:lnTo>
                      <a:pt x="119" y="37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37">
                <a:extLst>
                  <a:ext uri="{FF2B5EF4-FFF2-40B4-BE49-F238E27FC236}">
                    <a16:creationId xmlns:a16="http://schemas.microsoft.com/office/drawing/2014/main" id="{EFC26985-76F8-46CE-9EFA-86D00D8A2F51}"/>
                  </a:ext>
                </a:extLst>
              </p:cNvPr>
              <p:cNvSpPr>
                <a:spLocks/>
              </p:cNvSpPr>
              <p:nvPr/>
            </p:nvSpPr>
            <p:spPr bwMode="auto">
              <a:xfrm>
                <a:off x="3175000" y="427039"/>
                <a:ext cx="36513" cy="80963"/>
              </a:xfrm>
              <a:custGeom>
                <a:avLst/>
                <a:gdLst>
                  <a:gd name="T0" fmla="*/ 61 w 61"/>
                  <a:gd name="T1" fmla="*/ 132 h 132"/>
                  <a:gd name="T2" fmla="*/ 44 w 61"/>
                  <a:gd name="T3" fmla="*/ 132 h 132"/>
                  <a:gd name="T4" fmla="*/ 44 w 61"/>
                  <a:gd name="T5" fmla="*/ 32 h 132"/>
                  <a:gd name="T6" fmla="*/ 39 w 61"/>
                  <a:gd name="T7" fmla="*/ 22 h 132"/>
                  <a:gd name="T8" fmla="*/ 25 w 61"/>
                  <a:gd name="T9" fmla="*/ 20 h 132"/>
                  <a:gd name="T10" fmla="*/ 17 w 61"/>
                  <a:gd name="T11" fmla="*/ 32 h 132"/>
                  <a:gd name="T12" fmla="*/ 0 w 61"/>
                  <a:gd name="T13" fmla="*/ 32 h 132"/>
                  <a:gd name="T14" fmla="*/ 18 w 61"/>
                  <a:gd name="T15" fmla="*/ 5 h 132"/>
                  <a:gd name="T16" fmla="*/ 50 w 61"/>
                  <a:gd name="T17" fmla="*/ 9 h 132"/>
                  <a:gd name="T18" fmla="*/ 61 w 61"/>
                  <a:gd name="T19" fmla="*/ 32 h 132"/>
                  <a:gd name="T20" fmla="*/ 61 w 61"/>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32">
                    <a:moveTo>
                      <a:pt x="61" y="132"/>
                    </a:moveTo>
                    <a:lnTo>
                      <a:pt x="44" y="132"/>
                    </a:lnTo>
                    <a:lnTo>
                      <a:pt x="44" y="32"/>
                    </a:lnTo>
                    <a:cubicBezTo>
                      <a:pt x="44" y="28"/>
                      <a:pt x="42" y="25"/>
                      <a:pt x="39" y="22"/>
                    </a:cubicBezTo>
                    <a:cubicBezTo>
                      <a:pt x="35" y="19"/>
                      <a:pt x="30" y="18"/>
                      <a:pt x="25" y="20"/>
                    </a:cubicBezTo>
                    <a:cubicBezTo>
                      <a:pt x="20" y="23"/>
                      <a:pt x="17" y="27"/>
                      <a:pt x="17" y="32"/>
                    </a:cubicBezTo>
                    <a:lnTo>
                      <a:pt x="0" y="32"/>
                    </a:lnTo>
                    <a:cubicBezTo>
                      <a:pt x="0" y="21"/>
                      <a:pt x="7" y="10"/>
                      <a:pt x="18" y="5"/>
                    </a:cubicBezTo>
                    <a:cubicBezTo>
                      <a:pt x="28" y="0"/>
                      <a:pt x="40" y="2"/>
                      <a:pt x="50" y="9"/>
                    </a:cubicBezTo>
                    <a:cubicBezTo>
                      <a:pt x="57" y="15"/>
                      <a:pt x="61" y="23"/>
                      <a:pt x="61" y="32"/>
                    </a:cubicBezTo>
                    <a:lnTo>
                      <a:pt x="61" y="1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38">
                <a:extLst>
                  <a:ext uri="{FF2B5EF4-FFF2-40B4-BE49-F238E27FC236}">
                    <a16:creationId xmlns:a16="http://schemas.microsoft.com/office/drawing/2014/main" id="{2EF39165-1545-445C-83E4-909E37BF247E}"/>
                  </a:ext>
                </a:extLst>
              </p:cNvPr>
              <p:cNvSpPr>
                <a:spLocks/>
              </p:cNvSpPr>
              <p:nvPr/>
            </p:nvSpPr>
            <p:spPr bwMode="auto">
              <a:xfrm>
                <a:off x="3190875" y="623889"/>
                <a:ext cx="107950" cy="69850"/>
              </a:xfrm>
              <a:custGeom>
                <a:avLst/>
                <a:gdLst>
                  <a:gd name="T0" fmla="*/ 68 w 68"/>
                  <a:gd name="T1" fmla="*/ 44 h 44"/>
                  <a:gd name="T2" fmla="*/ 62 w 68"/>
                  <a:gd name="T3" fmla="*/ 44 h 44"/>
                  <a:gd name="T4" fmla="*/ 62 w 68"/>
                  <a:gd name="T5" fmla="*/ 6 h 44"/>
                  <a:gd name="T6" fmla="*/ 6 w 68"/>
                  <a:gd name="T7" fmla="*/ 6 h 44"/>
                  <a:gd name="T8" fmla="*/ 6 w 68"/>
                  <a:gd name="T9" fmla="*/ 44 h 44"/>
                  <a:gd name="T10" fmla="*/ 0 w 68"/>
                  <a:gd name="T11" fmla="*/ 44 h 44"/>
                  <a:gd name="T12" fmla="*/ 0 w 68"/>
                  <a:gd name="T13" fmla="*/ 0 h 44"/>
                  <a:gd name="T14" fmla="*/ 68 w 68"/>
                  <a:gd name="T15" fmla="*/ 0 h 44"/>
                  <a:gd name="T16" fmla="*/ 68 w 6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4">
                    <a:moveTo>
                      <a:pt x="68" y="44"/>
                    </a:moveTo>
                    <a:lnTo>
                      <a:pt x="62" y="44"/>
                    </a:lnTo>
                    <a:lnTo>
                      <a:pt x="62" y="6"/>
                    </a:lnTo>
                    <a:lnTo>
                      <a:pt x="6" y="6"/>
                    </a:lnTo>
                    <a:lnTo>
                      <a:pt x="6" y="44"/>
                    </a:lnTo>
                    <a:lnTo>
                      <a:pt x="0" y="44"/>
                    </a:lnTo>
                    <a:lnTo>
                      <a:pt x="0" y="0"/>
                    </a:lnTo>
                    <a:lnTo>
                      <a:pt x="68" y="0"/>
                    </a:lnTo>
                    <a:lnTo>
                      <a:pt x="68"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93B86984-7AA3-45BC-8467-6FA837B8E73D}"/>
                </a:ext>
              </a:extLst>
            </p:cNvPr>
            <p:cNvGrpSpPr>
              <a:grpSpLocks noChangeAspect="1"/>
            </p:cNvGrpSpPr>
            <p:nvPr/>
          </p:nvGrpSpPr>
          <p:grpSpPr>
            <a:xfrm>
              <a:off x="1258084" y="1456745"/>
              <a:ext cx="177823" cy="200592"/>
              <a:chOff x="1317625" y="636589"/>
              <a:chExt cx="260350" cy="293687"/>
            </a:xfrm>
            <a:grpFill/>
          </p:grpSpPr>
          <p:sp>
            <p:nvSpPr>
              <p:cNvPr id="58" name="Freeform 447">
                <a:extLst>
                  <a:ext uri="{FF2B5EF4-FFF2-40B4-BE49-F238E27FC236}">
                    <a16:creationId xmlns:a16="http://schemas.microsoft.com/office/drawing/2014/main" id="{D50D059B-7037-40F9-8741-DC7A08D47858}"/>
                  </a:ext>
                </a:extLst>
              </p:cNvPr>
              <p:cNvSpPr>
                <a:spLocks noEditPoints="1"/>
              </p:cNvSpPr>
              <p:nvPr/>
            </p:nvSpPr>
            <p:spPr bwMode="auto">
              <a:xfrm>
                <a:off x="1346200" y="636589"/>
                <a:ext cx="200025" cy="233363"/>
              </a:xfrm>
              <a:custGeom>
                <a:avLst/>
                <a:gdLst>
                  <a:gd name="T0" fmla="*/ 165 w 328"/>
                  <a:gd name="T1" fmla="*/ 18 h 384"/>
                  <a:gd name="T2" fmla="*/ 161 w 328"/>
                  <a:gd name="T3" fmla="*/ 18 h 384"/>
                  <a:gd name="T4" fmla="*/ 19 w 328"/>
                  <a:gd name="T5" fmla="*/ 168 h 384"/>
                  <a:gd name="T6" fmla="*/ 69 w 328"/>
                  <a:gd name="T7" fmla="*/ 275 h 384"/>
                  <a:gd name="T8" fmla="*/ 111 w 328"/>
                  <a:gd name="T9" fmla="*/ 363 h 384"/>
                  <a:gd name="T10" fmla="*/ 116 w 328"/>
                  <a:gd name="T11" fmla="*/ 368 h 384"/>
                  <a:gd name="T12" fmla="*/ 214 w 328"/>
                  <a:gd name="T13" fmla="*/ 368 h 384"/>
                  <a:gd name="T14" fmla="*/ 219 w 328"/>
                  <a:gd name="T15" fmla="*/ 363 h 384"/>
                  <a:gd name="T16" fmla="*/ 259 w 328"/>
                  <a:gd name="T17" fmla="*/ 277 h 384"/>
                  <a:gd name="T18" fmla="*/ 311 w 328"/>
                  <a:gd name="T19" fmla="*/ 164 h 384"/>
                  <a:gd name="T20" fmla="*/ 267 w 328"/>
                  <a:gd name="T21" fmla="*/ 59 h 384"/>
                  <a:gd name="T22" fmla="*/ 165 w 328"/>
                  <a:gd name="T23" fmla="*/ 18 h 384"/>
                  <a:gd name="T24" fmla="*/ 214 w 328"/>
                  <a:gd name="T25" fmla="*/ 384 h 384"/>
                  <a:gd name="T26" fmla="*/ 116 w 328"/>
                  <a:gd name="T27" fmla="*/ 384 h 384"/>
                  <a:gd name="T28" fmla="*/ 95 w 328"/>
                  <a:gd name="T29" fmla="*/ 363 h 384"/>
                  <a:gd name="T30" fmla="*/ 58 w 328"/>
                  <a:gd name="T31" fmla="*/ 288 h 384"/>
                  <a:gd name="T32" fmla="*/ 2 w 328"/>
                  <a:gd name="T33" fmla="*/ 168 h 384"/>
                  <a:gd name="T34" fmla="*/ 160 w 328"/>
                  <a:gd name="T35" fmla="*/ 1 h 384"/>
                  <a:gd name="T36" fmla="*/ 279 w 328"/>
                  <a:gd name="T37" fmla="*/ 47 h 384"/>
                  <a:gd name="T38" fmla="*/ 328 w 328"/>
                  <a:gd name="T39" fmla="*/ 164 h 384"/>
                  <a:gd name="T40" fmla="*/ 270 w 328"/>
                  <a:gd name="T41" fmla="*/ 289 h 384"/>
                  <a:gd name="T42" fmla="*/ 235 w 328"/>
                  <a:gd name="T43" fmla="*/ 363 h 384"/>
                  <a:gd name="T44" fmla="*/ 214 w 328"/>
                  <a:gd name="T4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384">
                    <a:moveTo>
                      <a:pt x="165" y="18"/>
                    </a:moveTo>
                    <a:cubicBezTo>
                      <a:pt x="164" y="18"/>
                      <a:pt x="162" y="18"/>
                      <a:pt x="161" y="18"/>
                    </a:cubicBezTo>
                    <a:cubicBezTo>
                      <a:pt x="82" y="20"/>
                      <a:pt x="17" y="89"/>
                      <a:pt x="19" y="168"/>
                    </a:cubicBezTo>
                    <a:cubicBezTo>
                      <a:pt x="19" y="209"/>
                      <a:pt x="38" y="248"/>
                      <a:pt x="69" y="275"/>
                    </a:cubicBezTo>
                    <a:cubicBezTo>
                      <a:pt x="96" y="298"/>
                      <a:pt x="111" y="330"/>
                      <a:pt x="111" y="363"/>
                    </a:cubicBezTo>
                    <a:cubicBezTo>
                      <a:pt x="111" y="365"/>
                      <a:pt x="114" y="368"/>
                      <a:pt x="116" y="368"/>
                    </a:cubicBezTo>
                    <a:lnTo>
                      <a:pt x="214" y="368"/>
                    </a:lnTo>
                    <a:cubicBezTo>
                      <a:pt x="216" y="368"/>
                      <a:pt x="219" y="365"/>
                      <a:pt x="219" y="363"/>
                    </a:cubicBezTo>
                    <a:cubicBezTo>
                      <a:pt x="219" y="329"/>
                      <a:pt x="233" y="298"/>
                      <a:pt x="259" y="277"/>
                    </a:cubicBezTo>
                    <a:cubicBezTo>
                      <a:pt x="292" y="249"/>
                      <a:pt x="311" y="208"/>
                      <a:pt x="311" y="164"/>
                    </a:cubicBezTo>
                    <a:cubicBezTo>
                      <a:pt x="311" y="124"/>
                      <a:pt x="296" y="87"/>
                      <a:pt x="267" y="59"/>
                    </a:cubicBezTo>
                    <a:cubicBezTo>
                      <a:pt x="239" y="32"/>
                      <a:pt x="203" y="18"/>
                      <a:pt x="165" y="18"/>
                    </a:cubicBezTo>
                    <a:close/>
                    <a:moveTo>
                      <a:pt x="214" y="384"/>
                    </a:moveTo>
                    <a:lnTo>
                      <a:pt x="116" y="384"/>
                    </a:lnTo>
                    <a:cubicBezTo>
                      <a:pt x="104" y="384"/>
                      <a:pt x="95" y="375"/>
                      <a:pt x="95" y="363"/>
                    </a:cubicBezTo>
                    <a:cubicBezTo>
                      <a:pt x="95" y="335"/>
                      <a:pt x="81" y="308"/>
                      <a:pt x="58" y="288"/>
                    </a:cubicBezTo>
                    <a:cubicBezTo>
                      <a:pt x="24" y="258"/>
                      <a:pt x="3" y="214"/>
                      <a:pt x="2" y="168"/>
                    </a:cubicBezTo>
                    <a:cubicBezTo>
                      <a:pt x="0" y="80"/>
                      <a:pt x="72" y="4"/>
                      <a:pt x="160" y="1"/>
                    </a:cubicBezTo>
                    <a:cubicBezTo>
                      <a:pt x="205" y="0"/>
                      <a:pt x="247" y="16"/>
                      <a:pt x="279" y="47"/>
                    </a:cubicBezTo>
                    <a:cubicBezTo>
                      <a:pt x="311" y="78"/>
                      <a:pt x="328" y="120"/>
                      <a:pt x="328" y="164"/>
                    </a:cubicBezTo>
                    <a:cubicBezTo>
                      <a:pt x="328" y="213"/>
                      <a:pt x="307" y="258"/>
                      <a:pt x="270" y="289"/>
                    </a:cubicBezTo>
                    <a:cubicBezTo>
                      <a:pt x="248" y="308"/>
                      <a:pt x="235" y="334"/>
                      <a:pt x="235" y="363"/>
                    </a:cubicBezTo>
                    <a:cubicBezTo>
                      <a:pt x="235" y="375"/>
                      <a:pt x="226" y="384"/>
                      <a:pt x="214" y="3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448">
                <a:extLst>
                  <a:ext uri="{FF2B5EF4-FFF2-40B4-BE49-F238E27FC236}">
                    <a16:creationId xmlns:a16="http://schemas.microsoft.com/office/drawing/2014/main" id="{956AC980-B18E-4911-ABE6-F1FB6BA5F9A2}"/>
                  </a:ext>
                </a:extLst>
              </p:cNvPr>
              <p:cNvSpPr>
                <a:spLocks/>
              </p:cNvSpPr>
              <p:nvPr/>
            </p:nvSpPr>
            <p:spPr bwMode="auto">
              <a:xfrm>
                <a:off x="1420812" y="904876"/>
                <a:ext cx="52388" cy="25400"/>
              </a:xfrm>
              <a:custGeom>
                <a:avLst/>
                <a:gdLst>
                  <a:gd name="T0" fmla="*/ 28 w 33"/>
                  <a:gd name="T1" fmla="*/ 16 h 16"/>
                  <a:gd name="T2" fmla="*/ 5 w 33"/>
                  <a:gd name="T3" fmla="*/ 16 h 16"/>
                  <a:gd name="T4" fmla="*/ 0 w 33"/>
                  <a:gd name="T5" fmla="*/ 2 h 16"/>
                  <a:gd name="T6" fmla="*/ 6 w 33"/>
                  <a:gd name="T7" fmla="*/ 0 h 16"/>
                  <a:gd name="T8" fmla="*/ 10 w 33"/>
                  <a:gd name="T9" fmla="*/ 10 h 16"/>
                  <a:gd name="T10" fmla="*/ 24 w 33"/>
                  <a:gd name="T11" fmla="*/ 10 h 16"/>
                  <a:gd name="T12" fmla="*/ 27 w 33"/>
                  <a:gd name="T13" fmla="*/ 0 h 16"/>
                  <a:gd name="T14" fmla="*/ 33 w 33"/>
                  <a:gd name="T15" fmla="*/ 2 h 16"/>
                  <a:gd name="T16" fmla="*/ 28 w 33"/>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6">
                    <a:moveTo>
                      <a:pt x="28" y="16"/>
                    </a:moveTo>
                    <a:lnTo>
                      <a:pt x="5" y="16"/>
                    </a:lnTo>
                    <a:lnTo>
                      <a:pt x="0" y="2"/>
                    </a:lnTo>
                    <a:lnTo>
                      <a:pt x="6" y="0"/>
                    </a:lnTo>
                    <a:lnTo>
                      <a:pt x="10" y="10"/>
                    </a:lnTo>
                    <a:lnTo>
                      <a:pt x="24" y="10"/>
                    </a:lnTo>
                    <a:lnTo>
                      <a:pt x="27" y="0"/>
                    </a:lnTo>
                    <a:lnTo>
                      <a:pt x="33" y="2"/>
                    </a:lnTo>
                    <a:lnTo>
                      <a:pt x="2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449">
                <a:extLst>
                  <a:ext uri="{FF2B5EF4-FFF2-40B4-BE49-F238E27FC236}">
                    <a16:creationId xmlns:a16="http://schemas.microsoft.com/office/drawing/2014/main" id="{CBC94D39-23B0-4B56-9934-13D14962C611}"/>
                  </a:ext>
                </a:extLst>
              </p:cNvPr>
              <p:cNvSpPr>
                <a:spLocks noEditPoints="1"/>
              </p:cNvSpPr>
              <p:nvPr/>
            </p:nvSpPr>
            <p:spPr bwMode="auto">
              <a:xfrm>
                <a:off x="1409700" y="860426"/>
                <a:ext cx="74613" cy="50800"/>
              </a:xfrm>
              <a:custGeom>
                <a:avLst/>
                <a:gdLst>
                  <a:gd name="T0" fmla="*/ 17 w 122"/>
                  <a:gd name="T1" fmla="*/ 66 h 83"/>
                  <a:gd name="T2" fmla="*/ 105 w 122"/>
                  <a:gd name="T3" fmla="*/ 66 h 83"/>
                  <a:gd name="T4" fmla="*/ 105 w 122"/>
                  <a:gd name="T5" fmla="*/ 16 h 83"/>
                  <a:gd name="T6" fmla="*/ 17 w 122"/>
                  <a:gd name="T7" fmla="*/ 16 h 83"/>
                  <a:gd name="T8" fmla="*/ 17 w 122"/>
                  <a:gd name="T9" fmla="*/ 66 h 83"/>
                  <a:gd name="T10" fmla="*/ 122 w 122"/>
                  <a:gd name="T11" fmla="*/ 83 h 83"/>
                  <a:gd name="T12" fmla="*/ 0 w 122"/>
                  <a:gd name="T13" fmla="*/ 83 h 83"/>
                  <a:gd name="T14" fmla="*/ 0 w 122"/>
                  <a:gd name="T15" fmla="*/ 0 h 83"/>
                  <a:gd name="T16" fmla="*/ 122 w 122"/>
                  <a:gd name="T17" fmla="*/ 0 h 83"/>
                  <a:gd name="T18" fmla="*/ 122 w 12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83">
                    <a:moveTo>
                      <a:pt x="17" y="66"/>
                    </a:moveTo>
                    <a:lnTo>
                      <a:pt x="105" y="66"/>
                    </a:lnTo>
                    <a:lnTo>
                      <a:pt x="105" y="16"/>
                    </a:lnTo>
                    <a:lnTo>
                      <a:pt x="17" y="16"/>
                    </a:lnTo>
                    <a:lnTo>
                      <a:pt x="17" y="66"/>
                    </a:lnTo>
                    <a:close/>
                    <a:moveTo>
                      <a:pt x="122" y="83"/>
                    </a:moveTo>
                    <a:lnTo>
                      <a:pt x="0" y="83"/>
                    </a:lnTo>
                    <a:lnTo>
                      <a:pt x="0" y="0"/>
                    </a:lnTo>
                    <a:lnTo>
                      <a:pt x="122" y="0"/>
                    </a:lnTo>
                    <a:lnTo>
                      <a:pt x="122"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450">
                <a:extLst>
                  <a:ext uri="{FF2B5EF4-FFF2-40B4-BE49-F238E27FC236}">
                    <a16:creationId xmlns:a16="http://schemas.microsoft.com/office/drawing/2014/main" id="{313685C7-267B-4F7F-8C46-9415A429F388}"/>
                  </a:ext>
                </a:extLst>
              </p:cNvPr>
              <p:cNvSpPr>
                <a:spLocks noChangeArrowheads="1"/>
              </p:cNvSpPr>
              <p:nvPr/>
            </p:nvSpPr>
            <p:spPr bwMode="auto">
              <a:xfrm>
                <a:off x="1414462" y="881064"/>
                <a:ext cx="65088"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451">
                <a:extLst>
                  <a:ext uri="{FF2B5EF4-FFF2-40B4-BE49-F238E27FC236}">
                    <a16:creationId xmlns:a16="http://schemas.microsoft.com/office/drawing/2014/main" id="{D44374EB-9B03-446F-A1F4-3A5D964BD015}"/>
                  </a:ext>
                </a:extLst>
              </p:cNvPr>
              <p:cNvSpPr>
                <a:spLocks noEditPoints="1"/>
              </p:cNvSpPr>
              <p:nvPr/>
            </p:nvSpPr>
            <p:spPr bwMode="auto">
              <a:xfrm>
                <a:off x="1420812" y="817564"/>
                <a:ext cx="52388" cy="52388"/>
              </a:xfrm>
              <a:custGeom>
                <a:avLst/>
                <a:gdLst>
                  <a:gd name="T0" fmla="*/ 16 w 86"/>
                  <a:gd name="T1" fmla="*/ 70 h 86"/>
                  <a:gd name="T2" fmla="*/ 70 w 86"/>
                  <a:gd name="T3" fmla="*/ 70 h 86"/>
                  <a:gd name="T4" fmla="*/ 70 w 86"/>
                  <a:gd name="T5" fmla="*/ 16 h 86"/>
                  <a:gd name="T6" fmla="*/ 16 w 86"/>
                  <a:gd name="T7" fmla="*/ 16 h 86"/>
                  <a:gd name="T8" fmla="*/ 16 w 86"/>
                  <a:gd name="T9" fmla="*/ 70 h 86"/>
                  <a:gd name="T10" fmla="*/ 86 w 86"/>
                  <a:gd name="T11" fmla="*/ 86 h 86"/>
                  <a:gd name="T12" fmla="*/ 0 w 86"/>
                  <a:gd name="T13" fmla="*/ 86 h 86"/>
                  <a:gd name="T14" fmla="*/ 0 w 86"/>
                  <a:gd name="T15" fmla="*/ 0 h 86"/>
                  <a:gd name="T16" fmla="*/ 86 w 86"/>
                  <a:gd name="T17" fmla="*/ 0 h 86"/>
                  <a:gd name="T18" fmla="*/ 86 w 8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16" y="70"/>
                    </a:moveTo>
                    <a:lnTo>
                      <a:pt x="70" y="70"/>
                    </a:lnTo>
                    <a:lnTo>
                      <a:pt x="70" y="16"/>
                    </a:lnTo>
                    <a:lnTo>
                      <a:pt x="16" y="16"/>
                    </a:lnTo>
                    <a:lnTo>
                      <a:pt x="16" y="70"/>
                    </a:lnTo>
                    <a:close/>
                    <a:moveTo>
                      <a:pt x="86" y="86"/>
                    </a:moveTo>
                    <a:lnTo>
                      <a:pt x="0" y="86"/>
                    </a:lnTo>
                    <a:lnTo>
                      <a:pt x="0" y="0"/>
                    </a:lnTo>
                    <a:lnTo>
                      <a:pt x="86" y="0"/>
                    </a:lnTo>
                    <a:lnTo>
                      <a:pt x="86"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52">
                <a:extLst>
                  <a:ext uri="{FF2B5EF4-FFF2-40B4-BE49-F238E27FC236}">
                    <a16:creationId xmlns:a16="http://schemas.microsoft.com/office/drawing/2014/main" id="{92B09AB5-955E-44E8-97A8-F756D0E29BD2}"/>
                  </a:ext>
                </a:extLst>
              </p:cNvPr>
              <p:cNvSpPr>
                <a:spLocks noEditPoints="1"/>
              </p:cNvSpPr>
              <p:nvPr/>
            </p:nvSpPr>
            <p:spPr bwMode="auto">
              <a:xfrm>
                <a:off x="1430337" y="715964"/>
                <a:ext cx="34925" cy="112713"/>
              </a:xfrm>
              <a:custGeom>
                <a:avLst/>
                <a:gdLst>
                  <a:gd name="T0" fmla="*/ 16 w 58"/>
                  <a:gd name="T1" fmla="*/ 167 h 183"/>
                  <a:gd name="T2" fmla="*/ 42 w 58"/>
                  <a:gd name="T3" fmla="*/ 167 h 183"/>
                  <a:gd name="T4" fmla="*/ 42 w 58"/>
                  <a:gd name="T5" fmla="*/ 29 h 183"/>
                  <a:gd name="T6" fmla="*/ 29 w 58"/>
                  <a:gd name="T7" fmla="*/ 17 h 183"/>
                  <a:gd name="T8" fmla="*/ 16 w 58"/>
                  <a:gd name="T9" fmla="*/ 29 h 183"/>
                  <a:gd name="T10" fmla="*/ 16 w 58"/>
                  <a:gd name="T11" fmla="*/ 167 h 183"/>
                  <a:gd name="T12" fmla="*/ 58 w 58"/>
                  <a:gd name="T13" fmla="*/ 183 h 183"/>
                  <a:gd name="T14" fmla="*/ 0 w 58"/>
                  <a:gd name="T15" fmla="*/ 183 h 183"/>
                  <a:gd name="T16" fmla="*/ 0 w 58"/>
                  <a:gd name="T17" fmla="*/ 29 h 183"/>
                  <a:gd name="T18" fmla="*/ 29 w 58"/>
                  <a:gd name="T19" fmla="*/ 0 h 183"/>
                  <a:gd name="T20" fmla="*/ 58 w 58"/>
                  <a:gd name="T21" fmla="*/ 29 h 183"/>
                  <a:gd name="T22" fmla="*/ 58 w 5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83">
                    <a:moveTo>
                      <a:pt x="16" y="167"/>
                    </a:moveTo>
                    <a:lnTo>
                      <a:pt x="42" y="167"/>
                    </a:lnTo>
                    <a:lnTo>
                      <a:pt x="42" y="29"/>
                    </a:lnTo>
                    <a:cubicBezTo>
                      <a:pt x="42" y="22"/>
                      <a:pt x="36" y="17"/>
                      <a:pt x="29" y="17"/>
                    </a:cubicBezTo>
                    <a:cubicBezTo>
                      <a:pt x="22" y="17"/>
                      <a:pt x="16" y="22"/>
                      <a:pt x="16" y="29"/>
                    </a:cubicBezTo>
                    <a:lnTo>
                      <a:pt x="16" y="167"/>
                    </a:lnTo>
                    <a:close/>
                    <a:moveTo>
                      <a:pt x="58" y="183"/>
                    </a:moveTo>
                    <a:lnTo>
                      <a:pt x="0" y="183"/>
                    </a:lnTo>
                    <a:lnTo>
                      <a:pt x="0" y="29"/>
                    </a:lnTo>
                    <a:cubicBezTo>
                      <a:pt x="0" y="13"/>
                      <a:pt x="13" y="0"/>
                      <a:pt x="29" y="0"/>
                    </a:cubicBezTo>
                    <a:cubicBezTo>
                      <a:pt x="45" y="0"/>
                      <a:pt x="58" y="13"/>
                      <a:pt x="58" y="29"/>
                    </a:cubicBezTo>
                    <a:lnTo>
                      <a:pt x="58" y="18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453">
                <a:extLst>
                  <a:ext uri="{FF2B5EF4-FFF2-40B4-BE49-F238E27FC236}">
                    <a16:creationId xmlns:a16="http://schemas.microsoft.com/office/drawing/2014/main" id="{CE93B764-C806-4B84-9D6B-6399B9BE0FD2}"/>
                  </a:ext>
                </a:extLst>
              </p:cNvPr>
              <p:cNvSpPr>
                <a:spLocks noChangeArrowheads="1"/>
              </p:cNvSpPr>
              <p:nvPr/>
            </p:nvSpPr>
            <p:spPr bwMode="auto">
              <a:xfrm>
                <a:off x="1558925" y="731839"/>
                <a:ext cx="19050"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454">
                <a:extLst>
                  <a:ext uri="{FF2B5EF4-FFF2-40B4-BE49-F238E27FC236}">
                    <a16:creationId xmlns:a16="http://schemas.microsoft.com/office/drawing/2014/main" id="{B58234FE-739F-4F82-8471-C318894C5439}"/>
                  </a:ext>
                </a:extLst>
              </p:cNvPr>
              <p:cNvSpPr>
                <a:spLocks noChangeArrowheads="1"/>
              </p:cNvSpPr>
              <p:nvPr/>
            </p:nvSpPr>
            <p:spPr bwMode="auto">
              <a:xfrm>
                <a:off x="1317625" y="731839"/>
                <a:ext cx="19050"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456">
                <a:extLst>
                  <a:ext uri="{FF2B5EF4-FFF2-40B4-BE49-F238E27FC236}">
                    <a16:creationId xmlns:a16="http://schemas.microsoft.com/office/drawing/2014/main" id="{6EA47C7A-8E1E-4FAA-97FE-1EB8FC62E21F}"/>
                  </a:ext>
                </a:extLst>
              </p:cNvPr>
              <p:cNvSpPr>
                <a:spLocks/>
              </p:cNvSpPr>
              <p:nvPr/>
            </p:nvSpPr>
            <p:spPr bwMode="auto">
              <a:xfrm>
                <a:off x="1350962" y="811214"/>
                <a:ext cx="22225" cy="22225"/>
              </a:xfrm>
              <a:custGeom>
                <a:avLst/>
                <a:gdLst>
                  <a:gd name="T0" fmla="*/ 5 w 14"/>
                  <a:gd name="T1" fmla="*/ 14 h 14"/>
                  <a:gd name="T2" fmla="*/ 0 w 14"/>
                  <a:gd name="T3" fmla="*/ 9 h 14"/>
                  <a:gd name="T4" fmla="*/ 9 w 14"/>
                  <a:gd name="T5" fmla="*/ 0 h 14"/>
                  <a:gd name="T6" fmla="*/ 14 w 14"/>
                  <a:gd name="T7" fmla="*/ 5 h 14"/>
                  <a:gd name="T8" fmla="*/ 5 w 14"/>
                  <a:gd name="T9" fmla="*/ 14 h 14"/>
                </a:gdLst>
                <a:ahLst/>
                <a:cxnLst>
                  <a:cxn ang="0">
                    <a:pos x="T0" y="T1"/>
                  </a:cxn>
                  <a:cxn ang="0">
                    <a:pos x="T2" y="T3"/>
                  </a:cxn>
                  <a:cxn ang="0">
                    <a:pos x="T4" y="T5"/>
                  </a:cxn>
                  <a:cxn ang="0">
                    <a:pos x="T6" y="T7"/>
                  </a:cxn>
                  <a:cxn ang="0">
                    <a:pos x="T8" y="T9"/>
                  </a:cxn>
                </a:cxnLst>
                <a:rect l="0" t="0" r="r" b="b"/>
                <a:pathLst>
                  <a:path w="14" h="14">
                    <a:moveTo>
                      <a:pt x="5" y="14"/>
                    </a:moveTo>
                    <a:lnTo>
                      <a:pt x="0" y="9"/>
                    </a:lnTo>
                    <a:lnTo>
                      <a:pt x="9" y="0"/>
                    </a:lnTo>
                    <a:lnTo>
                      <a:pt x="14" y="5"/>
                    </a:lnTo>
                    <a:lnTo>
                      <a:pt x="5"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457">
                <a:extLst>
                  <a:ext uri="{FF2B5EF4-FFF2-40B4-BE49-F238E27FC236}">
                    <a16:creationId xmlns:a16="http://schemas.microsoft.com/office/drawing/2014/main" id="{60AD8C86-EFEF-4639-9A81-61454D02E582}"/>
                  </a:ext>
                </a:extLst>
              </p:cNvPr>
              <p:cNvSpPr>
                <a:spLocks/>
              </p:cNvSpPr>
              <p:nvPr/>
            </p:nvSpPr>
            <p:spPr bwMode="auto">
              <a:xfrm>
                <a:off x="1522412" y="641351"/>
                <a:ext cx="20638" cy="20638"/>
              </a:xfrm>
              <a:custGeom>
                <a:avLst/>
                <a:gdLst>
                  <a:gd name="T0" fmla="*/ 5 w 13"/>
                  <a:gd name="T1" fmla="*/ 13 h 13"/>
                  <a:gd name="T2" fmla="*/ 0 w 13"/>
                  <a:gd name="T3" fmla="*/ 9 h 13"/>
                  <a:gd name="T4" fmla="*/ 9 w 13"/>
                  <a:gd name="T5" fmla="*/ 0 h 13"/>
                  <a:gd name="T6" fmla="*/ 13 w 13"/>
                  <a:gd name="T7" fmla="*/ 4 h 13"/>
                  <a:gd name="T8" fmla="*/ 5 w 13"/>
                  <a:gd name="T9" fmla="*/ 13 h 13"/>
                </a:gdLst>
                <a:ahLst/>
                <a:cxnLst>
                  <a:cxn ang="0">
                    <a:pos x="T0" y="T1"/>
                  </a:cxn>
                  <a:cxn ang="0">
                    <a:pos x="T2" y="T3"/>
                  </a:cxn>
                  <a:cxn ang="0">
                    <a:pos x="T4" y="T5"/>
                  </a:cxn>
                  <a:cxn ang="0">
                    <a:pos x="T6" y="T7"/>
                  </a:cxn>
                  <a:cxn ang="0">
                    <a:pos x="T8" y="T9"/>
                  </a:cxn>
                </a:cxnLst>
                <a:rect l="0" t="0" r="r" b="b"/>
                <a:pathLst>
                  <a:path w="13" h="13">
                    <a:moveTo>
                      <a:pt x="5" y="13"/>
                    </a:moveTo>
                    <a:lnTo>
                      <a:pt x="0" y="9"/>
                    </a:lnTo>
                    <a:lnTo>
                      <a:pt x="9" y="0"/>
                    </a:lnTo>
                    <a:lnTo>
                      <a:pt x="13" y="4"/>
                    </a:lnTo>
                    <a:lnTo>
                      <a:pt x="5"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458">
                <a:extLst>
                  <a:ext uri="{FF2B5EF4-FFF2-40B4-BE49-F238E27FC236}">
                    <a16:creationId xmlns:a16="http://schemas.microsoft.com/office/drawing/2014/main" id="{C19E99B0-D59A-416A-A551-F91C927614F8}"/>
                  </a:ext>
                </a:extLst>
              </p:cNvPr>
              <p:cNvSpPr>
                <a:spLocks/>
              </p:cNvSpPr>
              <p:nvPr/>
            </p:nvSpPr>
            <p:spPr bwMode="auto">
              <a:xfrm>
                <a:off x="1350962" y="641351"/>
                <a:ext cx="22225" cy="20638"/>
              </a:xfrm>
              <a:custGeom>
                <a:avLst/>
                <a:gdLst>
                  <a:gd name="T0" fmla="*/ 9 w 14"/>
                  <a:gd name="T1" fmla="*/ 13 h 13"/>
                  <a:gd name="T2" fmla="*/ 0 w 14"/>
                  <a:gd name="T3" fmla="*/ 4 h 13"/>
                  <a:gd name="T4" fmla="*/ 5 w 14"/>
                  <a:gd name="T5" fmla="*/ 0 h 13"/>
                  <a:gd name="T6" fmla="*/ 14 w 14"/>
                  <a:gd name="T7" fmla="*/ 9 h 13"/>
                  <a:gd name="T8" fmla="*/ 9 w 14"/>
                  <a:gd name="T9" fmla="*/ 13 h 13"/>
                </a:gdLst>
                <a:ahLst/>
                <a:cxnLst>
                  <a:cxn ang="0">
                    <a:pos x="T0" y="T1"/>
                  </a:cxn>
                  <a:cxn ang="0">
                    <a:pos x="T2" y="T3"/>
                  </a:cxn>
                  <a:cxn ang="0">
                    <a:pos x="T4" y="T5"/>
                  </a:cxn>
                  <a:cxn ang="0">
                    <a:pos x="T6" y="T7"/>
                  </a:cxn>
                  <a:cxn ang="0">
                    <a:pos x="T8" y="T9"/>
                  </a:cxn>
                </a:cxnLst>
                <a:rect l="0" t="0" r="r" b="b"/>
                <a:pathLst>
                  <a:path w="14" h="13">
                    <a:moveTo>
                      <a:pt x="9" y="13"/>
                    </a:moveTo>
                    <a:lnTo>
                      <a:pt x="0" y="4"/>
                    </a:lnTo>
                    <a:lnTo>
                      <a:pt x="5" y="0"/>
                    </a:lnTo>
                    <a:lnTo>
                      <a:pt x="14" y="9"/>
                    </a:lnTo>
                    <a:lnTo>
                      <a:pt x="9"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459">
                <a:extLst>
                  <a:ext uri="{FF2B5EF4-FFF2-40B4-BE49-F238E27FC236}">
                    <a16:creationId xmlns:a16="http://schemas.microsoft.com/office/drawing/2014/main" id="{6A1D750C-5D96-4572-A6F0-4B9982BF0E87}"/>
                  </a:ext>
                </a:extLst>
              </p:cNvPr>
              <p:cNvSpPr>
                <a:spLocks/>
              </p:cNvSpPr>
              <p:nvPr/>
            </p:nvSpPr>
            <p:spPr bwMode="auto">
              <a:xfrm>
                <a:off x="1522412" y="811214"/>
                <a:ext cx="20638" cy="22225"/>
              </a:xfrm>
              <a:custGeom>
                <a:avLst/>
                <a:gdLst>
                  <a:gd name="T0" fmla="*/ 9 w 13"/>
                  <a:gd name="T1" fmla="*/ 14 h 14"/>
                  <a:gd name="T2" fmla="*/ 0 w 13"/>
                  <a:gd name="T3" fmla="*/ 5 h 14"/>
                  <a:gd name="T4" fmla="*/ 5 w 13"/>
                  <a:gd name="T5" fmla="*/ 0 h 14"/>
                  <a:gd name="T6" fmla="*/ 13 w 13"/>
                  <a:gd name="T7" fmla="*/ 9 h 14"/>
                  <a:gd name="T8" fmla="*/ 9 w 13"/>
                  <a:gd name="T9" fmla="*/ 14 h 14"/>
                </a:gdLst>
                <a:ahLst/>
                <a:cxnLst>
                  <a:cxn ang="0">
                    <a:pos x="T0" y="T1"/>
                  </a:cxn>
                  <a:cxn ang="0">
                    <a:pos x="T2" y="T3"/>
                  </a:cxn>
                  <a:cxn ang="0">
                    <a:pos x="T4" y="T5"/>
                  </a:cxn>
                  <a:cxn ang="0">
                    <a:pos x="T6" y="T7"/>
                  </a:cxn>
                  <a:cxn ang="0">
                    <a:pos x="T8" y="T9"/>
                  </a:cxn>
                </a:cxnLst>
                <a:rect l="0" t="0" r="r" b="b"/>
                <a:pathLst>
                  <a:path w="13" h="14">
                    <a:moveTo>
                      <a:pt x="9" y="14"/>
                    </a:moveTo>
                    <a:lnTo>
                      <a:pt x="0" y="5"/>
                    </a:lnTo>
                    <a:lnTo>
                      <a:pt x="5" y="0"/>
                    </a:lnTo>
                    <a:lnTo>
                      <a:pt x="13" y="9"/>
                    </a:lnTo>
                    <a:lnTo>
                      <a:pt x="9"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8" name="Connected2" descr="{&quot;Key&quot;:&quot;POWER_USER_SHAPE_ICON&quot;,&quot;Value&quot;:&quot;POWER_USER_SHAPE_ICON_STYLE_1&quot;}">
            <a:extLst>
              <a:ext uri="{FF2B5EF4-FFF2-40B4-BE49-F238E27FC236}">
                <a16:creationId xmlns:a16="http://schemas.microsoft.com/office/drawing/2014/main" id="{B6DFA8C8-EE7B-496C-9447-A7CC45A3B1C4}"/>
              </a:ext>
            </a:extLst>
          </p:cNvPr>
          <p:cNvGrpSpPr>
            <a:grpSpLocks noChangeAspect="1"/>
          </p:cNvGrpSpPr>
          <p:nvPr/>
        </p:nvGrpSpPr>
        <p:grpSpPr>
          <a:xfrm>
            <a:off x="697402" y="4268842"/>
            <a:ext cx="280202" cy="280202"/>
            <a:chOff x="2319338" y="4589463"/>
            <a:chExt cx="638175" cy="638175"/>
          </a:xfrm>
          <a:solidFill>
            <a:srgbClr val="265787"/>
          </a:solidFill>
        </p:grpSpPr>
        <p:sp>
          <p:nvSpPr>
            <p:cNvPr id="79" name="Freeform 176">
              <a:extLst>
                <a:ext uri="{FF2B5EF4-FFF2-40B4-BE49-F238E27FC236}">
                  <a16:creationId xmlns:a16="http://schemas.microsoft.com/office/drawing/2014/main" id="{1E099DAB-EA00-4082-801F-2FA61B02AB93}"/>
                </a:ext>
              </a:extLst>
            </p:cNvPr>
            <p:cNvSpPr>
              <a:spLocks noEditPoints="1"/>
            </p:cNvSpPr>
            <p:nvPr/>
          </p:nvSpPr>
          <p:spPr bwMode="auto">
            <a:xfrm>
              <a:off x="2319338" y="4589463"/>
              <a:ext cx="638175" cy="638175"/>
            </a:xfrm>
            <a:custGeom>
              <a:avLst/>
              <a:gdLst>
                <a:gd name="T0" fmla="*/ 1010 w 1067"/>
                <a:gd name="T1" fmla="*/ 510 h 1067"/>
                <a:gd name="T2" fmla="*/ 907 w 1067"/>
                <a:gd name="T3" fmla="*/ 668 h 1067"/>
                <a:gd name="T4" fmla="*/ 883 w 1067"/>
                <a:gd name="T5" fmla="*/ 692 h 1067"/>
                <a:gd name="T6" fmla="*/ 681 w 1067"/>
                <a:gd name="T7" fmla="*/ 958 h 1067"/>
                <a:gd name="T8" fmla="*/ 535 w 1067"/>
                <a:gd name="T9" fmla="*/ 999 h 1067"/>
                <a:gd name="T10" fmla="*/ 387 w 1067"/>
                <a:gd name="T11" fmla="*/ 959 h 1067"/>
                <a:gd name="T12" fmla="*/ 716 w 1067"/>
                <a:gd name="T13" fmla="*/ 851 h 1067"/>
                <a:gd name="T14" fmla="*/ 659 w 1067"/>
                <a:gd name="T15" fmla="*/ 983 h 1067"/>
                <a:gd name="T16" fmla="*/ 467 w 1067"/>
                <a:gd name="T17" fmla="*/ 960 h 1067"/>
                <a:gd name="T18" fmla="*/ 160 w 1067"/>
                <a:gd name="T19" fmla="*/ 716 h 1067"/>
                <a:gd name="T20" fmla="*/ 184 w 1067"/>
                <a:gd name="T21" fmla="*/ 692 h 1067"/>
                <a:gd name="T22" fmla="*/ 34 w 1067"/>
                <a:gd name="T23" fmla="*/ 534 h 1067"/>
                <a:gd name="T24" fmla="*/ 58 w 1067"/>
                <a:gd name="T25" fmla="*/ 558 h 1067"/>
                <a:gd name="T26" fmla="*/ 160 w 1067"/>
                <a:gd name="T27" fmla="*/ 351 h 1067"/>
                <a:gd name="T28" fmla="*/ 517 w 1067"/>
                <a:gd name="T29" fmla="*/ 398 h 1067"/>
                <a:gd name="T30" fmla="*/ 517 w 1067"/>
                <a:gd name="T31" fmla="*/ 398 h 1067"/>
                <a:gd name="T32" fmla="*/ 681 w 1067"/>
                <a:gd name="T33" fmla="*/ 323 h 1067"/>
                <a:gd name="T34" fmla="*/ 535 w 1067"/>
                <a:gd name="T35" fmla="*/ 365 h 1067"/>
                <a:gd name="T36" fmla="*/ 387 w 1067"/>
                <a:gd name="T37" fmla="*/ 324 h 1067"/>
                <a:gd name="T38" fmla="*/ 552 w 1067"/>
                <a:gd name="T39" fmla="*/ 398 h 1067"/>
                <a:gd name="T40" fmla="*/ 552 w 1067"/>
                <a:gd name="T41" fmla="*/ 398 h 1067"/>
                <a:gd name="T42" fmla="*/ 907 w 1067"/>
                <a:gd name="T43" fmla="*/ 399 h 1067"/>
                <a:gd name="T44" fmla="*/ 1010 w 1067"/>
                <a:gd name="T45" fmla="*/ 476 h 1067"/>
                <a:gd name="T46" fmla="*/ 829 w 1067"/>
                <a:gd name="T47" fmla="*/ 392 h 1067"/>
                <a:gd name="T48" fmla="*/ 965 w 1067"/>
                <a:gd name="T49" fmla="*/ 375 h 1067"/>
                <a:gd name="T50" fmla="*/ 812 w 1067"/>
                <a:gd name="T51" fmla="*/ 358 h 1067"/>
                <a:gd name="T52" fmla="*/ 550 w 1067"/>
                <a:gd name="T53" fmla="*/ 517 h 1067"/>
                <a:gd name="T54" fmla="*/ 534 w 1067"/>
                <a:gd name="T55" fmla="*/ 0 h 1067"/>
                <a:gd name="T56" fmla="*/ 517 w 1067"/>
                <a:gd name="T57" fmla="*/ 517 h 1067"/>
                <a:gd name="T58" fmla="*/ 255 w 1067"/>
                <a:gd name="T59" fmla="*/ 358 h 1067"/>
                <a:gd name="T60" fmla="*/ 103 w 1067"/>
                <a:gd name="T61" fmla="*/ 375 h 1067"/>
                <a:gd name="T62" fmla="*/ 239 w 1067"/>
                <a:gd name="T63" fmla="*/ 392 h 1067"/>
                <a:gd name="T64" fmla="*/ 58 w 1067"/>
                <a:gd name="T65" fmla="*/ 476 h 1067"/>
                <a:gd name="T66" fmla="*/ 112 w 1067"/>
                <a:gd name="T67" fmla="*/ 550 h 1067"/>
                <a:gd name="T68" fmla="*/ 215 w 1067"/>
                <a:gd name="T69" fmla="*/ 676 h 1067"/>
                <a:gd name="T70" fmla="*/ 160 w 1067"/>
                <a:gd name="T71" fmla="*/ 750 h 1067"/>
                <a:gd name="T72" fmla="*/ 272 w 1067"/>
                <a:gd name="T73" fmla="*/ 692 h 1067"/>
                <a:gd name="T74" fmla="*/ 517 w 1067"/>
                <a:gd name="T75" fmla="*/ 636 h 1067"/>
                <a:gd name="T76" fmla="*/ 750 w 1067"/>
                <a:gd name="T77" fmla="*/ 851 h 1067"/>
                <a:gd name="T78" fmla="*/ 795 w 1067"/>
                <a:gd name="T79" fmla="*/ 550 h 1067"/>
                <a:gd name="T80" fmla="*/ 853 w 1067"/>
                <a:gd name="T81" fmla="*/ 709 h 1067"/>
                <a:gd name="T82" fmla="*/ 907 w 1067"/>
                <a:gd name="T83" fmla="*/ 635 h 1067"/>
                <a:gd name="T84" fmla="*/ 829 w 1067"/>
                <a:gd name="T85" fmla="*/ 550 h 1067"/>
                <a:gd name="T86" fmla="*/ 1067 w 1067"/>
                <a:gd name="T87" fmla="*/ 53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7" h="1067">
                  <a:moveTo>
                    <a:pt x="1010" y="558"/>
                  </a:moveTo>
                  <a:cubicBezTo>
                    <a:pt x="996" y="558"/>
                    <a:pt x="986" y="547"/>
                    <a:pt x="986" y="534"/>
                  </a:cubicBezTo>
                  <a:cubicBezTo>
                    <a:pt x="986" y="520"/>
                    <a:pt x="996" y="510"/>
                    <a:pt x="1010" y="510"/>
                  </a:cubicBezTo>
                  <a:cubicBezTo>
                    <a:pt x="1023" y="510"/>
                    <a:pt x="1034" y="520"/>
                    <a:pt x="1034" y="534"/>
                  </a:cubicBezTo>
                  <a:cubicBezTo>
                    <a:pt x="1034" y="547"/>
                    <a:pt x="1023" y="558"/>
                    <a:pt x="1010" y="558"/>
                  </a:cubicBezTo>
                  <a:close/>
                  <a:moveTo>
                    <a:pt x="907" y="668"/>
                  </a:moveTo>
                  <a:cubicBezTo>
                    <a:pt x="921" y="668"/>
                    <a:pt x="931" y="679"/>
                    <a:pt x="931" y="692"/>
                  </a:cubicBezTo>
                  <a:cubicBezTo>
                    <a:pt x="931" y="706"/>
                    <a:pt x="921" y="716"/>
                    <a:pt x="907" y="716"/>
                  </a:cubicBezTo>
                  <a:cubicBezTo>
                    <a:pt x="894" y="716"/>
                    <a:pt x="883" y="706"/>
                    <a:pt x="883" y="692"/>
                  </a:cubicBezTo>
                  <a:cubicBezTo>
                    <a:pt x="883" y="679"/>
                    <a:pt x="894" y="668"/>
                    <a:pt x="907" y="668"/>
                  </a:cubicBezTo>
                  <a:close/>
                  <a:moveTo>
                    <a:pt x="716" y="851"/>
                  </a:moveTo>
                  <a:cubicBezTo>
                    <a:pt x="716" y="891"/>
                    <a:pt x="703" y="928"/>
                    <a:pt x="681" y="958"/>
                  </a:cubicBezTo>
                  <a:cubicBezTo>
                    <a:pt x="657" y="938"/>
                    <a:pt x="626" y="927"/>
                    <a:pt x="594" y="927"/>
                  </a:cubicBezTo>
                  <a:cubicBezTo>
                    <a:pt x="588" y="927"/>
                    <a:pt x="583" y="929"/>
                    <a:pt x="580" y="934"/>
                  </a:cubicBezTo>
                  <a:lnTo>
                    <a:pt x="535" y="999"/>
                  </a:lnTo>
                  <a:lnTo>
                    <a:pt x="489" y="934"/>
                  </a:lnTo>
                  <a:cubicBezTo>
                    <a:pt x="486" y="929"/>
                    <a:pt x="481" y="927"/>
                    <a:pt x="476" y="927"/>
                  </a:cubicBezTo>
                  <a:cubicBezTo>
                    <a:pt x="443" y="927"/>
                    <a:pt x="411" y="938"/>
                    <a:pt x="387" y="959"/>
                  </a:cubicBezTo>
                  <a:cubicBezTo>
                    <a:pt x="364" y="929"/>
                    <a:pt x="351" y="891"/>
                    <a:pt x="351" y="851"/>
                  </a:cubicBezTo>
                  <a:cubicBezTo>
                    <a:pt x="351" y="750"/>
                    <a:pt x="433" y="668"/>
                    <a:pt x="534" y="668"/>
                  </a:cubicBezTo>
                  <a:cubicBezTo>
                    <a:pt x="634" y="668"/>
                    <a:pt x="716" y="750"/>
                    <a:pt x="716" y="851"/>
                  </a:cubicBezTo>
                  <a:close/>
                  <a:moveTo>
                    <a:pt x="552" y="1033"/>
                  </a:moveTo>
                  <a:lnTo>
                    <a:pt x="602" y="960"/>
                  </a:lnTo>
                  <a:cubicBezTo>
                    <a:pt x="623" y="962"/>
                    <a:pt x="643" y="970"/>
                    <a:pt x="659" y="983"/>
                  </a:cubicBezTo>
                  <a:cubicBezTo>
                    <a:pt x="631" y="1010"/>
                    <a:pt x="593" y="1029"/>
                    <a:pt x="552" y="1033"/>
                  </a:cubicBezTo>
                  <a:close/>
                  <a:moveTo>
                    <a:pt x="409" y="984"/>
                  </a:moveTo>
                  <a:cubicBezTo>
                    <a:pt x="426" y="971"/>
                    <a:pt x="446" y="962"/>
                    <a:pt x="467" y="960"/>
                  </a:cubicBezTo>
                  <a:lnTo>
                    <a:pt x="517" y="1033"/>
                  </a:lnTo>
                  <a:cubicBezTo>
                    <a:pt x="476" y="1029"/>
                    <a:pt x="438" y="1011"/>
                    <a:pt x="409" y="984"/>
                  </a:cubicBezTo>
                  <a:close/>
                  <a:moveTo>
                    <a:pt x="160" y="716"/>
                  </a:moveTo>
                  <a:cubicBezTo>
                    <a:pt x="147" y="716"/>
                    <a:pt x="136" y="706"/>
                    <a:pt x="136" y="692"/>
                  </a:cubicBezTo>
                  <a:cubicBezTo>
                    <a:pt x="136" y="679"/>
                    <a:pt x="147" y="668"/>
                    <a:pt x="160" y="668"/>
                  </a:cubicBezTo>
                  <a:cubicBezTo>
                    <a:pt x="173" y="668"/>
                    <a:pt x="184" y="679"/>
                    <a:pt x="184" y="692"/>
                  </a:cubicBezTo>
                  <a:cubicBezTo>
                    <a:pt x="184" y="706"/>
                    <a:pt x="173" y="716"/>
                    <a:pt x="160" y="716"/>
                  </a:cubicBezTo>
                  <a:close/>
                  <a:moveTo>
                    <a:pt x="58" y="558"/>
                  </a:moveTo>
                  <a:cubicBezTo>
                    <a:pt x="44" y="558"/>
                    <a:pt x="34" y="547"/>
                    <a:pt x="34" y="534"/>
                  </a:cubicBezTo>
                  <a:cubicBezTo>
                    <a:pt x="34" y="520"/>
                    <a:pt x="44" y="510"/>
                    <a:pt x="58" y="510"/>
                  </a:cubicBezTo>
                  <a:cubicBezTo>
                    <a:pt x="71" y="510"/>
                    <a:pt x="82" y="520"/>
                    <a:pt x="82" y="534"/>
                  </a:cubicBezTo>
                  <a:cubicBezTo>
                    <a:pt x="82" y="547"/>
                    <a:pt x="71" y="558"/>
                    <a:pt x="58" y="558"/>
                  </a:cubicBezTo>
                  <a:close/>
                  <a:moveTo>
                    <a:pt x="160" y="399"/>
                  </a:moveTo>
                  <a:cubicBezTo>
                    <a:pt x="147" y="399"/>
                    <a:pt x="136" y="388"/>
                    <a:pt x="136" y="375"/>
                  </a:cubicBezTo>
                  <a:cubicBezTo>
                    <a:pt x="136" y="362"/>
                    <a:pt x="147" y="351"/>
                    <a:pt x="160" y="351"/>
                  </a:cubicBezTo>
                  <a:cubicBezTo>
                    <a:pt x="173" y="351"/>
                    <a:pt x="184" y="362"/>
                    <a:pt x="184" y="375"/>
                  </a:cubicBezTo>
                  <a:cubicBezTo>
                    <a:pt x="184" y="388"/>
                    <a:pt x="173" y="399"/>
                    <a:pt x="160" y="399"/>
                  </a:cubicBezTo>
                  <a:close/>
                  <a:moveTo>
                    <a:pt x="517" y="398"/>
                  </a:moveTo>
                  <a:cubicBezTo>
                    <a:pt x="476" y="395"/>
                    <a:pt x="438" y="377"/>
                    <a:pt x="409" y="349"/>
                  </a:cubicBezTo>
                  <a:cubicBezTo>
                    <a:pt x="426" y="336"/>
                    <a:pt x="446" y="327"/>
                    <a:pt x="467" y="326"/>
                  </a:cubicBezTo>
                  <a:lnTo>
                    <a:pt x="517" y="398"/>
                  </a:lnTo>
                  <a:close/>
                  <a:moveTo>
                    <a:pt x="534" y="34"/>
                  </a:moveTo>
                  <a:cubicBezTo>
                    <a:pt x="634" y="34"/>
                    <a:pt x="716" y="116"/>
                    <a:pt x="716" y="216"/>
                  </a:cubicBezTo>
                  <a:cubicBezTo>
                    <a:pt x="716" y="256"/>
                    <a:pt x="703" y="293"/>
                    <a:pt x="681" y="323"/>
                  </a:cubicBezTo>
                  <a:cubicBezTo>
                    <a:pt x="657" y="303"/>
                    <a:pt x="626" y="292"/>
                    <a:pt x="594" y="292"/>
                  </a:cubicBezTo>
                  <a:cubicBezTo>
                    <a:pt x="588" y="292"/>
                    <a:pt x="583" y="295"/>
                    <a:pt x="580" y="299"/>
                  </a:cubicBezTo>
                  <a:lnTo>
                    <a:pt x="535" y="365"/>
                  </a:lnTo>
                  <a:lnTo>
                    <a:pt x="489" y="299"/>
                  </a:lnTo>
                  <a:cubicBezTo>
                    <a:pt x="486" y="295"/>
                    <a:pt x="481" y="292"/>
                    <a:pt x="476" y="292"/>
                  </a:cubicBezTo>
                  <a:cubicBezTo>
                    <a:pt x="443" y="292"/>
                    <a:pt x="411" y="303"/>
                    <a:pt x="387" y="324"/>
                  </a:cubicBezTo>
                  <a:cubicBezTo>
                    <a:pt x="364" y="294"/>
                    <a:pt x="351" y="257"/>
                    <a:pt x="351" y="216"/>
                  </a:cubicBezTo>
                  <a:cubicBezTo>
                    <a:pt x="351" y="116"/>
                    <a:pt x="433" y="34"/>
                    <a:pt x="534" y="34"/>
                  </a:cubicBezTo>
                  <a:close/>
                  <a:moveTo>
                    <a:pt x="552" y="398"/>
                  </a:moveTo>
                  <a:lnTo>
                    <a:pt x="602" y="326"/>
                  </a:lnTo>
                  <a:cubicBezTo>
                    <a:pt x="623" y="327"/>
                    <a:pt x="643" y="336"/>
                    <a:pt x="659" y="349"/>
                  </a:cubicBezTo>
                  <a:cubicBezTo>
                    <a:pt x="631" y="376"/>
                    <a:pt x="593" y="394"/>
                    <a:pt x="552" y="398"/>
                  </a:cubicBezTo>
                  <a:close/>
                  <a:moveTo>
                    <a:pt x="907" y="351"/>
                  </a:moveTo>
                  <a:cubicBezTo>
                    <a:pt x="921" y="351"/>
                    <a:pt x="931" y="362"/>
                    <a:pt x="931" y="375"/>
                  </a:cubicBezTo>
                  <a:cubicBezTo>
                    <a:pt x="931" y="388"/>
                    <a:pt x="921" y="399"/>
                    <a:pt x="907" y="399"/>
                  </a:cubicBezTo>
                  <a:cubicBezTo>
                    <a:pt x="894" y="399"/>
                    <a:pt x="883" y="388"/>
                    <a:pt x="883" y="375"/>
                  </a:cubicBezTo>
                  <a:cubicBezTo>
                    <a:pt x="883" y="362"/>
                    <a:pt x="894" y="351"/>
                    <a:pt x="907" y="351"/>
                  </a:cubicBezTo>
                  <a:close/>
                  <a:moveTo>
                    <a:pt x="1010" y="476"/>
                  </a:moveTo>
                  <a:cubicBezTo>
                    <a:pt x="984" y="476"/>
                    <a:pt x="962" y="494"/>
                    <a:pt x="955" y="517"/>
                  </a:cubicBezTo>
                  <a:lnTo>
                    <a:pt x="829" y="517"/>
                  </a:lnTo>
                  <a:lnTo>
                    <a:pt x="829" y="392"/>
                  </a:lnTo>
                  <a:lnTo>
                    <a:pt x="853" y="392"/>
                  </a:lnTo>
                  <a:cubicBezTo>
                    <a:pt x="860" y="415"/>
                    <a:pt x="882" y="432"/>
                    <a:pt x="907" y="432"/>
                  </a:cubicBezTo>
                  <a:cubicBezTo>
                    <a:pt x="939" y="432"/>
                    <a:pt x="965" y="407"/>
                    <a:pt x="965" y="375"/>
                  </a:cubicBezTo>
                  <a:cubicBezTo>
                    <a:pt x="965" y="343"/>
                    <a:pt x="939" y="318"/>
                    <a:pt x="907" y="318"/>
                  </a:cubicBezTo>
                  <a:cubicBezTo>
                    <a:pt x="882" y="318"/>
                    <a:pt x="860" y="335"/>
                    <a:pt x="853" y="358"/>
                  </a:cubicBezTo>
                  <a:lnTo>
                    <a:pt x="812" y="358"/>
                  </a:lnTo>
                  <a:cubicBezTo>
                    <a:pt x="803" y="358"/>
                    <a:pt x="795" y="366"/>
                    <a:pt x="795" y="375"/>
                  </a:cubicBezTo>
                  <a:lnTo>
                    <a:pt x="795" y="517"/>
                  </a:lnTo>
                  <a:lnTo>
                    <a:pt x="550" y="517"/>
                  </a:lnTo>
                  <a:lnTo>
                    <a:pt x="550" y="432"/>
                  </a:lnTo>
                  <a:cubicBezTo>
                    <a:pt x="662" y="423"/>
                    <a:pt x="750" y="330"/>
                    <a:pt x="750" y="216"/>
                  </a:cubicBezTo>
                  <a:cubicBezTo>
                    <a:pt x="750" y="97"/>
                    <a:pt x="653" y="0"/>
                    <a:pt x="534" y="0"/>
                  </a:cubicBezTo>
                  <a:cubicBezTo>
                    <a:pt x="414" y="0"/>
                    <a:pt x="318" y="97"/>
                    <a:pt x="318" y="216"/>
                  </a:cubicBezTo>
                  <a:cubicBezTo>
                    <a:pt x="318" y="330"/>
                    <a:pt x="406" y="423"/>
                    <a:pt x="517" y="432"/>
                  </a:cubicBezTo>
                  <a:lnTo>
                    <a:pt x="517" y="517"/>
                  </a:lnTo>
                  <a:lnTo>
                    <a:pt x="272" y="517"/>
                  </a:lnTo>
                  <a:lnTo>
                    <a:pt x="272" y="375"/>
                  </a:lnTo>
                  <a:cubicBezTo>
                    <a:pt x="272" y="366"/>
                    <a:pt x="264" y="358"/>
                    <a:pt x="255" y="358"/>
                  </a:cubicBezTo>
                  <a:lnTo>
                    <a:pt x="215" y="358"/>
                  </a:lnTo>
                  <a:cubicBezTo>
                    <a:pt x="207" y="335"/>
                    <a:pt x="186" y="318"/>
                    <a:pt x="160" y="318"/>
                  </a:cubicBezTo>
                  <a:cubicBezTo>
                    <a:pt x="128" y="318"/>
                    <a:pt x="103" y="343"/>
                    <a:pt x="103" y="375"/>
                  </a:cubicBezTo>
                  <a:cubicBezTo>
                    <a:pt x="103" y="407"/>
                    <a:pt x="128" y="432"/>
                    <a:pt x="160" y="432"/>
                  </a:cubicBezTo>
                  <a:cubicBezTo>
                    <a:pt x="186" y="432"/>
                    <a:pt x="207" y="415"/>
                    <a:pt x="215" y="392"/>
                  </a:cubicBezTo>
                  <a:lnTo>
                    <a:pt x="239" y="392"/>
                  </a:lnTo>
                  <a:lnTo>
                    <a:pt x="239" y="517"/>
                  </a:lnTo>
                  <a:lnTo>
                    <a:pt x="112" y="517"/>
                  </a:lnTo>
                  <a:cubicBezTo>
                    <a:pt x="105" y="494"/>
                    <a:pt x="84" y="476"/>
                    <a:pt x="58" y="476"/>
                  </a:cubicBezTo>
                  <a:cubicBezTo>
                    <a:pt x="26" y="476"/>
                    <a:pt x="0" y="502"/>
                    <a:pt x="0" y="534"/>
                  </a:cubicBezTo>
                  <a:cubicBezTo>
                    <a:pt x="0" y="565"/>
                    <a:pt x="26" y="591"/>
                    <a:pt x="58" y="591"/>
                  </a:cubicBezTo>
                  <a:cubicBezTo>
                    <a:pt x="84" y="591"/>
                    <a:pt x="105" y="574"/>
                    <a:pt x="112" y="550"/>
                  </a:cubicBezTo>
                  <a:lnTo>
                    <a:pt x="239" y="550"/>
                  </a:lnTo>
                  <a:lnTo>
                    <a:pt x="239" y="676"/>
                  </a:lnTo>
                  <a:lnTo>
                    <a:pt x="215" y="676"/>
                  </a:lnTo>
                  <a:cubicBezTo>
                    <a:pt x="207" y="652"/>
                    <a:pt x="186" y="635"/>
                    <a:pt x="160" y="635"/>
                  </a:cubicBezTo>
                  <a:cubicBezTo>
                    <a:pt x="128" y="635"/>
                    <a:pt x="103" y="661"/>
                    <a:pt x="103" y="692"/>
                  </a:cubicBezTo>
                  <a:cubicBezTo>
                    <a:pt x="103" y="724"/>
                    <a:pt x="128" y="750"/>
                    <a:pt x="160" y="750"/>
                  </a:cubicBezTo>
                  <a:cubicBezTo>
                    <a:pt x="186" y="750"/>
                    <a:pt x="207" y="733"/>
                    <a:pt x="215" y="709"/>
                  </a:cubicBezTo>
                  <a:lnTo>
                    <a:pt x="255" y="709"/>
                  </a:lnTo>
                  <a:cubicBezTo>
                    <a:pt x="264" y="709"/>
                    <a:pt x="272" y="702"/>
                    <a:pt x="272" y="692"/>
                  </a:cubicBezTo>
                  <a:lnTo>
                    <a:pt x="272" y="550"/>
                  </a:lnTo>
                  <a:lnTo>
                    <a:pt x="517" y="550"/>
                  </a:lnTo>
                  <a:lnTo>
                    <a:pt x="517" y="636"/>
                  </a:lnTo>
                  <a:cubicBezTo>
                    <a:pt x="406" y="644"/>
                    <a:pt x="318" y="737"/>
                    <a:pt x="318" y="851"/>
                  </a:cubicBezTo>
                  <a:cubicBezTo>
                    <a:pt x="318" y="970"/>
                    <a:pt x="414" y="1067"/>
                    <a:pt x="534" y="1067"/>
                  </a:cubicBezTo>
                  <a:cubicBezTo>
                    <a:pt x="653" y="1067"/>
                    <a:pt x="750" y="970"/>
                    <a:pt x="750" y="851"/>
                  </a:cubicBezTo>
                  <a:cubicBezTo>
                    <a:pt x="750" y="737"/>
                    <a:pt x="662" y="644"/>
                    <a:pt x="550" y="636"/>
                  </a:cubicBezTo>
                  <a:lnTo>
                    <a:pt x="550" y="550"/>
                  </a:lnTo>
                  <a:lnTo>
                    <a:pt x="795" y="550"/>
                  </a:lnTo>
                  <a:lnTo>
                    <a:pt x="795" y="692"/>
                  </a:lnTo>
                  <a:cubicBezTo>
                    <a:pt x="795" y="702"/>
                    <a:pt x="803" y="709"/>
                    <a:pt x="812" y="709"/>
                  </a:cubicBezTo>
                  <a:lnTo>
                    <a:pt x="853" y="709"/>
                  </a:lnTo>
                  <a:cubicBezTo>
                    <a:pt x="860" y="733"/>
                    <a:pt x="882" y="750"/>
                    <a:pt x="907" y="750"/>
                  </a:cubicBezTo>
                  <a:cubicBezTo>
                    <a:pt x="939" y="750"/>
                    <a:pt x="965" y="724"/>
                    <a:pt x="965" y="692"/>
                  </a:cubicBezTo>
                  <a:cubicBezTo>
                    <a:pt x="965" y="661"/>
                    <a:pt x="939" y="635"/>
                    <a:pt x="907" y="635"/>
                  </a:cubicBezTo>
                  <a:cubicBezTo>
                    <a:pt x="882" y="635"/>
                    <a:pt x="860" y="652"/>
                    <a:pt x="853" y="676"/>
                  </a:cubicBezTo>
                  <a:lnTo>
                    <a:pt x="829" y="676"/>
                  </a:lnTo>
                  <a:lnTo>
                    <a:pt x="829" y="550"/>
                  </a:lnTo>
                  <a:lnTo>
                    <a:pt x="955" y="550"/>
                  </a:lnTo>
                  <a:cubicBezTo>
                    <a:pt x="962" y="574"/>
                    <a:pt x="984" y="591"/>
                    <a:pt x="1010" y="591"/>
                  </a:cubicBezTo>
                  <a:cubicBezTo>
                    <a:pt x="1041" y="591"/>
                    <a:pt x="1067" y="565"/>
                    <a:pt x="1067" y="534"/>
                  </a:cubicBezTo>
                  <a:cubicBezTo>
                    <a:pt x="1067" y="502"/>
                    <a:pt x="1041" y="476"/>
                    <a:pt x="1010" y="4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77">
              <a:extLst>
                <a:ext uri="{FF2B5EF4-FFF2-40B4-BE49-F238E27FC236}">
                  <a16:creationId xmlns:a16="http://schemas.microsoft.com/office/drawing/2014/main" id="{FA298E96-80CE-4EE5-B947-EFAC6872715A}"/>
                </a:ext>
              </a:extLst>
            </p:cNvPr>
            <p:cNvSpPr>
              <a:spLocks noEditPoints="1"/>
            </p:cNvSpPr>
            <p:nvPr/>
          </p:nvSpPr>
          <p:spPr bwMode="auto">
            <a:xfrm>
              <a:off x="2576513" y="4633913"/>
              <a:ext cx="125413" cy="123825"/>
            </a:xfrm>
            <a:custGeom>
              <a:avLst/>
              <a:gdLst>
                <a:gd name="T0" fmla="*/ 105 w 209"/>
                <a:gd name="T1" fmla="*/ 33 h 208"/>
                <a:gd name="T2" fmla="*/ 175 w 209"/>
                <a:gd name="T3" fmla="*/ 104 h 208"/>
                <a:gd name="T4" fmla="*/ 105 w 209"/>
                <a:gd name="T5" fmla="*/ 175 h 208"/>
                <a:gd name="T6" fmla="*/ 34 w 209"/>
                <a:gd name="T7" fmla="*/ 104 h 208"/>
                <a:gd name="T8" fmla="*/ 105 w 209"/>
                <a:gd name="T9" fmla="*/ 33 h 208"/>
                <a:gd name="T10" fmla="*/ 105 w 209"/>
                <a:gd name="T11" fmla="*/ 208 h 208"/>
                <a:gd name="T12" fmla="*/ 209 w 209"/>
                <a:gd name="T13" fmla="*/ 104 h 208"/>
                <a:gd name="T14" fmla="*/ 105 w 209"/>
                <a:gd name="T15" fmla="*/ 0 h 208"/>
                <a:gd name="T16" fmla="*/ 0 w 209"/>
                <a:gd name="T17" fmla="*/ 104 h 208"/>
                <a:gd name="T18" fmla="*/ 105 w 209"/>
                <a:gd name="T1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8">
                  <a:moveTo>
                    <a:pt x="105" y="33"/>
                  </a:moveTo>
                  <a:cubicBezTo>
                    <a:pt x="144" y="33"/>
                    <a:pt x="175" y="65"/>
                    <a:pt x="175" y="104"/>
                  </a:cubicBezTo>
                  <a:cubicBezTo>
                    <a:pt x="175" y="143"/>
                    <a:pt x="144" y="175"/>
                    <a:pt x="105" y="175"/>
                  </a:cubicBezTo>
                  <a:cubicBezTo>
                    <a:pt x="66" y="175"/>
                    <a:pt x="34" y="143"/>
                    <a:pt x="34" y="104"/>
                  </a:cubicBezTo>
                  <a:cubicBezTo>
                    <a:pt x="34" y="65"/>
                    <a:pt x="66" y="33"/>
                    <a:pt x="105" y="33"/>
                  </a:cubicBezTo>
                  <a:close/>
                  <a:moveTo>
                    <a:pt x="105" y="208"/>
                  </a:moveTo>
                  <a:cubicBezTo>
                    <a:pt x="162" y="208"/>
                    <a:pt x="209" y="162"/>
                    <a:pt x="209" y="104"/>
                  </a:cubicBezTo>
                  <a:cubicBezTo>
                    <a:pt x="209" y="47"/>
                    <a:pt x="162" y="0"/>
                    <a:pt x="105" y="0"/>
                  </a:cubicBezTo>
                  <a:cubicBezTo>
                    <a:pt x="47" y="0"/>
                    <a:pt x="0" y="47"/>
                    <a:pt x="0" y="104"/>
                  </a:cubicBezTo>
                  <a:cubicBezTo>
                    <a:pt x="0" y="162"/>
                    <a:pt x="47" y="208"/>
                    <a:pt x="105" y="2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78">
              <a:extLst>
                <a:ext uri="{FF2B5EF4-FFF2-40B4-BE49-F238E27FC236}">
                  <a16:creationId xmlns:a16="http://schemas.microsoft.com/office/drawing/2014/main" id="{38BFE091-D5D4-40CA-BF1B-6E164A18248F}"/>
                </a:ext>
              </a:extLst>
            </p:cNvPr>
            <p:cNvSpPr>
              <a:spLocks noEditPoints="1"/>
            </p:cNvSpPr>
            <p:nvPr/>
          </p:nvSpPr>
          <p:spPr bwMode="auto">
            <a:xfrm>
              <a:off x="2576513" y="5013326"/>
              <a:ext cx="125413" cy="123825"/>
            </a:xfrm>
            <a:custGeom>
              <a:avLst/>
              <a:gdLst>
                <a:gd name="T0" fmla="*/ 105 w 209"/>
                <a:gd name="T1" fmla="*/ 33 h 208"/>
                <a:gd name="T2" fmla="*/ 175 w 209"/>
                <a:gd name="T3" fmla="*/ 104 h 208"/>
                <a:gd name="T4" fmla="*/ 105 w 209"/>
                <a:gd name="T5" fmla="*/ 175 h 208"/>
                <a:gd name="T6" fmla="*/ 34 w 209"/>
                <a:gd name="T7" fmla="*/ 104 h 208"/>
                <a:gd name="T8" fmla="*/ 105 w 209"/>
                <a:gd name="T9" fmla="*/ 33 h 208"/>
                <a:gd name="T10" fmla="*/ 0 w 209"/>
                <a:gd name="T11" fmla="*/ 104 h 208"/>
                <a:gd name="T12" fmla="*/ 105 w 209"/>
                <a:gd name="T13" fmla="*/ 208 h 208"/>
                <a:gd name="T14" fmla="*/ 209 w 209"/>
                <a:gd name="T15" fmla="*/ 104 h 208"/>
                <a:gd name="T16" fmla="*/ 105 w 209"/>
                <a:gd name="T17" fmla="*/ 0 h 208"/>
                <a:gd name="T18" fmla="*/ 0 w 209"/>
                <a:gd name="T1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8">
                  <a:moveTo>
                    <a:pt x="105" y="33"/>
                  </a:moveTo>
                  <a:cubicBezTo>
                    <a:pt x="144" y="33"/>
                    <a:pt x="175" y="65"/>
                    <a:pt x="175" y="104"/>
                  </a:cubicBezTo>
                  <a:cubicBezTo>
                    <a:pt x="175" y="143"/>
                    <a:pt x="144" y="175"/>
                    <a:pt x="105" y="175"/>
                  </a:cubicBezTo>
                  <a:cubicBezTo>
                    <a:pt x="66" y="175"/>
                    <a:pt x="34" y="143"/>
                    <a:pt x="34" y="104"/>
                  </a:cubicBezTo>
                  <a:cubicBezTo>
                    <a:pt x="34" y="65"/>
                    <a:pt x="66" y="33"/>
                    <a:pt x="105" y="33"/>
                  </a:cubicBezTo>
                  <a:close/>
                  <a:moveTo>
                    <a:pt x="0" y="104"/>
                  </a:moveTo>
                  <a:cubicBezTo>
                    <a:pt x="0" y="161"/>
                    <a:pt x="47" y="208"/>
                    <a:pt x="105" y="208"/>
                  </a:cubicBezTo>
                  <a:cubicBezTo>
                    <a:pt x="162" y="208"/>
                    <a:pt x="209" y="161"/>
                    <a:pt x="209" y="104"/>
                  </a:cubicBezTo>
                  <a:cubicBezTo>
                    <a:pt x="209" y="46"/>
                    <a:pt x="162" y="0"/>
                    <a:pt x="105" y="0"/>
                  </a:cubicBezTo>
                  <a:cubicBezTo>
                    <a:pt x="47" y="0"/>
                    <a:pt x="0" y="46"/>
                    <a:pt x="0"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7859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3283436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8025DFE-75B1-427D-B418-B00888F539C5}" type="slidenum">
              <a:rPr kumimoji="0" lang="sk-SK" sz="1400" b="0" i="0" u="none" strike="noStrike" kern="1200" cap="none" spc="0" normalizeH="0" baseline="0" noProof="0" smtClean="0">
                <a:ln>
                  <a:noFill/>
                </a:ln>
                <a:solidFill>
                  <a:srgbClr val="26578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k-SK" sz="1400" b="0" i="0" u="none" strike="noStrike" kern="1200" cap="none" spc="0" normalizeH="0" baseline="0" noProof="0">
              <a:ln>
                <a:noFill/>
              </a:ln>
              <a:solidFill>
                <a:srgbClr val="265787"/>
              </a:solidFill>
              <a:effectLst/>
              <a:uLnTx/>
              <a:uFillTx/>
              <a:latin typeface="Calibri" panose="020F0502020204030204"/>
              <a:ea typeface="+mn-ea"/>
              <a:cs typeface="+mn-cs"/>
            </a:endParaRPr>
          </a:p>
        </p:txBody>
      </p:sp>
      <p:sp>
        <p:nvSpPr>
          <p:cNvPr id="34" name="Nadpis 1">
            <a:extLst>
              <a:ext uri="{FF2B5EF4-FFF2-40B4-BE49-F238E27FC236}">
                <a16:creationId xmlns:a16="http://schemas.microsoft.com/office/drawing/2014/main" id="{CFF04B2F-6F41-4091-BC76-693A535EF75D}"/>
              </a:ext>
            </a:extLst>
          </p:cNvPr>
          <p:cNvSpPr>
            <a:spLocks noGrp="1"/>
          </p:cNvSpPr>
          <p:nvPr>
            <p:ph type="title"/>
          </p:nvPr>
        </p:nvSpPr>
        <p:spPr>
          <a:xfrm>
            <a:off x="537315" y="1384772"/>
            <a:ext cx="7847969" cy="371380"/>
          </a:xfrm>
        </p:spPr>
        <p:txBody>
          <a:bodyPr vert="horz" lIns="0" rIns="0" anchor="t" anchorCtr="0">
            <a:normAutofit fontScale="90000"/>
          </a:bodyPr>
          <a:lstStyle/>
          <a:p>
            <a:r>
              <a:rPr lang="sk-SK" sz="2400" b="1">
                <a:solidFill>
                  <a:srgbClr val="265787"/>
                </a:solidFill>
                <a:latin typeface="Calibri" panose="020F0502020204030204" pitchFamily="34" charset="0"/>
              </a:rPr>
              <a:t>Harmonogram implementácie projektu EDC</a:t>
            </a:r>
            <a:br>
              <a:rPr lang="sk-SK" sz="2400" b="1">
                <a:solidFill>
                  <a:srgbClr val="265787"/>
                </a:solidFill>
                <a:latin typeface="Calibri" panose="020F0502020204030204" pitchFamily="34" charset="0"/>
              </a:rPr>
            </a:br>
            <a:endParaRPr lang="sk-SK" sz="2400">
              <a:solidFill>
                <a:srgbClr val="265787"/>
              </a:solidFill>
              <a:latin typeface="Calibri" panose="020F0502020204030204" pitchFamily="34" charset="0"/>
            </a:endParaRPr>
          </a:p>
        </p:txBody>
      </p:sp>
      <p:sp>
        <p:nvSpPr>
          <p:cNvPr id="38" name="TextBox 37">
            <a:extLst>
              <a:ext uri="{FF2B5EF4-FFF2-40B4-BE49-F238E27FC236}">
                <a16:creationId xmlns:a16="http://schemas.microsoft.com/office/drawing/2014/main" id="{9B5E00DB-DC6A-47AE-A15F-3B1157999A2D}"/>
              </a:ext>
            </a:extLst>
          </p:cNvPr>
          <p:cNvSpPr txBox="1"/>
          <p:nvPr/>
        </p:nvSpPr>
        <p:spPr>
          <a:xfrm>
            <a:off x="487018" y="1803292"/>
            <a:ext cx="8400322" cy="676467"/>
          </a:xfrm>
          <a:prstGeom prst="rect">
            <a:avLst/>
          </a:prstGeom>
          <a:noFill/>
          <a:ln w="12700">
            <a:solidFill>
              <a:srgbClr val="1F4E79"/>
            </a:solidFill>
            <a:prstDash val="dash"/>
          </a:ln>
        </p:spPr>
        <p:txBody>
          <a:bodyPr wrap="square" rtlCol="0">
            <a:spAutoFit/>
          </a:bodyPr>
          <a:lstStyle/>
          <a:p>
            <a:pPr lvl="0" algn="just">
              <a:lnSpc>
                <a:spcPct val="107000"/>
              </a:lnSpc>
              <a:spcAft>
                <a:spcPts val="800"/>
              </a:spcAft>
              <a:buClr>
                <a:srgbClr val="FFE600"/>
              </a:buClr>
              <a:buSzPts val="800"/>
            </a:pPr>
            <a:r>
              <a:rPr lang="sk-SK" sz="1200" b="1">
                <a:effectLst/>
                <a:latin typeface="Calibri" panose="020F0502020204030204" pitchFamily="34" charset="0"/>
                <a:ea typeface="Calibri" panose="020F0502020204030204" pitchFamily="34" charset="0"/>
                <a:cs typeface="Times New Roman" panose="02020603050405020304" pitchFamily="18" charset="0"/>
              </a:rPr>
              <a:t>Zámer</a:t>
            </a:r>
            <a:r>
              <a:rPr lang="sk-SK" sz="1200">
                <a:effectLst/>
                <a:latin typeface="Calibri" panose="020F0502020204030204" pitchFamily="34" charset="0"/>
                <a:ea typeface="Calibri" panose="020F0502020204030204" pitchFamily="34" charset="0"/>
                <a:cs typeface="Times New Roman" panose="02020603050405020304" pitchFamily="18" charset="0"/>
              </a:rPr>
              <a:t>: </a:t>
            </a:r>
            <a:r>
              <a:rPr lang="sk-SK" sz="1200">
                <a:latin typeface="Calibri" panose="020F0502020204030204" pitchFamily="34" charset="0"/>
                <a:ea typeface="Calibri" panose="020F0502020204030204" pitchFamily="34" charset="0"/>
                <a:cs typeface="Times New Roman" panose="02020603050405020304" pitchFamily="18" charset="0"/>
              </a:rPr>
              <a:t>vzhľadom na časové okolnosti súvisiace so zmenou legislatívy (predovšetkým zákona 251/2012 </a:t>
            </a:r>
            <a:r>
              <a:rPr lang="sk-SK" sz="1200" err="1">
                <a:latin typeface="Calibri" panose="020F0502020204030204" pitchFamily="34" charset="0"/>
                <a:ea typeface="Calibri" panose="020F0502020204030204" pitchFamily="34" charset="0"/>
                <a:cs typeface="Times New Roman" panose="02020603050405020304" pitchFamily="18" charset="0"/>
              </a:rPr>
              <a:t>Z.z</a:t>
            </a:r>
            <a:r>
              <a:rPr lang="sk-SK" sz="1200">
                <a:latin typeface="Calibri" panose="020F0502020204030204" pitchFamily="34" charset="0"/>
                <a:ea typeface="Calibri" panose="020F0502020204030204" pitchFamily="34" charset="0"/>
                <a:cs typeface="Times New Roman" panose="02020603050405020304" pitchFamily="18" charset="0"/>
              </a:rPr>
              <a:t>. o energetike a </a:t>
            </a:r>
            <a:r>
              <a:rPr lang="pl-PL" sz="1200">
                <a:latin typeface="Calibri" panose="020F0502020204030204" pitchFamily="34" charset="0"/>
                <a:ea typeface="Calibri" panose="020F0502020204030204" pitchFamily="34" charset="0"/>
                <a:cs typeface="Times New Roman" panose="02020603050405020304" pitchFamily="18" charset="0"/>
              </a:rPr>
              <a:t>a o zmene a doplnení niektorých zákonov) sa zámer</a:t>
            </a:r>
            <a:r>
              <a:rPr lang="sk-SK" sz="1200">
                <a:latin typeface="Calibri" panose="020F0502020204030204" pitchFamily="34" charset="0"/>
                <a:ea typeface="Calibri" panose="020F0502020204030204" pitchFamily="34" charset="0"/>
                <a:cs typeface="Times New Roman" panose="02020603050405020304" pitchFamily="18" charset="0"/>
              </a:rPr>
              <a:t> </a:t>
            </a:r>
            <a:r>
              <a:rPr lang="sk-SK" sz="1200">
                <a:effectLst/>
                <a:latin typeface="Calibri" panose="020F0502020204030204" pitchFamily="34" charset="0"/>
                <a:ea typeface="Calibri" panose="020F0502020204030204" pitchFamily="34" charset="0"/>
                <a:cs typeface="Times New Roman" panose="02020603050405020304" pitchFamily="18" charset="0"/>
              </a:rPr>
              <a:t>implementovať systém EDC v dvoch fázach zmenil na zámer implementovať systém EDC v troch fázach.</a:t>
            </a:r>
          </a:p>
        </p:txBody>
      </p:sp>
      <p:cxnSp>
        <p:nvCxnSpPr>
          <p:cNvPr id="3" name="Straight Arrow Connector 2">
            <a:extLst>
              <a:ext uri="{FF2B5EF4-FFF2-40B4-BE49-F238E27FC236}">
                <a16:creationId xmlns:a16="http://schemas.microsoft.com/office/drawing/2014/main" id="{40C819DE-45F9-424F-87F3-5DC99F282236}"/>
              </a:ext>
            </a:extLst>
          </p:cNvPr>
          <p:cNvCxnSpPr>
            <a:cxnSpLocks/>
          </p:cNvCxnSpPr>
          <p:nvPr/>
        </p:nvCxnSpPr>
        <p:spPr>
          <a:xfrm>
            <a:off x="710968" y="3289742"/>
            <a:ext cx="0" cy="104230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AB97A4-E95E-4B3C-BCFA-AC8B069FBE1D}"/>
              </a:ext>
            </a:extLst>
          </p:cNvPr>
          <p:cNvCxnSpPr>
            <a:cxnSpLocks/>
          </p:cNvCxnSpPr>
          <p:nvPr/>
        </p:nvCxnSpPr>
        <p:spPr>
          <a:xfrm>
            <a:off x="710968" y="4584048"/>
            <a:ext cx="0" cy="98538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3290EBC-A2B6-4796-B3A7-D15FD6D2AB63}"/>
              </a:ext>
            </a:extLst>
          </p:cNvPr>
          <p:cNvGrpSpPr/>
          <p:nvPr/>
        </p:nvGrpSpPr>
        <p:grpSpPr>
          <a:xfrm>
            <a:off x="394686" y="2533801"/>
            <a:ext cx="8488618" cy="1187884"/>
            <a:chOff x="394686" y="2533801"/>
            <a:chExt cx="8488618" cy="1187884"/>
          </a:xfrm>
        </p:grpSpPr>
        <p:sp>
          <p:nvSpPr>
            <p:cNvPr id="37" name="Rectangle 24">
              <a:extLst>
                <a:ext uri="{FF2B5EF4-FFF2-40B4-BE49-F238E27FC236}">
                  <a16:creationId xmlns:a16="http://schemas.microsoft.com/office/drawing/2014/main" id="{805A014A-D778-4605-BA2A-647F5608EC42}"/>
                </a:ext>
              </a:extLst>
            </p:cNvPr>
            <p:cNvSpPr/>
            <p:nvPr/>
          </p:nvSpPr>
          <p:spPr bwMode="auto">
            <a:xfrm>
              <a:off x="836968" y="2533802"/>
              <a:ext cx="1344256" cy="1187883"/>
            </a:xfrm>
            <a:prstGeom prst="roundRect">
              <a:avLst/>
            </a:prstGeom>
            <a:solidFill>
              <a:srgbClr val="265787"/>
            </a:solidFill>
            <a:ln w="1270" cap="flat" cmpd="sng" algn="ctr">
              <a:solidFill>
                <a:srgbClr val="265787"/>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5363" fontAlgn="base">
                <a:spcAft>
                  <a:spcPts val="450"/>
                </a:spcAft>
                <a:defRPr/>
              </a:pPr>
              <a:r>
                <a:rPr lang="sk-SK" sz="1400">
                  <a:solidFill>
                    <a:srgbClr val="FFFFFF"/>
                  </a:solidFill>
                  <a:latin typeface="Calibri "/>
                  <a:cs typeface="Arial" panose="020B0604020202020204" pitchFamily="34" charset="0"/>
                </a:rPr>
                <a:t>Fáza 0</a:t>
              </a:r>
            </a:p>
            <a:p>
              <a:pPr algn="ctr" defTabSz="995363" fontAlgn="base">
                <a:spcAft>
                  <a:spcPts val="450"/>
                </a:spcAft>
                <a:defRPr/>
              </a:pPr>
              <a:r>
                <a:rPr lang="sk-SK" sz="1100" i="1">
                  <a:solidFill>
                    <a:srgbClr val="FFFFFF"/>
                  </a:solidFill>
                  <a:latin typeface="Calibri "/>
                  <a:cs typeface="Arial" panose="020B0604020202020204" pitchFamily="34" charset="0"/>
                </a:rPr>
                <a:t>(10/2023 – 06/2024)</a:t>
              </a:r>
            </a:p>
          </p:txBody>
        </p:sp>
        <p:sp>
          <p:nvSpPr>
            <p:cNvPr id="39" name="Rectangle 24">
              <a:extLst>
                <a:ext uri="{FF2B5EF4-FFF2-40B4-BE49-F238E27FC236}">
                  <a16:creationId xmlns:a16="http://schemas.microsoft.com/office/drawing/2014/main" id="{A09410AD-DE98-4438-BE75-9A8E181DC1BA}"/>
                </a:ext>
              </a:extLst>
            </p:cNvPr>
            <p:cNvSpPr/>
            <p:nvPr/>
          </p:nvSpPr>
          <p:spPr bwMode="auto">
            <a:xfrm>
              <a:off x="2185170" y="2533801"/>
              <a:ext cx="6698134" cy="1187883"/>
            </a:xfrm>
            <a:prstGeom prst="rect">
              <a:avLst/>
            </a:prstGeom>
            <a:solidFill>
              <a:schemeClr val="bg1">
                <a:lumMod val="95000"/>
                <a:alpha val="60000"/>
              </a:schemeClr>
            </a:solidFill>
            <a:ln w="127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defTabSz="995363" fontAlgn="base">
                <a:buClr>
                  <a:srgbClr val="265787"/>
                </a:buClr>
                <a:buSzPct val="80000"/>
                <a:buFont typeface="Arial" panose="020B0604020202020204" pitchFamily="34" charset="0"/>
                <a:buChar char="►"/>
                <a:defRPr/>
              </a:pPr>
              <a:r>
                <a:rPr lang="sk-SK" sz="1200">
                  <a:solidFill>
                    <a:sysClr val="windowText" lastClr="000000"/>
                  </a:solidFill>
                  <a:cs typeface="Arial" panose="020B0604020202020204" pitchFamily="34" charset="0"/>
                </a:rPr>
                <a:t>Minimalistické riešenie vychádza z nasledujúcich princípov a to:</a:t>
              </a:r>
            </a:p>
            <a:p>
              <a:pPr marL="685800" lvl="1" indent="-228600" defTabSz="995363" fontAlgn="base">
                <a:buClr>
                  <a:srgbClr val="265787"/>
                </a:buClr>
                <a:buSzPct val="80000"/>
                <a:buFont typeface="+mj-lt"/>
                <a:buAutoNum type="arabicPeriod"/>
                <a:defRPr/>
              </a:pPr>
              <a:r>
                <a:rPr lang="sk-SK" sz="1200" b="1" i="1">
                  <a:solidFill>
                    <a:sysClr val="windowText" lastClr="000000"/>
                  </a:solidFill>
                  <a:cs typeface="Arial" panose="020B0604020202020204" pitchFamily="34" charset="0"/>
                </a:rPr>
                <a:t>Časový rámec implementácie povinností vyplývajúcich z novely zákona </a:t>
              </a:r>
              <a:r>
                <a:rPr lang="sk-SK" sz="1200">
                  <a:solidFill>
                    <a:sysClr val="windowText" lastClr="000000"/>
                  </a:solidFill>
                  <a:cs typeface="Arial" panose="020B0604020202020204" pitchFamily="34" charset="0"/>
                </a:rPr>
                <a:t>251/2012 </a:t>
              </a:r>
              <a:r>
                <a:rPr lang="sk-SK" sz="1200" err="1">
                  <a:solidFill>
                    <a:sysClr val="windowText" lastClr="000000"/>
                  </a:solidFill>
                  <a:cs typeface="Arial" panose="020B0604020202020204" pitchFamily="34" charset="0"/>
                </a:rPr>
                <a:t>Z.z</a:t>
              </a:r>
              <a:r>
                <a:rPr lang="sk-SK" sz="1200">
                  <a:solidFill>
                    <a:sysClr val="windowText" lastClr="000000"/>
                  </a:solidFill>
                  <a:cs typeface="Arial" panose="020B0604020202020204" pitchFamily="34" charset="0"/>
                </a:rPr>
                <a:t>.,</a:t>
              </a:r>
            </a:p>
            <a:p>
              <a:pPr marL="685800" lvl="1" indent="-228600" defTabSz="995363" fontAlgn="base">
                <a:buClr>
                  <a:srgbClr val="265787"/>
                </a:buClr>
                <a:buSzPct val="80000"/>
                <a:buFont typeface="+mj-lt"/>
                <a:buAutoNum type="arabicPeriod"/>
                <a:defRPr/>
              </a:pPr>
              <a:r>
                <a:rPr lang="sk-SK" sz="1200" b="1">
                  <a:solidFill>
                    <a:sysClr val="windowText" lastClr="000000"/>
                  </a:solidFill>
                  <a:cs typeface="Arial" panose="020B0604020202020204" pitchFamily="34" charset="0"/>
                </a:rPr>
                <a:t>Realizácia</a:t>
              </a:r>
              <a:r>
                <a:rPr lang="sk-SK" sz="1200">
                  <a:solidFill>
                    <a:sysClr val="windowText" lastClr="000000"/>
                  </a:solidFill>
                  <a:cs typeface="Arial" panose="020B0604020202020204" pitchFamily="34" charset="0"/>
                </a:rPr>
                <a:t> </a:t>
              </a:r>
              <a:r>
                <a:rPr lang="sk-SK" sz="1200" b="1" i="1">
                  <a:solidFill>
                    <a:sysClr val="windowText" lastClr="000000"/>
                  </a:solidFill>
                  <a:cs typeface="Arial" panose="020B0604020202020204" pitchFamily="34" charset="0"/>
                </a:rPr>
                <a:t>bez zásadných zmien IS OKTE</a:t>
              </a:r>
              <a:r>
                <a:rPr lang="sk-SK" sz="1200">
                  <a:solidFill>
                    <a:sysClr val="windowText" lastClr="000000"/>
                  </a:solidFill>
                  <a:cs typeface="Arial" panose="020B0604020202020204" pitchFamily="34" charset="0"/>
                </a:rPr>
                <a:t>.</a:t>
              </a:r>
            </a:p>
            <a:p>
              <a:pPr marL="171450" indent="-171450" defTabSz="995363" fontAlgn="base">
                <a:buClr>
                  <a:srgbClr val="265787"/>
                </a:buClr>
                <a:buSzPct val="80000"/>
                <a:buFont typeface="Arial" panose="020B0604020202020204" pitchFamily="34" charset="0"/>
                <a:buChar char="►"/>
                <a:defRPr/>
              </a:pPr>
              <a:r>
                <a:rPr lang="sk-SK" sz="1200">
                  <a:solidFill>
                    <a:sysClr val="windowText" lastClr="000000"/>
                  </a:solidFill>
                  <a:cs typeface="Arial" panose="020B0604020202020204" pitchFamily="34" charset="0"/>
                </a:rPr>
                <a:t>Vzhľadom na časové obmedzenie bol prijatý návrh v prvej fáze nasadiť minimalistické riešenie, ktoré zahŕňa implementáciu nevyhnutných činností, ktoré musí OKTE podľa novely energetického zákona spĺňať.</a:t>
              </a:r>
            </a:p>
          </p:txBody>
        </p:sp>
        <p:sp>
          <p:nvSpPr>
            <p:cNvPr id="14" name="Oval 13">
              <a:extLst>
                <a:ext uri="{FF2B5EF4-FFF2-40B4-BE49-F238E27FC236}">
                  <a16:creationId xmlns:a16="http://schemas.microsoft.com/office/drawing/2014/main" id="{5035DDEE-A02D-489C-A15B-695B2B2292B0}"/>
                </a:ext>
              </a:extLst>
            </p:cNvPr>
            <p:cNvSpPr/>
            <p:nvPr/>
          </p:nvSpPr>
          <p:spPr>
            <a:xfrm>
              <a:off x="584968" y="3037742"/>
              <a:ext cx="252000" cy="252000"/>
            </a:xfrm>
            <a:prstGeom prst="ellipse">
              <a:avLst/>
            </a:prstGeom>
            <a:solidFill>
              <a:srgbClr val="26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Box 21">
              <a:extLst>
                <a:ext uri="{FF2B5EF4-FFF2-40B4-BE49-F238E27FC236}">
                  <a16:creationId xmlns:a16="http://schemas.microsoft.com/office/drawing/2014/main" id="{21FB40D4-A64A-4C0A-BC45-8685A4DC75F2}"/>
                </a:ext>
              </a:extLst>
            </p:cNvPr>
            <p:cNvSpPr txBox="1"/>
            <p:nvPr/>
          </p:nvSpPr>
          <p:spPr>
            <a:xfrm rot="16200000">
              <a:off x="214476" y="3075816"/>
              <a:ext cx="545085" cy="184666"/>
            </a:xfrm>
            <a:prstGeom prst="rect">
              <a:avLst/>
            </a:prstGeom>
            <a:noFill/>
          </p:spPr>
          <p:txBody>
            <a:bodyPr wrap="square" lIns="0" tIns="0" rIns="0" bIns="0" rtlCol="0">
              <a:spAutoFit/>
            </a:bodyPr>
            <a:lstStyle/>
            <a:p>
              <a:r>
                <a:rPr lang="sk-SK" sz="1200" b="1">
                  <a:solidFill>
                    <a:srgbClr val="265787"/>
                  </a:solidFill>
                </a:rPr>
                <a:t>10/2023</a:t>
              </a:r>
              <a:endParaRPr lang="cs-CZ" sz="1200" b="1">
                <a:solidFill>
                  <a:srgbClr val="265787"/>
                </a:solidFill>
              </a:endParaRPr>
            </a:p>
          </p:txBody>
        </p:sp>
      </p:grpSp>
      <p:grpSp>
        <p:nvGrpSpPr>
          <p:cNvPr id="5" name="Group 4">
            <a:extLst>
              <a:ext uri="{FF2B5EF4-FFF2-40B4-BE49-F238E27FC236}">
                <a16:creationId xmlns:a16="http://schemas.microsoft.com/office/drawing/2014/main" id="{35431792-A59A-46FA-A4D0-077A7D627881}"/>
              </a:ext>
            </a:extLst>
          </p:cNvPr>
          <p:cNvGrpSpPr/>
          <p:nvPr/>
        </p:nvGrpSpPr>
        <p:grpSpPr>
          <a:xfrm>
            <a:off x="388718" y="4127916"/>
            <a:ext cx="8494585" cy="660264"/>
            <a:chOff x="388718" y="3866777"/>
            <a:chExt cx="8494585" cy="660264"/>
          </a:xfrm>
        </p:grpSpPr>
        <p:sp>
          <p:nvSpPr>
            <p:cNvPr id="35" name="Rectangle: Rounded Corners 34">
              <a:extLst>
                <a:ext uri="{FF2B5EF4-FFF2-40B4-BE49-F238E27FC236}">
                  <a16:creationId xmlns:a16="http://schemas.microsoft.com/office/drawing/2014/main" id="{34295CAF-22EA-4A3E-A9E6-FDC26B736A1F}"/>
                </a:ext>
              </a:extLst>
            </p:cNvPr>
            <p:cNvSpPr/>
            <p:nvPr/>
          </p:nvSpPr>
          <p:spPr bwMode="auto">
            <a:xfrm>
              <a:off x="836968" y="3866777"/>
              <a:ext cx="1344256" cy="660264"/>
            </a:xfrm>
            <a:prstGeom prst="roundRect">
              <a:avLst/>
            </a:prstGeom>
            <a:solidFill>
              <a:srgbClr val="2E75B6"/>
            </a:solidFill>
            <a:ln w="127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5363" fontAlgn="base">
                <a:spcAft>
                  <a:spcPts val="450"/>
                </a:spcAft>
                <a:buFont typeface="Arial" charset="0"/>
                <a:buNone/>
                <a:defRPr/>
              </a:pPr>
              <a:r>
                <a:rPr lang="sk-SK" sz="1400" b="1">
                  <a:solidFill>
                    <a:schemeClr val="bg1"/>
                  </a:solidFill>
                  <a:latin typeface="+mj-lt"/>
                  <a:cs typeface="Arial" panose="020B0604020202020204" pitchFamily="34" charset="0"/>
                </a:rPr>
                <a:t>Fáza 1</a:t>
              </a:r>
            </a:p>
            <a:p>
              <a:pPr marL="0" marR="0" lvl="0" indent="0" algn="ctr" defTabSz="995363" rtl="0" eaLnBrk="1" fontAlgn="base" latinLnBrk="0" hangingPunct="1">
                <a:lnSpc>
                  <a:spcPct val="100000"/>
                </a:lnSpc>
                <a:spcBef>
                  <a:spcPts val="0"/>
                </a:spcBef>
                <a:spcAft>
                  <a:spcPts val="450"/>
                </a:spcAft>
                <a:buClrTx/>
                <a:buSzTx/>
                <a:buFontTx/>
                <a:buNone/>
                <a:tabLst/>
                <a:defRPr/>
              </a:pPr>
              <a:r>
                <a:rPr kumimoji="0" lang="sk-SK" sz="1100" b="0" i="1" u="none" strike="noStrike" kern="1200" cap="none" spc="0" normalizeH="0" baseline="0" noProof="0">
                  <a:ln>
                    <a:noFill/>
                  </a:ln>
                  <a:solidFill>
                    <a:srgbClr val="FFFFFF"/>
                  </a:solidFill>
                  <a:effectLst/>
                  <a:uLnTx/>
                  <a:uFillTx/>
                  <a:latin typeface="Calibri "/>
                  <a:ea typeface="+mn-ea"/>
                  <a:cs typeface="Arial" panose="020B0604020202020204" pitchFamily="34" charset="0"/>
                </a:rPr>
                <a:t>(06/2024  až +/- 1-2 roky)</a:t>
              </a:r>
            </a:p>
          </p:txBody>
        </p:sp>
        <p:sp>
          <p:nvSpPr>
            <p:cNvPr id="40" name="Rectangle 24">
              <a:extLst>
                <a:ext uri="{FF2B5EF4-FFF2-40B4-BE49-F238E27FC236}">
                  <a16:creationId xmlns:a16="http://schemas.microsoft.com/office/drawing/2014/main" id="{37723B33-7AD4-461A-B896-8732484FB846}"/>
                </a:ext>
              </a:extLst>
            </p:cNvPr>
            <p:cNvSpPr/>
            <p:nvPr/>
          </p:nvSpPr>
          <p:spPr bwMode="auto">
            <a:xfrm>
              <a:off x="2181224" y="3866777"/>
              <a:ext cx="6702079" cy="660264"/>
            </a:xfrm>
            <a:prstGeom prst="rect">
              <a:avLst/>
            </a:prstGeom>
            <a:solidFill>
              <a:schemeClr val="bg1">
                <a:lumMod val="95000"/>
                <a:alpha val="60000"/>
              </a:schemeClr>
            </a:solidFill>
            <a:ln w="127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defTabSz="995363" fontAlgn="base">
                <a:buClr>
                  <a:srgbClr val="265787"/>
                </a:buClr>
                <a:buSzPct val="80000"/>
                <a:buFont typeface="Arial" panose="020B0604020202020204" pitchFamily="34" charset="0"/>
                <a:buChar char="►"/>
                <a:defRPr/>
              </a:pPr>
              <a:r>
                <a:rPr lang="sk-SK" sz="1200">
                  <a:solidFill>
                    <a:sysClr val="windowText" lastClr="000000"/>
                  </a:solidFill>
                  <a:cs typeface="Arial" panose="020B0604020202020204" pitchFamily="34" charset="0"/>
                </a:rPr>
                <a:t>Ide o implementáciu plnohodnotného systému EDC vysúťaženým dodávateľom. Vo Fáze 1 budú implementované všetky procesy z detailného návrhu EDC, pričom niektoré z nich (Semafor) budú implementované v takom meradle, aby spĺňali potrebnú funkcionalitu, avšak nie v komplexnom tvare. </a:t>
              </a:r>
            </a:p>
          </p:txBody>
        </p:sp>
        <p:sp>
          <p:nvSpPr>
            <p:cNvPr id="15" name="Oval 14">
              <a:extLst>
                <a:ext uri="{FF2B5EF4-FFF2-40B4-BE49-F238E27FC236}">
                  <a16:creationId xmlns:a16="http://schemas.microsoft.com/office/drawing/2014/main" id="{D37D64A9-3379-43BD-89D7-D32B89B0F5F5}"/>
                </a:ext>
              </a:extLst>
            </p:cNvPr>
            <p:cNvSpPr/>
            <p:nvPr/>
          </p:nvSpPr>
          <p:spPr>
            <a:xfrm>
              <a:off x="584968" y="4070909"/>
              <a:ext cx="252000" cy="252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TextBox 42">
              <a:extLst>
                <a:ext uri="{FF2B5EF4-FFF2-40B4-BE49-F238E27FC236}">
                  <a16:creationId xmlns:a16="http://schemas.microsoft.com/office/drawing/2014/main" id="{C7CDACE4-8932-4D0D-A988-958514E843E6}"/>
                </a:ext>
              </a:extLst>
            </p:cNvPr>
            <p:cNvSpPr txBox="1"/>
            <p:nvPr/>
          </p:nvSpPr>
          <p:spPr>
            <a:xfrm rot="16200000">
              <a:off x="179713" y="4104575"/>
              <a:ext cx="602675" cy="184666"/>
            </a:xfrm>
            <a:prstGeom prst="rect">
              <a:avLst/>
            </a:prstGeom>
            <a:noFill/>
          </p:spPr>
          <p:txBody>
            <a:bodyPr wrap="square" lIns="0" tIns="0" rIns="0" bIns="0" rtlCol="0">
              <a:spAutoFit/>
            </a:bodyPr>
            <a:lstStyle/>
            <a:p>
              <a:r>
                <a:rPr lang="sk-SK" sz="1200" b="1">
                  <a:solidFill>
                    <a:srgbClr val="2E75B6"/>
                  </a:solidFill>
                </a:rPr>
                <a:t>06/2024</a:t>
              </a:r>
              <a:endParaRPr lang="cs-CZ" sz="1200" b="1">
                <a:solidFill>
                  <a:srgbClr val="2E75B6"/>
                </a:solidFill>
              </a:endParaRPr>
            </a:p>
          </p:txBody>
        </p:sp>
      </p:grpSp>
      <p:grpSp>
        <p:nvGrpSpPr>
          <p:cNvPr id="2" name="Group 1">
            <a:extLst>
              <a:ext uri="{FF2B5EF4-FFF2-40B4-BE49-F238E27FC236}">
                <a16:creationId xmlns:a16="http://schemas.microsoft.com/office/drawing/2014/main" id="{FA5BCEB9-5129-4349-AA20-57F94B4C4EFC}"/>
              </a:ext>
            </a:extLst>
          </p:cNvPr>
          <p:cNvGrpSpPr/>
          <p:nvPr/>
        </p:nvGrpSpPr>
        <p:grpSpPr>
          <a:xfrm>
            <a:off x="215636" y="5194410"/>
            <a:ext cx="8667667" cy="1002052"/>
            <a:chOff x="215636" y="4672132"/>
            <a:chExt cx="8667667" cy="1002052"/>
          </a:xfrm>
        </p:grpSpPr>
        <p:sp>
          <p:nvSpPr>
            <p:cNvPr id="36" name="Rectangle: Rounded Corners 35">
              <a:extLst>
                <a:ext uri="{FF2B5EF4-FFF2-40B4-BE49-F238E27FC236}">
                  <a16:creationId xmlns:a16="http://schemas.microsoft.com/office/drawing/2014/main" id="{1E333B63-6107-4696-B022-203D55F19DB5}"/>
                </a:ext>
              </a:extLst>
            </p:cNvPr>
            <p:cNvSpPr/>
            <p:nvPr/>
          </p:nvSpPr>
          <p:spPr bwMode="auto">
            <a:xfrm>
              <a:off x="836967" y="4672133"/>
              <a:ext cx="1344256" cy="1002051"/>
            </a:xfrm>
            <a:prstGeom prst="roundRect">
              <a:avLst/>
            </a:prstGeom>
            <a:solidFill>
              <a:srgbClr val="7F7F7F"/>
            </a:solidFill>
            <a:ln w="127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5363" fontAlgn="base">
                <a:spcAft>
                  <a:spcPts val="450"/>
                </a:spcAft>
                <a:buFont typeface="Arial" charset="0"/>
                <a:buNone/>
                <a:defRPr/>
              </a:pPr>
              <a:r>
                <a:rPr lang="sk-SK" sz="1400" b="1">
                  <a:solidFill>
                    <a:schemeClr val="bg1"/>
                  </a:solidFill>
                  <a:latin typeface="+mj-lt"/>
                  <a:cs typeface="Arial" panose="020B0604020202020204" pitchFamily="34" charset="0"/>
                </a:rPr>
                <a:t>Fáza 2 – rozvojová fáza</a:t>
              </a:r>
            </a:p>
            <a:p>
              <a:pPr marL="0" marR="0" lvl="0" indent="0" algn="ctr" defTabSz="995363" rtl="0" eaLnBrk="1" fontAlgn="base" latinLnBrk="0" hangingPunct="1">
                <a:lnSpc>
                  <a:spcPct val="100000"/>
                </a:lnSpc>
                <a:spcBef>
                  <a:spcPts val="0"/>
                </a:spcBef>
                <a:spcAft>
                  <a:spcPts val="450"/>
                </a:spcAft>
                <a:buClrTx/>
                <a:buSzTx/>
                <a:buFontTx/>
                <a:buNone/>
                <a:tabLst/>
                <a:defRPr/>
              </a:pPr>
              <a:r>
                <a:rPr kumimoji="0" lang="pl-PL" sz="1100" b="0" i="1" u="none" strike="noStrike" kern="1200" cap="none" spc="0" normalizeH="0" baseline="0" noProof="0">
                  <a:ln>
                    <a:noFill/>
                  </a:ln>
                  <a:solidFill>
                    <a:srgbClr val="FFFFFF"/>
                  </a:solidFill>
                  <a:effectLst/>
                  <a:uLnTx/>
                  <a:uFillTx/>
                  <a:latin typeface="Calibri "/>
                  <a:ea typeface="+mn-ea"/>
                  <a:cs typeface="Arial" panose="020B0604020202020204" pitchFamily="34" charset="0"/>
                </a:rPr>
                <a:t>(+2-3 roky od Fázy 2)</a:t>
              </a:r>
            </a:p>
          </p:txBody>
        </p:sp>
        <p:sp>
          <p:nvSpPr>
            <p:cNvPr id="42" name="Rectangle 24">
              <a:extLst>
                <a:ext uri="{FF2B5EF4-FFF2-40B4-BE49-F238E27FC236}">
                  <a16:creationId xmlns:a16="http://schemas.microsoft.com/office/drawing/2014/main" id="{70D02C2B-46AB-4544-B0BC-575619338CD6}"/>
                </a:ext>
              </a:extLst>
            </p:cNvPr>
            <p:cNvSpPr/>
            <p:nvPr/>
          </p:nvSpPr>
          <p:spPr bwMode="auto">
            <a:xfrm>
              <a:off x="2181224" y="4672132"/>
              <a:ext cx="6702079" cy="1002052"/>
            </a:xfrm>
            <a:prstGeom prst="rect">
              <a:avLst/>
            </a:prstGeom>
            <a:solidFill>
              <a:schemeClr val="bg1">
                <a:lumMod val="95000"/>
                <a:alpha val="60000"/>
              </a:schemeClr>
            </a:solidFill>
            <a:ln w="127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defTabSz="995363" fontAlgn="base">
                <a:buClr>
                  <a:srgbClr val="265787"/>
                </a:buClr>
                <a:buSzPct val="80000"/>
                <a:buFont typeface="Arial" panose="020B0604020202020204" pitchFamily="34" charset="0"/>
                <a:buChar char="►"/>
                <a:defRPr/>
              </a:pPr>
              <a:r>
                <a:rPr lang="sk-SK" sz="1200">
                  <a:solidFill>
                    <a:sysClr val="windowText" lastClr="000000"/>
                  </a:solidFill>
                  <a:cs typeface="Arial" panose="020B0604020202020204" pitchFamily="34" charset="0"/>
                </a:rPr>
                <a:t>Fáza 2 alebo aj rozvojová fáza, počíta s doplnením alebo zmenou niektorých procesov v rámci systému EDC na základe skúseností, získaných pri využívaní systému EDC implementovaného vo Fáze 1.</a:t>
              </a:r>
            </a:p>
            <a:p>
              <a:pPr marL="171450" indent="-171450" defTabSz="995363" fontAlgn="base">
                <a:buClr>
                  <a:srgbClr val="265787"/>
                </a:buClr>
                <a:buSzPct val="80000"/>
                <a:buFont typeface="Arial" panose="020B0604020202020204" pitchFamily="34" charset="0"/>
                <a:buChar char="►"/>
                <a:defRPr/>
              </a:pPr>
              <a:r>
                <a:rPr lang="sk-SK" sz="1200">
                  <a:solidFill>
                    <a:sysClr val="windowText" lastClr="000000"/>
                  </a:solidFill>
                  <a:cs typeface="Arial" panose="020B0604020202020204" pitchFamily="34" charset="0"/>
                </a:rPr>
                <a:t>Časový horizont implementácie Fázy 2 sa predpokladá v rozsahu 2-3 rokov od nastavenia a implementácie Fázy 1. Má sa totiž za to, že takýto časový horizont bude dostatočne dlhý na to, aby sa nadobudli potrebné skúsenosti, potrebné pre správnu implementáciu Fázy 2.</a:t>
              </a:r>
            </a:p>
          </p:txBody>
        </p:sp>
        <p:sp>
          <p:nvSpPr>
            <p:cNvPr id="16" name="Oval 15">
              <a:extLst>
                <a:ext uri="{FF2B5EF4-FFF2-40B4-BE49-F238E27FC236}">
                  <a16:creationId xmlns:a16="http://schemas.microsoft.com/office/drawing/2014/main" id="{30F441CA-43EB-4F9B-AB46-30D12BBF8D87}"/>
                </a:ext>
              </a:extLst>
            </p:cNvPr>
            <p:cNvSpPr/>
            <p:nvPr/>
          </p:nvSpPr>
          <p:spPr>
            <a:xfrm>
              <a:off x="584968" y="5047158"/>
              <a:ext cx="252000" cy="252000"/>
            </a:xfrm>
            <a:prstGeom prst="ellipse">
              <a:avLst/>
            </a:prstGeom>
            <a:solidFill>
              <a:srgbClr val="76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TextBox 43">
              <a:extLst>
                <a:ext uri="{FF2B5EF4-FFF2-40B4-BE49-F238E27FC236}">
                  <a16:creationId xmlns:a16="http://schemas.microsoft.com/office/drawing/2014/main" id="{F31022C5-2A20-42A6-BA05-6A7B106BF850}"/>
                </a:ext>
              </a:extLst>
            </p:cNvPr>
            <p:cNvSpPr txBox="1"/>
            <p:nvPr/>
          </p:nvSpPr>
          <p:spPr>
            <a:xfrm rot="16200000">
              <a:off x="45062" y="4988492"/>
              <a:ext cx="710480" cy="369332"/>
            </a:xfrm>
            <a:prstGeom prst="rect">
              <a:avLst/>
            </a:prstGeom>
            <a:noFill/>
          </p:spPr>
          <p:txBody>
            <a:bodyPr wrap="square" lIns="0" tIns="0" rIns="0" bIns="0" rtlCol="0">
              <a:spAutoFit/>
            </a:bodyPr>
            <a:lstStyle/>
            <a:p>
              <a:pPr algn="ctr"/>
              <a:r>
                <a:rPr lang="sk-SK" sz="1200" b="1">
                  <a:solidFill>
                    <a:srgbClr val="7F7F7F"/>
                  </a:solidFill>
                </a:rPr>
                <a:t> 2026/2027</a:t>
              </a:r>
              <a:endParaRPr lang="cs-CZ" sz="1200" b="1">
                <a:solidFill>
                  <a:srgbClr val="7F7F7F"/>
                </a:solidFill>
              </a:endParaRPr>
            </a:p>
          </p:txBody>
        </p:sp>
      </p:grpSp>
    </p:spTree>
    <p:extLst>
      <p:ext uri="{BB962C8B-B14F-4D97-AF65-F5344CB8AC3E}">
        <p14:creationId xmlns:p14="http://schemas.microsoft.com/office/powerpoint/2010/main" val="164926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6</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2</a:t>
            </a:r>
            <a:r>
              <a:rPr lang="sk-SK" sz="2400" b="1" kern="1200">
                <a:solidFill>
                  <a:srgbClr val="265787"/>
                </a:solidFill>
                <a:latin typeface="Calibri" panose="020F0502020204030204" pitchFamily="34" charset="0"/>
                <a:ea typeface="+mn-ea"/>
                <a:cs typeface="+mn-cs"/>
              </a:rPr>
              <a:t>. Predstavenie hlavných tém</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77020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2677785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0"/>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 Prechodné obdobie</a:t>
            </a:r>
            <a:br>
              <a:rPr lang="sk-SK" sz="1100">
                <a:effectLst/>
                <a:latin typeface="Calibri" panose="020F0502020204030204" pitchFamily="34" charset="0"/>
                <a:ea typeface="Calibri" panose="020F0502020204030204" pitchFamily="34" charset="0"/>
              </a:rPr>
            </a:b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smtClean="0">
                <a:ln>
                  <a:noFill/>
                </a:ln>
                <a:solidFill>
                  <a:srgbClr val="265787"/>
                </a:solidFill>
                <a:effectLst/>
                <a:uLnTx/>
                <a:uFillTx/>
                <a:latin typeface="Calibri" panose="020F0502020204030204" pitchFamily="34" charset="0"/>
                <a:ea typeface="+mn-ea"/>
                <a:cs typeface="+mn-cs"/>
              </a:rPr>
              <a:pPr algn="ctr">
                <a:defRPr/>
              </a:pPr>
              <a:t>7</a:t>
            </a:fld>
            <a:endParaRPr kumimoji="0" lang="sk-SK" sz="1400" strike="noStrike" kern="1200" cap="none" spc="0" normalizeH="0">
              <a:ln>
                <a:noFill/>
              </a:ln>
              <a:solidFill>
                <a:srgbClr val="265787"/>
              </a:solidFill>
              <a:effectLst/>
              <a:uLnTx/>
              <a:uFillTx/>
              <a:latin typeface="Calibri" panose="020F0502020204030204" pitchFamily="34" charset="0"/>
              <a:ea typeface="+mn-ea"/>
              <a:cs typeface="+mn-cs"/>
            </a:endParaRPr>
          </a:p>
        </p:txBody>
      </p:sp>
      <p:sp>
        <p:nvSpPr>
          <p:cNvPr id="14" name="Freeform 544">
            <a:extLst>
              <a:ext uri="{FF2B5EF4-FFF2-40B4-BE49-F238E27FC236}">
                <a16:creationId xmlns:a16="http://schemas.microsoft.com/office/drawing/2014/main" id="{C4B0E3AB-41D4-4C16-964C-D3953E80ADBF}"/>
              </a:ext>
            </a:extLst>
          </p:cNvPr>
          <p:cNvSpPr>
            <a:spLocks noEditPoints="1"/>
          </p:cNvSpPr>
          <p:nvPr/>
        </p:nvSpPr>
        <p:spPr bwMode="auto">
          <a:xfrm>
            <a:off x="620025" y="1960284"/>
            <a:ext cx="334518" cy="386141"/>
          </a:xfrm>
          <a:custGeom>
            <a:avLst/>
            <a:gdLst>
              <a:gd name="T0" fmla="*/ 256 w 1672"/>
              <a:gd name="T1" fmla="*/ 911 h 1930"/>
              <a:gd name="T2" fmla="*/ 0 w 1672"/>
              <a:gd name="T3" fmla="*/ 870 h 1930"/>
              <a:gd name="T4" fmla="*/ 256 w 1672"/>
              <a:gd name="T5" fmla="*/ 830 h 1930"/>
              <a:gd name="T6" fmla="*/ 823 w 1672"/>
              <a:gd name="T7" fmla="*/ 296 h 1930"/>
              <a:gd name="T8" fmla="*/ 863 w 1672"/>
              <a:gd name="T9" fmla="*/ 40 h 1930"/>
              <a:gd name="T10" fmla="*/ 782 w 1672"/>
              <a:gd name="T11" fmla="*/ 40 h 1930"/>
              <a:gd name="T12" fmla="*/ 823 w 1672"/>
              <a:gd name="T13" fmla="*/ 296 h 1930"/>
              <a:gd name="T14" fmla="*/ 152 w 1672"/>
              <a:gd name="T15" fmla="*/ 263 h 1930"/>
              <a:gd name="T16" fmla="*/ 304 w 1672"/>
              <a:gd name="T17" fmla="*/ 473 h 1930"/>
              <a:gd name="T18" fmla="*/ 361 w 1672"/>
              <a:gd name="T19" fmla="*/ 473 h 1930"/>
              <a:gd name="T20" fmla="*/ 209 w 1672"/>
              <a:gd name="T21" fmla="*/ 263 h 1930"/>
              <a:gd name="T22" fmla="*/ 1416 w 1672"/>
              <a:gd name="T23" fmla="*/ 830 h 1930"/>
              <a:gd name="T24" fmla="*/ 1416 w 1672"/>
              <a:gd name="T25" fmla="*/ 911 h 1930"/>
              <a:gd name="T26" fmla="*/ 1672 w 1672"/>
              <a:gd name="T27" fmla="*/ 870 h 1930"/>
              <a:gd name="T28" fmla="*/ 1387 w 1672"/>
              <a:gd name="T29" fmla="*/ 263 h 1930"/>
              <a:gd name="T30" fmla="*/ 1178 w 1672"/>
              <a:gd name="T31" fmla="*/ 415 h 1930"/>
              <a:gd name="T32" fmla="*/ 1206 w 1672"/>
              <a:gd name="T33" fmla="*/ 484 h 1930"/>
              <a:gd name="T34" fmla="*/ 1387 w 1672"/>
              <a:gd name="T35" fmla="*/ 320 h 1930"/>
              <a:gd name="T36" fmla="*/ 1206 w 1672"/>
              <a:gd name="T37" fmla="*/ 815 h 1930"/>
              <a:gd name="T38" fmla="*/ 1009 w 1672"/>
              <a:gd name="T39" fmla="*/ 1322 h 1930"/>
              <a:gd name="T40" fmla="*/ 1012 w 1672"/>
              <a:gd name="T41" fmla="*/ 1452 h 1930"/>
              <a:gd name="T42" fmla="*/ 1040 w 1672"/>
              <a:gd name="T43" fmla="*/ 1812 h 1930"/>
              <a:gd name="T44" fmla="*/ 991 w 1672"/>
              <a:gd name="T45" fmla="*/ 1834 h 1930"/>
              <a:gd name="T46" fmla="*/ 654 w 1672"/>
              <a:gd name="T47" fmla="*/ 1834 h 1930"/>
              <a:gd name="T48" fmla="*/ 605 w 1672"/>
              <a:gd name="T49" fmla="*/ 1812 h 1930"/>
              <a:gd name="T50" fmla="*/ 633 w 1672"/>
              <a:gd name="T51" fmla="*/ 1452 h 1930"/>
              <a:gd name="T52" fmla="*/ 636 w 1672"/>
              <a:gd name="T53" fmla="*/ 1327 h 1930"/>
              <a:gd name="T54" fmla="*/ 439 w 1672"/>
              <a:gd name="T55" fmla="*/ 815 h 1930"/>
              <a:gd name="T56" fmla="*/ 1206 w 1672"/>
              <a:gd name="T57" fmla="*/ 815 h 1930"/>
              <a:gd name="T58" fmla="*/ 823 w 1672"/>
              <a:gd name="T59" fmla="*/ 516 h 1930"/>
              <a:gd name="T60" fmla="*/ 657 w 1672"/>
              <a:gd name="T61" fmla="*/ 1082 h 1930"/>
              <a:gd name="T62" fmla="*/ 753 w 1672"/>
              <a:gd name="T63" fmla="*/ 1452 h 1930"/>
              <a:gd name="T64" fmla="*/ 893 w 1672"/>
              <a:gd name="T65" fmla="*/ 1320 h 1930"/>
              <a:gd name="T66" fmla="*/ 1089 w 1672"/>
              <a:gd name="T67" fmla="*/ 815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2" h="1930">
                <a:moveTo>
                  <a:pt x="297" y="870"/>
                </a:moveTo>
                <a:cubicBezTo>
                  <a:pt x="297" y="892"/>
                  <a:pt x="279" y="911"/>
                  <a:pt x="256" y="911"/>
                </a:cubicBezTo>
                <a:cubicBezTo>
                  <a:pt x="41" y="911"/>
                  <a:pt x="41" y="911"/>
                  <a:pt x="41" y="911"/>
                </a:cubicBezTo>
                <a:cubicBezTo>
                  <a:pt x="18" y="911"/>
                  <a:pt x="0" y="892"/>
                  <a:pt x="0" y="870"/>
                </a:cubicBezTo>
                <a:cubicBezTo>
                  <a:pt x="0" y="848"/>
                  <a:pt x="18" y="830"/>
                  <a:pt x="41" y="830"/>
                </a:cubicBezTo>
                <a:cubicBezTo>
                  <a:pt x="256" y="830"/>
                  <a:pt x="256" y="830"/>
                  <a:pt x="256" y="830"/>
                </a:cubicBezTo>
                <a:cubicBezTo>
                  <a:pt x="279" y="830"/>
                  <a:pt x="297" y="848"/>
                  <a:pt x="297" y="870"/>
                </a:cubicBezTo>
                <a:close/>
                <a:moveTo>
                  <a:pt x="823" y="296"/>
                </a:moveTo>
                <a:cubicBezTo>
                  <a:pt x="845" y="296"/>
                  <a:pt x="863" y="278"/>
                  <a:pt x="863" y="256"/>
                </a:cubicBezTo>
                <a:cubicBezTo>
                  <a:pt x="863" y="40"/>
                  <a:pt x="863" y="40"/>
                  <a:pt x="863" y="40"/>
                </a:cubicBezTo>
                <a:cubicBezTo>
                  <a:pt x="863" y="18"/>
                  <a:pt x="845" y="0"/>
                  <a:pt x="823" y="0"/>
                </a:cubicBezTo>
                <a:cubicBezTo>
                  <a:pt x="800" y="0"/>
                  <a:pt x="782" y="18"/>
                  <a:pt x="782" y="40"/>
                </a:cubicBezTo>
                <a:cubicBezTo>
                  <a:pt x="782" y="256"/>
                  <a:pt x="782" y="256"/>
                  <a:pt x="782" y="256"/>
                </a:cubicBezTo>
                <a:cubicBezTo>
                  <a:pt x="782" y="278"/>
                  <a:pt x="800" y="296"/>
                  <a:pt x="823" y="296"/>
                </a:cubicBezTo>
                <a:close/>
                <a:moveTo>
                  <a:pt x="209" y="263"/>
                </a:moveTo>
                <a:cubicBezTo>
                  <a:pt x="193" y="247"/>
                  <a:pt x="167" y="247"/>
                  <a:pt x="152" y="263"/>
                </a:cubicBezTo>
                <a:cubicBezTo>
                  <a:pt x="136" y="279"/>
                  <a:pt x="136" y="304"/>
                  <a:pt x="152" y="320"/>
                </a:cubicBezTo>
                <a:cubicBezTo>
                  <a:pt x="304" y="473"/>
                  <a:pt x="304" y="473"/>
                  <a:pt x="304" y="473"/>
                </a:cubicBezTo>
                <a:cubicBezTo>
                  <a:pt x="312" y="480"/>
                  <a:pt x="322" y="484"/>
                  <a:pt x="333" y="484"/>
                </a:cubicBezTo>
                <a:cubicBezTo>
                  <a:pt x="343" y="484"/>
                  <a:pt x="353" y="480"/>
                  <a:pt x="361" y="473"/>
                </a:cubicBezTo>
                <a:cubicBezTo>
                  <a:pt x="377" y="457"/>
                  <a:pt x="377" y="431"/>
                  <a:pt x="361" y="415"/>
                </a:cubicBezTo>
                <a:lnTo>
                  <a:pt x="209" y="263"/>
                </a:lnTo>
                <a:close/>
                <a:moveTo>
                  <a:pt x="1632" y="830"/>
                </a:moveTo>
                <a:cubicBezTo>
                  <a:pt x="1416" y="830"/>
                  <a:pt x="1416" y="830"/>
                  <a:pt x="1416" y="830"/>
                </a:cubicBezTo>
                <a:cubicBezTo>
                  <a:pt x="1394" y="830"/>
                  <a:pt x="1375" y="848"/>
                  <a:pt x="1375" y="870"/>
                </a:cubicBezTo>
                <a:cubicBezTo>
                  <a:pt x="1375" y="892"/>
                  <a:pt x="1394" y="911"/>
                  <a:pt x="1416" y="911"/>
                </a:cubicBezTo>
                <a:cubicBezTo>
                  <a:pt x="1632" y="911"/>
                  <a:pt x="1632" y="911"/>
                  <a:pt x="1632" y="911"/>
                </a:cubicBezTo>
                <a:cubicBezTo>
                  <a:pt x="1654" y="911"/>
                  <a:pt x="1672" y="892"/>
                  <a:pt x="1672" y="870"/>
                </a:cubicBezTo>
                <a:cubicBezTo>
                  <a:pt x="1672" y="848"/>
                  <a:pt x="1654" y="830"/>
                  <a:pt x="1632" y="830"/>
                </a:cubicBezTo>
                <a:close/>
                <a:moveTo>
                  <a:pt x="1387" y="263"/>
                </a:moveTo>
                <a:cubicBezTo>
                  <a:pt x="1371" y="247"/>
                  <a:pt x="1346" y="247"/>
                  <a:pt x="1330" y="263"/>
                </a:cubicBezTo>
                <a:cubicBezTo>
                  <a:pt x="1178" y="415"/>
                  <a:pt x="1178" y="415"/>
                  <a:pt x="1178" y="415"/>
                </a:cubicBezTo>
                <a:cubicBezTo>
                  <a:pt x="1162" y="431"/>
                  <a:pt x="1162" y="457"/>
                  <a:pt x="1178" y="473"/>
                </a:cubicBezTo>
                <a:cubicBezTo>
                  <a:pt x="1185" y="480"/>
                  <a:pt x="1196" y="484"/>
                  <a:pt x="1206" y="484"/>
                </a:cubicBezTo>
                <a:cubicBezTo>
                  <a:pt x="1216" y="484"/>
                  <a:pt x="1227" y="480"/>
                  <a:pt x="1235" y="473"/>
                </a:cubicBezTo>
                <a:cubicBezTo>
                  <a:pt x="1387" y="320"/>
                  <a:pt x="1387" y="320"/>
                  <a:pt x="1387" y="320"/>
                </a:cubicBezTo>
                <a:cubicBezTo>
                  <a:pt x="1403" y="304"/>
                  <a:pt x="1403" y="279"/>
                  <a:pt x="1387" y="263"/>
                </a:cubicBezTo>
                <a:close/>
                <a:moveTo>
                  <a:pt x="1206" y="815"/>
                </a:moveTo>
                <a:cubicBezTo>
                  <a:pt x="1206" y="1005"/>
                  <a:pt x="1134" y="1102"/>
                  <a:pt x="1076" y="1181"/>
                </a:cubicBezTo>
                <a:cubicBezTo>
                  <a:pt x="1038" y="1232"/>
                  <a:pt x="1011" y="1269"/>
                  <a:pt x="1009" y="1322"/>
                </a:cubicBezTo>
                <a:cubicBezTo>
                  <a:pt x="1010" y="1452"/>
                  <a:pt x="1010" y="1452"/>
                  <a:pt x="1010" y="1452"/>
                </a:cubicBezTo>
                <a:cubicBezTo>
                  <a:pt x="1012" y="1452"/>
                  <a:pt x="1012" y="1452"/>
                  <a:pt x="1012" y="1452"/>
                </a:cubicBezTo>
                <a:cubicBezTo>
                  <a:pt x="1028" y="1452"/>
                  <a:pt x="1040" y="1462"/>
                  <a:pt x="1040" y="1474"/>
                </a:cubicBezTo>
                <a:cubicBezTo>
                  <a:pt x="1040" y="1812"/>
                  <a:pt x="1040" y="1812"/>
                  <a:pt x="1040" y="1812"/>
                </a:cubicBezTo>
                <a:cubicBezTo>
                  <a:pt x="1040" y="1824"/>
                  <a:pt x="1028" y="1834"/>
                  <a:pt x="1012" y="1834"/>
                </a:cubicBezTo>
                <a:cubicBezTo>
                  <a:pt x="991" y="1834"/>
                  <a:pt x="991" y="1834"/>
                  <a:pt x="991" y="1834"/>
                </a:cubicBezTo>
                <a:cubicBezTo>
                  <a:pt x="991" y="1887"/>
                  <a:pt x="916" y="1930"/>
                  <a:pt x="823" y="1930"/>
                </a:cubicBezTo>
                <a:cubicBezTo>
                  <a:pt x="730" y="1930"/>
                  <a:pt x="654" y="1887"/>
                  <a:pt x="654" y="1834"/>
                </a:cubicBezTo>
                <a:cubicBezTo>
                  <a:pt x="633" y="1834"/>
                  <a:pt x="633" y="1834"/>
                  <a:pt x="633" y="1834"/>
                </a:cubicBezTo>
                <a:cubicBezTo>
                  <a:pt x="618" y="1834"/>
                  <a:pt x="605" y="1824"/>
                  <a:pt x="605" y="1812"/>
                </a:cubicBezTo>
                <a:cubicBezTo>
                  <a:pt x="605" y="1474"/>
                  <a:pt x="605" y="1474"/>
                  <a:pt x="605" y="1474"/>
                </a:cubicBezTo>
                <a:cubicBezTo>
                  <a:pt x="605" y="1462"/>
                  <a:pt x="618" y="1452"/>
                  <a:pt x="633" y="1452"/>
                </a:cubicBezTo>
                <a:cubicBezTo>
                  <a:pt x="636" y="1452"/>
                  <a:pt x="636" y="1452"/>
                  <a:pt x="636" y="1452"/>
                </a:cubicBezTo>
                <a:cubicBezTo>
                  <a:pt x="636" y="1327"/>
                  <a:pt x="636" y="1327"/>
                  <a:pt x="636" y="1327"/>
                </a:cubicBezTo>
                <a:cubicBezTo>
                  <a:pt x="636" y="1263"/>
                  <a:pt x="602" y="1212"/>
                  <a:pt x="559" y="1147"/>
                </a:cubicBezTo>
                <a:cubicBezTo>
                  <a:pt x="506" y="1066"/>
                  <a:pt x="439" y="965"/>
                  <a:pt x="439" y="815"/>
                </a:cubicBezTo>
                <a:cubicBezTo>
                  <a:pt x="439" y="570"/>
                  <a:pt x="597" y="399"/>
                  <a:pt x="823" y="399"/>
                </a:cubicBezTo>
                <a:cubicBezTo>
                  <a:pt x="1048" y="399"/>
                  <a:pt x="1206" y="570"/>
                  <a:pt x="1206" y="815"/>
                </a:cubicBezTo>
                <a:close/>
                <a:moveTo>
                  <a:pt x="1089" y="815"/>
                </a:moveTo>
                <a:cubicBezTo>
                  <a:pt x="1089" y="633"/>
                  <a:pt x="985" y="516"/>
                  <a:pt x="823" y="516"/>
                </a:cubicBezTo>
                <a:cubicBezTo>
                  <a:pt x="661" y="516"/>
                  <a:pt x="556" y="633"/>
                  <a:pt x="556" y="815"/>
                </a:cubicBezTo>
                <a:cubicBezTo>
                  <a:pt x="556" y="930"/>
                  <a:pt x="605" y="1004"/>
                  <a:pt x="657" y="1082"/>
                </a:cubicBezTo>
                <a:cubicBezTo>
                  <a:pt x="704" y="1154"/>
                  <a:pt x="753" y="1228"/>
                  <a:pt x="753" y="1327"/>
                </a:cubicBezTo>
                <a:cubicBezTo>
                  <a:pt x="753" y="1452"/>
                  <a:pt x="753" y="1452"/>
                  <a:pt x="753" y="1452"/>
                </a:cubicBezTo>
                <a:cubicBezTo>
                  <a:pt x="893" y="1452"/>
                  <a:pt x="893" y="1452"/>
                  <a:pt x="893" y="1452"/>
                </a:cubicBezTo>
                <a:cubicBezTo>
                  <a:pt x="893" y="1320"/>
                  <a:pt x="893" y="1320"/>
                  <a:pt x="893" y="1320"/>
                </a:cubicBezTo>
                <a:cubicBezTo>
                  <a:pt x="895" y="1229"/>
                  <a:pt x="939" y="1169"/>
                  <a:pt x="982" y="1111"/>
                </a:cubicBezTo>
                <a:cubicBezTo>
                  <a:pt x="1035" y="1040"/>
                  <a:pt x="1089" y="966"/>
                  <a:pt x="1089" y="8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sk-SK" sz="1600">
              <a:solidFill>
                <a:srgbClr val="000000"/>
              </a:solidFill>
            </a:endParaRPr>
          </a:p>
        </p:txBody>
      </p:sp>
      <p:sp>
        <p:nvSpPr>
          <p:cNvPr id="11" name="Content Placeholder 2">
            <a:extLst>
              <a:ext uri="{FF2B5EF4-FFF2-40B4-BE49-F238E27FC236}">
                <a16:creationId xmlns:a16="http://schemas.microsoft.com/office/drawing/2014/main" id="{DE643E1C-5AD0-4E26-B3EA-2D7B370515F5}"/>
              </a:ext>
            </a:extLst>
          </p:cNvPr>
          <p:cNvSpPr txBox="1">
            <a:spLocks/>
          </p:cNvSpPr>
          <p:nvPr/>
        </p:nvSpPr>
        <p:spPr>
          <a:xfrm>
            <a:off x="537314" y="1911023"/>
            <a:ext cx="8189057" cy="4525311"/>
          </a:xfrm>
          <a:prstGeom prst="rect">
            <a:avLst/>
          </a:prstGeom>
          <a:solidFill>
            <a:schemeClr val="bg1">
              <a:lumMod val="85000"/>
              <a:alpha val="40000"/>
            </a:schemeClr>
          </a:solidFill>
          <a:ln>
            <a:solidFill>
              <a:srgbClr val="265787"/>
            </a:solidFill>
          </a:ln>
          <a:effectLst/>
        </p:spPr>
        <p:txBody>
          <a:bodyPr vert="horz" lIns="72000" tIns="216000" rIns="72000" bIns="0"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marR="0" lvl="0" indent="-171450" defTabSz="995363" fontAlgn="base">
              <a:lnSpc>
                <a:spcPct val="100000"/>
              </a:lnSpc>
              <a:buClr>
                <a:srgbClr val="265787"/>
              </a:buClr>
              <a:tabLst/>
              <a:defRPr/>
            </a:pPr>
            <a:r>
              <a:rPr lang="sk-SK" sz="1200" b="1" dirty="0">
                <a:solidFill>
                  <a:sysClr val="windowText" lastClr="000000"/>
                </a:solidFill>
                <a:latin typeface="+mn-lt"/>
                <a:cs typeface="Arial" panose="020B0604020202020204" pitchFamily="34" charset="0"/>
              </a:rPr>
              <a:t>Vzhľadom na náročnosť implementácie niektorých tém, boli </a:t>
            </a:r>
            <a:r>
              <a:rPr lang="sk-SK" sz="1200" dirty="0">
                <a:solidFill>
                  <a:sysClr val="windowText" lastClr="000000"/>
                </a:solidFill>
                <a:latin typeface="+mn-lt"/>
                <a:cs typeface="Arial" panose="020B0604020202020204" pitchFamily="34" charset="0"/>
              </a:rPr>
              <a:t>vyhláškou č. 207/2023 </a:t>
            </a:r>
            <a:r>
              <a:rPr lang="sk-SK" sz="1200" dirty="0" err="1">
                <a:solidFill>
                  <a:sysClr val="windowText" lastClr="000000"/>
                </a:solidFill>
                <a:latin typeface="+mn-lt"/>
                <a:cs typeface="Arial" panose="020B0604020202020204" pitchFamily="34" charset="0"/>
              </a:rPr>
              <a:t>Z.z</a:t>
            </a:r>
            <a:r>
              <a:rPr lang="sk-SK" sz="1200" dirty="0">
                <a:solidFill>
                  <a:sysClr val="windowText" lastClr="000000"/>
                </a:solidFill>
                <a:latin typeface="+mn-lt"/>
                <a:cs typeface="Arial" panose="020B0604020202020204" pitchFamily="34" charset="0"/>
              </a:rPr>
              <a:t>., ktorou sa ustanovujú pravidlá pre fungovanie vnútorného trhu s elektrinou, obsahové náležitosti prevádzkového poriadku prevádzkovateľa sústavy, organizátora krátkodobého trhu s elektrinou a rozsah obchodných podmienok, ktoré sú súčasťou prevádzkového poriadku prevádzkovateľa sústavy </a:t>
            </a:r>
            <a:r>
              <a:rPr lang="sk-SK" sz="1200" b="1" dirty="0">
                <a:solidFill>
                  <a:sysClr val="windowText" lastClr="000000"/>
                </a:solidFill>
                <a:latin typeface="+mn-lt"/>
                <a:cs typeface="Arial" panose="020B0604020202020204" pitchFamily="34" charset="0"/>
              </a:rPr>
              <a:t>prijaté prechodné ustanovenia, z ktorých bude väčšina platná do 31.12.2023, niektoré do 15.01.2024</a:t>
            </a:r>
            <a:r>
              <a:rPr lang="sk-SK" sz="1200" dirty="0">
                <a:solidFill>
                  <a:sysClr val="windowText" lastClr="000000"/>
                </a:solidFill>
                <a:latin typeface="+mn-lt"/>
                <a:cs typeface="Arial" panose="020B0604020202020204" pitchFamily="34" charset="0"/>
              </a:rPr>
              <a:t>:</a:t>
            </a:r>
          </a:p>
          <a:p>
            <a:pPr marL="323850" marR="0" lvl="0" indent="-228600" defTabSz="995363" fontAlgn="base">
              <a:lnSpc>
                <a:spcPct val="100000"/>
              </a:lnSpc>
              <a:buClr>
                <a:srgbClr val="265787"/>
              </a:buClr>
              <a:buFont typeface="+mj-lt"/>
              <a:buAutoNum type="arabicPeriod"/>
              <a:tabLst/>
              <a:defRPr/>
            </a:pPr>
            <a:r>
              <a:rPr lang="sk-SK" sz="1200" b="1" dirty="0">
                <a:solidFill>
                  <a:sysClr val="windowText" lastClr="000000"/>
                </a:solidFill>
                <a:latin typeface="+mn-lt"/>
                <a:cs typeface="Arial" panose="020B0604020202020204" pitchFamily="34" charset="0"/>
              </a:rPr>
              <a:t>Namerané údaje: </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15.01.2024 budú časť údajov potrebných pre vyúčtovanie dodávateľom poskytovať PDS podľa §9 ods. 2 tejto vyhlášky, </a:t>
            </a:r>
            <a:r>
              <a:rPr lang="sk-SK" sz="1100" b="1" dirty="0">
                <a:solidFill>
                  <a:sysClr val="windowText" lastClr="000000"/>
                </a:solidFill>
                <a:latin typeface="+mn-lt"/>
                <a:cs typeface="Arial" panose="020B0604020202020204" pitchFamily="34" charset="0"/>
              </a:rPr>
              <a:t>v rozsahu množstva odobratej elektriny z DS</a:t>
            </a:r>
            <a:r>
              <a:rPr lang="sk-SK" sz="1100" dirty="0">
                <a:solidFill>
                  <a:sysClr val="windowText" lastClr="000000"/>
                </a:solidFill>
                <a:latin typeface="+mn-lt"/>
                <a:cs typeface="Arial" panose="020B0604020202020204" pitchFamily="34" charset="0"/>
              </a:rPr>
              <a:t>, do ktorej je OOM pripojené.</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15.01.2024 poskytujú namerané hodnoty dodávateľom, za jednotlivé OOM, PDS.</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15.01.2024 poskytujú odberateľom elektriny údaje o odbere elektriny za každú hodinu v ¼ hodinovom rozlíšení v OOM s priebehovým meraním na základe žiadosti odberateľa alebo splnomocneného dodávateľa elektriny, PDS. Údaje sú poskytované za kalendárny rok, v ktorom bola žiadosť podaná a za 3 predchádzajúce kalendárne roky.</a:t>
            </a:r>
          </a:p>
          <a:p>
            <a:pPr marL="323850" indent="-228600" defTabSz="995363" fontAlgn="base">
              <a:buClr>
                <a:srgbClr val="265787"/>
              </a:buClr>
              <a:buFont typeface="+mj-lt"/>
              <a:buAutoNum type="arabicPeriod"/>
              <a:defRPr/>
            </a:pPr>
            <a:r>
              <a:rPr lang="sk-SK" sz="1200" b="1" dirty="0">
                <a:solidFill>
                  <a:sysClr val="windowText" lastClr="000000"/>
                </a:solidFill>
                <a:latin typeface="+mn-lt"/>
                <a:cs typeface="Arial" panose="020B0604020202020204" pitchFamily="34" charset="0"/>
              </a:rPr>
              <a:t>Agregovaná flexibilita: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31.12.2023 sa agregovaná flexibilita vyhodnocuje na úrovni OOM.</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31.12.2023 sa regulačná energia dodaná prostredníctvom agregačného bloku zahŕňa do vyhodnotenia odchýlky podľa doterajších prevádzkových poriadkov PPS (a PDS) a OKTE.</a:t>
            </a:r>
          </a:p>
          <a:p>
            <a:pPr marL="323850" indent="-228600" defTabSz="995363" fontAlgn="base">
              <a:buClr>
                <a:srgbClr val="265787"/>
              </a:buClr>
              <a:buFont typeface="+mj-lt"/>
              <a:buAutoNum type="arabicPeriod"/>
              <a:defRPr/>
            </a:pPr>
            <a:r>
              <a:rPr lang="sk-SK" sz="1200" b="1" dirty="0">
                <a:solidFill>
                  <a:sysClr val="windowText" lastClr="000000"/>
                </a:solidFill>
                <a:latin typeface="+mn-lt"/>
                <a:cs typeface="Arial" panose="020B0604020202020204" pitchFamily="34" charset="0"/>
              </a:rPr>
              <a:t>Subjekt zúčtovania a bilančná skupina:</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31.12.2023 sa zmena subjektu zúčtovania a bilančnej skupiny vykonáva podľa prevádzkových poriadkov PPS (a PDS) a OKTE schválených úradom do 01.07.2023 alebo podľa vzorového prevádzkového poriadku PDS vydaného do 01.07.2023.</a:t>
            </a:r>
          </a:p>
          <a:p>
            <a:pPr marL="323850" indent="-228600" defTabSz="995363" fontAlgn="base">
              <a:buClr>
                <a:srgbClr val="265787"/>
              </a:buClr>
              <a:buFont typeface="+mj-lt"/>
              <a:buAutoNum type="arabicPeriod"/>
              <a:defRPr/>
            </a:pPr>
            <a:r>
              <a:rPr lang="sk-SK" sz="1200" b="1" dirty="0">
                <a:solidFill>
                  <a:sysClr val="windowText" lastClr="000000"/>
                </a:solidFill>
                <a:latin typeface="+mn-lt"/>
                <a:cs typeface="Arial" panose="020B0604020202020204" pitchFamily="34" charset="0"/>
              </a:rPr>
              <a:t>Vyúčtovanie dodávky elektriny:</a:t>
            </a:r>
          </a:p>
          <a:p>
            <a:pPr marL="450850" lvl="1" indent="-171450" defTabSz="995363" fontAlgn="base">
              <a:spcAft>
                <a:spcPts val="300"/>
              </a:spcAft>
              <a:buClr>
                <a:srgbClr val="265787"/>
              </a:buClr>
              <a:defRPr/>
            </a:pPr>
            <a:r>
              <a:rPr lang="sk-SK" sz="1100" dirty="0">
                <a:solidFill>
                  <a:sysClr val="windowText" lastClr="000000"/>
                </a:solidFill>
                <a:latin typeface="+mn-lt"/>
                <a:cs typeface="Arial" panose="020B0604020202020204" pitchFamily="34" charset="0"/>
              </a:rPr>
              <a:t>Do 01.08.2023 sa vyúčtovanie dodávky elektriny alebo združenej dodávky elektriny odberateľovi elektriny alebo informácie o vyúčtovaní za dodávku elektriny podľa § 9 ods. 5 uvedú do súladu s touto vyhláškou.</a:t>
            </a:r>
          </a:p>
        </p:txBody>
      </p:sp>
      <p:sp>
        <p:nvSpPr>
          <p:cNvPr id="12" name="Rectangle: Rounded Corners 11">
            <a:extLst>
              <a:ext uri="{FF2B5EF4-FFF2-40B4-BE49-F238E27FC236}">
                <a16:creationId xmlns:a16="http://schemas.microsoft.com/office/drawing/2014/main" id="{631A4A90-E55F-4FEB-8CEE-1A928215DA92}"/>
              </a:ext>
            </a:extLst>
          </p:cNvPr>
          <p:cNvSpPr/>
          <p:nvPr/>
        </p:nvSpPr>
        <p:spPr>
          <a:xfrm>
            <a:off x="839477" y="1765775"/>
            <a:ext cx="4291323"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Prechodné ustanovenia - §61 vyhlášky č. 207/2023 </a:t>
            </a:r>
            <a:r>
              <a:rPr kumimoji="0" lang="sk-SK" sz="1400" b="1" i="0" u="none" strike="noStrike" kern="0" cap="none" spc="0" normalizeH="0" baseline="0" err="1">
                <a:ln>
                  <a:noFill/>
                </a:ln>
                <a:solidFill>
                  <a:schemeClr val="bg1"/>
                </a:solidFill>
                <a:effectLst/>
                <a:uLnTx/>
                <a:uFillTx/>
                <a:latin typeface="+mj-lt"/>
                <a:ea typeface="+mn-ea"/>
                <a:cs typeface="Arial" panose="020B0604020202020204" pitchFamily="34" charset="0"/>
              </a:rPr>
              <a:t>Z.z</a:t>
            </a: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 </a:t>
            </a:r>
          </a:p>
        </p:txBody>
      </p:sp>
      <p:sp>
        <p:nvSpPr>
          <p:cNvPr id="13" name="Oval 12">
            <a:extLst>
              <a:ext uri="{FF2B5EF4-FFF2-40B4-BE49-F238E27FC236}">
                <a16:creationId xmlns:a16="http://schemas.microsoft.com/office/drawing/2014/main" id="{FBF366D9-4BCF-44E3-91E9-648C70869D78}"/>
              </a:ext>
            </a:extLst>
          </p:cNvPr>
          <p:cNvSpPr/>
          <p:nvPr/>
        </p:nvSpPr>
        <p:spPr>
          <a:xfrm>
            <a:off x="678860" y="17477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nvGrpSpPr>
          <p:cNvPr id="53" name="Calendar7" descr="{&quot;Key&quot;:&quot;POWER_USER_SHAPE_ICON&quot;,&quot;Value&quot;:&quot;POWER_USER_SHAPE_ICON_STYLE_1&quot;}">
            <a:extLst>
              <a:ext uri="{FF2B5EF4-FFF2-40B4-BE49-F238E27FC236}">
                <a16:creationId xmlns:a16="http://schemas.microsoft.com/office/drawing/2014/main" id="{4BAAD5D7-642A-487A-9EA6-FB644B567CD2}"/>
              </a:ext>
            </a:extLst>
          </p:cNvPr>
          <p:cNvGrpSpPr>
            <a:grpSpLocks noChangeAspect="1"/>
          </p:cNvGrpSpPr>
          <p:nvPr/>
        </p:nvGrpSpPr>
        <p:grpSpPr>
          <a:xfrm>
            <a:off x="735916" y="1805296"/>
            <a:ext cx="207120" cy="211452"/>
            <a:chOff x="4816476" y="6386513"/>
            <a:chExt cx="379413" cy="387350"/>
          </a:xfrm>
          <a:solidFill>
            <a:srgbClr val="265787"/>
          </a:solidFill>
        </p:grpSpPr>
        <p:sp>
          <p:nvSpPr>
            <p:cNvPr id="54" name="Freeform 1001">
              <a:extLst>
                <a:ext uri="{FF2B5EF4-FFF2-40B4-BE49-F238E27FC236}">
                  <a16:creationId xmlns:a16="http://schemas.microsoft.com/office/drawing/2014/main" id="{4B4C60B2-E79D-4532-9C5C-16FA2836A423}"/>
                </a:ext>
              </a:extLst>
            </p:cNvPr>
            <p:cNvSpPr>
              <a:spLocks/>
            </p:cNvSpPr>
            <p:nvPr/>
          </p:nvSpPr>
          <p:spPr bwMode="auto">
            <a:xfrm>
              <a:off x="4816476" y="6410325"/>
              <a:ext cx="79375" cy="187325"/>
            </a:xfrm>
            <a:custGeom>
              <a:avLst/>
              <a:gdLst>
                <a:gd name="T0" fmla="*/ 100 w 469"/>
                <a:gd name="T1" fmla="*/ 1111 h 1111"/>
                <a:gd name="T2" fmla="*/ 0 w 469"/>
                <a:gd name="T3" fmla="*/ 1111 h 1111"/>
                <a:gd name="T4" fmla="*/ 0 w 469"/>
                <a:gd name="T5" fmla="*/ 202 h 1111"/>
                <a:gd name="T6" fmla="*/ 205 w 469"/>
                <a:gd name="T7" fmla="*/ 0 h 1111"/>
                <a:gd name="T8" fmla="*/ 469 w 469"/>
                <a:gd name="T9" fmla="*/ 0 h 1111"/>
                <a:gd name="T10" fmla="*/ 469 w 469"/>
                <a:gd name="T11" fmla="*/ 100 h 1111"/>
                <a:gd name="T12" fmla="*/ 205 w 469"/>
                <a:gd name="T13" fmla="*/ 100 h 1111"/>
                <a:gd name="T14" fmla="*/ 100 w 469"/>
                <a:gd name="T15" fmla="*/ 202 h 1111"/>
                <a:gd name="T16" fmla="*/ 100 w 469"/>
                <a:gd name="T17"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111">
                  <a:moveTo>
                    <a:pt x="100" y="1111"/>
                  </a:moveTo>
                  <a:lnTo>
                    <a:pt x="0" y="1111"/>
                  </a:lnTo>
                  <a:lnTo>
                    <a:pt x="0" y="202"/>
                  </a:lnTo>
                  <a:cubicBezTo>
                    <a:pt x="0" y="89"/>
                    <a:pt x="90" y="0"/>
                    <a:pt x="205" y="0"/>
                  </a:cubicBezTo>
                  <a:lnTo>
                    <a:pt x="469" y="0"/>
                  </a:lnTo>
                  <a:lnTo>
                    <a:pt x="469" y="100"/>
                  </a:lnTo>
                  <a:lnTo>
                    <a:pt x="205" y="100"/>
                  </a:lnTo>
                  <a:cubicBezTo>
                    <a:pt x="145" y="100"/>
                    <a:pt x="100" y="144"/>
                    <a:pt x="100" y="202"/>
                  </a:cubicBezTo>
                  <a:lnTo>
                    <a:pt x="100" y="1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Rectangle 1002">
              <a:extLst>
                <a:ext uri="{FF2B5EF4-FFF2-40B4-BE49-F238E27FC236}">
                  <a16:creationId xmlns:a16="http://schemas.microsoft.com/office/drawing/2014/main" id="{FE076A28-9547-48F7-A4C2-12F8CEE4E70C}"/>
                </a:ext>
              </a:extLst>
            </p:cNvPr>
            <p:cNvSpPr>
              <a:spLocks noChangeArrowheads="1"/>
            </p:cNvSpPr>
            <p:nvPr/>
          </p:nvSpPr>
          <p:spPr bwMode="auto">
            <a:xfrm>
              <a:off x="4816476" y="6610350"/>
              <a:ext cx="174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Rectangle 1003">
              <a:extLst>
                <a:ext uri="{FF2B5EF4-FFF2-40B4-BE49-F238E27FC236}">
                  <a16:creationId xmlns:a16="http://schemas.microsoft.com/office/drawing/2014/main" id="{DC362AF1-2ACE-45CE-93A9-88C0707082CE}"/>
                </a:ext>
              </a:extLst>
            </p:cNvPr>
            <p:cNvSpPr>
              <a:spLocks noChangeArrowheads="1"/>
            </p:cNvSpPr>
            <p:nvPr/>
          </p:nvSpPr>
          <p:spPr bwMode="auto">
            <a:xfrm>
              <a:off x="4816476" y="6654800"/>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004">
              <a:extLst>
                <a:ext uri="{FF2B5EF4-FFF2-40B4-BE49-F238E27FC236}">
                  <a16:creationId xmlns:a16="http://schemas.microsoft.com/office/drawing/2014/main" id="{E287FB59-1F5B-46D3-85EF-FE03DC28A42A}"/>
                </a:ext>
              </a:extLst>
            </p:cNvPr>
            <p:cNvSpPr>
              <a:spLocks/>
            </p:cNvSpPr>
            <p:nvPr/>
          </p:nvSpPr>
          <p:spPr bwMode="auto">
            <a:xfrm>
              <a:off x="4816476" y="6410325"/>
              <a:ext cx="379413" cy="363538"/>
            </a:xfrm>
            <a:custGeom>
              <a:avLst/>
              <a:gdLst>
                <a:gd name="T0" fmla="*/ 2042 w 2243"/>
                <a:gd name="T1" fmla="*/ 2150 h 2150"/>
                <a:gd name="T2" fmla="*/ 205 w 2243"/>
                <a:gd name="T3" fmla="*/ 2150 h 2150"/>
                <a:gd name="T4" fmla="*/ 0 w 2243"/>
                <a:gd name="T5" fmla="*/ 1947 h 2150"/>
                <a:gd name="T6" fmla="*/ 0 w 2243"/>
                <a:gd name="T7" fmla="*/ 1619 h 2150"/>
                <a:gd name="T8" fmla="*/ 100 w 2243"/>
                <a:gd name="T9" fmla="*/ 1619 h 2150"/>
                <a:gd name="T10" fmla="*/ 100 w 2243"/>
                <a:gd name="T11" fmla="*/ 1947 h 2150"/>
                <a:gd name="T12" fmla="*/ 205 w 2243"/>
                <a:gd name="T13" fmla="*/ 2050 h 2150"/>
                <a:gd name="T14" fmla="*/ 2042 w 2243"/>
                <a:gd name="T15" fmla="*/ 2050 h 2150"/>
                <a:gd name="T16" fmla="*/ 2143 w 2243"/>
                <a:gd name="T17" fmla="*/ 1947 h 2150"/>
                <a:gd name="T18" fmla="*/ 2143 w 2243"/>
                <a:gd name="T19" fmla="*/ 202 h 2150"/>
                <a:gd name="T20" fmla="*/ 2042 w 2243"/>
                <a:gd name="T21" fmla="*/ 100 h 2150"/>
                <a:gd name="T22" fmla="*/ 1935 w 2243"/>
                <a:gd name="T23" fmla="*/ 100 h 2150"/>
                <a:gd name="T24" fmla="*/ 1935 w 2243"/>
                <a:gd name="T25" fmla="*/ 0 h 2150"/>
                <a:gd name="T26" fmla="*/ 2042 w 2243"/>
                <a:gd name="T27" fmla="*/ 0 h 2150"/>
                <a:gd name="T28" fmla="*/ 2243 w 2243"/>
                <a:gd name="T29" fmla="*/ 202 h 2150"/>
                <a:gd name="T30" fmla="*/ 2243 w 2243"/>
                <a:gd name="T31" fmla="*/ 1947 h 2150"/>
                <a:gd name="T32" fmla="*/ 2042 w 2243"/>
                <a:gd name="T33"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3" h="2150">
                  <a:moveTo>
                    <a:pt x="2042" y="2150"/>
                  </a:moveTo>
                  <a:lnTo>
                    <a:pt x="205" y="2150"/>
                  </a:lnTo>
                  <a:cubicBezTo>
                    <a:pt x="90" y="2150"/>
                    <a:pt x="0" y="2061"/>
                    <a:pt x="0" y="1947"/>
                  </a:cubicBezTo>
                  <a:lnTo>
                    <a:pt x="0" y="1619"/>
                  </a:lnTo>
                  <a:lnTo>
                    <a:pt x="100" y="1619"/>
                  </a:lnTo>
                  <a:lnTo>
                    <a:pt x="100" y="1947"/>
                  </a:lnTo>
                  <a:cubicBezTo>
                    <a:pt x="100" y="2004"/>
                    <a:pt x="146" y="2050"/>
                    <a:pt x="205" y="2050"/>
                  </a:cubicBezTo>
                  <a:lnTo>
                    <a:pt x="2042" y="2050"/>
                  </a:lnTo>
                  <a:cubicBezTo>
                    <a:pt x="2100" y="2050"/>
                    <a:pt x="2143" y="2006"/>
                    <a:pt x="2143" y="1947"/>
                  </a:cubicBezTo>
                  <a:lnTo>
                    <a:pt x="2143" y="202"/>
                  </a:lnTo>
                  <a:cubicBezTo>
                    <a:pt x="2143" y="143"/>
                    <a:pt x="2100" y="100"/>
                    <a:pt x="2042" y="100"/>
                  </a:cubicBezTo>
                  <a:lnTo>
                    <a:pt x="1935" y="100"/>
                  </a:lnTo>
                  <a:lnTo>
                    <a:pt x="1935" y="0"/>
                  </a:lnTo>
                  <a:lnTo>
                    <a:pt x="2042" y="0"/>
                  </a:lnTo>
                  <a:cubicBezTo>
                    <a:pt x="2154" y="0"/>
                    <a:pt x="2243" y="89"/>
                    <a:pt x="2243" y="202"/>
                  </a:cubicBezTo>
                  <a:lnTo>
                    <a:pt x="2243" y="1947"/>
                  </a:lnTo>
                  <a:cubicBezTo>
                    <a:pt x="2243" y="2061"/>
                    <a:pt x="2154" y="2150"/>
                    <a:pt x="2042" y="2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Rectangle 1005">
              <a:extLst>
                <a:ext uri="{FF2B5EF4-FFF2-40B4-BE49-F238E27FC236}">
                  <a16:creationId xmlns:a16="http://schemas.microsoft.com/office/drawing/2014/main" id="{CD8D2CBF-9754-4DBA-9FF0-AE17EAC3E83F}"/>
                </a:ext>
              </a:extLst>
            </p:cNvPr>
            <p:cNvSpPr>
              <a:spLocks noChangeArrowheads="1"/>
            </p:cNvSpPr>
            <p:nvPr/>
          </p:nvSpPr>
          <p:spPr bwMode="auto">
            <a:xfrm>
              <a:off x="5073651" y="6410325"/>
              <a:ext cx="317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Rectangle 1006">
              <a:extLst>
                <a:ext uri="{FF2B5EF4-FFF2-40B4-BE49-F238E27FC236}">
                  <a16:creationId xmlns:a16="http://schemas.microsoft.com/office/drawing/2014/main" id="{B064D803-CF07-4523-9500-32DE09F76CC9}"/>
                </a:ext>
              </a:extLst>
            </p:cNvPr>
            <p:cNvSpPr>
              <a:spLocks noChangeArrowheads="1"/>
            </p:cNvSpPr>
            <p:nvPr/>
          </p:nvSpPr>
          <p:spPr bwMode="auto">
            <a:xfrm>
              <a:off x="5003801"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Rectangle 1007">
              <a:extLst>
                <a:ext uri="{FF2B5EF4-FFF2-40B4-BE49-F238E27FC236}">
                  <a16:creationId xmlns:a16="http://schemas.microsoft.com/office/drawing/2014/main" id="{06AD4BE4-8F7C-467A-8AD9-95C7EFBDFFE5}"/>
                </a:ext>
              </a:extLst>
            </p:cNvPr>
            <p:cNvSpPr>
              <a:spLocks noChangeArrowheads="1"/>
            </p:cNvSpPr>
            <p:nvPr/>
          </p:nvSpPr>
          <p:spPr bwMode="auto">
            <a:xfrm>
              <a:off x="4935539"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008">
              <a:extLst>
                <a:ext uri="{FF2B5EF4-FFF2-40B4-BE49-F238E27FC236}">
                  <a16:creationId xmlns:a16="http://schemas.microsoft.com/office/drawing/2014/main" id="{025C19D0-5716-4083-A322-8C35877FA0E4}"/>
                </a:ext>
              </a:extLst>
            </p:cNvPr>
            <p:cNvSpPr>
              <a:spLocks noEditPoints="1"/>
            </p:cNvSpPr>
            <p:nvPr/>
          </p:nvSpPr>
          <p:spPr bwMode="auto">
            <a:xfrm>
              <a:off x="4878389"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010">
              <a:extLst>
                <a:ext uri="{FF2B5EF4-FFF2-40B4-BE49-F238E27FC236}">
                  <a16:creationId xmlns:a16="http://schemas.microsoft.com/office/drawing/2014/main" id="{4BCACC01-F47B-4B4E-BDF3-1FF60FFE0636}"/>
                </a:ext>
              </a:extLst>
            </p:cNvPr>
            <p:cNvSpPr>
              <a:spLocks noEditPoints="1"/>
            </p:cNvSpPr>
            <p:nvPr/>
          </p:nvSpPr>
          <p:spPr bwMode="auto">
            <a:xfrm>
              <a:off x="4948238"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50" y="391"/>
                    <a:pt x="161" y="379"/>
                    <a:pt x="161" y="365"/>
                  </a:cubicBezTo>
                  <a:lnTo>
                    <a:pt x="161" y="126"/>
                  </a:lnTo>
                  <a:cubicBezTo>
                    <a:pt x="161" y="111"/>
                    <a:pt x="150"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1011">
              <a:extLst>
                <a:ext uri="{FF2B5EF4-FFF2-40B4-BE49-F238E27FC236}">
                  <a16:creationId xmlns:a16="http://schemas.microsoft.com/office/drawing/2014/main" id="{E13D6240-7D02-4507-AD77-253FCDFE1ACB}"/>
                </a:ext>
              </a:extLst>
            </p:cNvPr>
            <p:cNvSpPr>
              <a:spLocks noEditPoints="1"/>
            </p:cNvSpPr>
            <p:nvPr/>
          </p:nvSpPr>
          <p:spPr bwMode="auto">
            <a:xfrm>
              <a:off x="5019676" y="6386513"/>
              <a:ext cx="42863" cy="84138"/>
            </a:xfrm>
            <a:custGeom>
              <a:avLst/>
              <a:gdLst>
                <a:gd name="T0" fmla="*/ 127 w 261"/>
                <a:gd name="T1" fmla="*/ 100 h 491"/>
                <a:gd name="T2" fmla="*/ 100 w 261"/>
                <a:gd name="T3" fmla="*/ 126 h 491"/>
                <a:gd name="T4" fmla="*/ 100 w 261"/>
                <a:gd name="T5" fmla="*/ 365 h 491"/>
                <a:gd name="T6" fmla="*/ 127 w 261"/>
                <a:gd name="T7" fmla="*/ 391 h 491"/>
                <a:gd name="T8" fmla="*/ 135 w 261"/>
                <a:gd name="T9" fmla="*/ 391 h 491"/>
                <a:gd name="T10" fmla="*/ 161 w 261"/>
                <a:gd name="T11" fmla="*/ 365 h 491"/>
                <a:gd name="T12" fmla="*/ 161 w 261"/>
                <a:gd name="T13" fmla="*/ 126 h 491"/>
                <a:gd name="T14" fmla="*/ 135 w 261"/>
                <a:gd name="T15" fmla="*/ 100 h 491"/>
                <a:gd name="T16" fmla="*/ 127 w 261"/>
                <a:gd name="T17" fmla="*/ 100 h 491"/>
                <a:gd name="T18" fmla="*/ 135 w 261"/>
                <a:gd name="T19" fmla="*/ 491 h 491"/>
                <a:gd name="T20" fmla="*/ 127 w 261"/>
                <a:gd name="T21" fmla="*/ 491 h 491"/>
                <a:gd name="T22" fmla="*/ 0 w 261"/>
                <a:gd name="T23" fmla="*/ 365 h 491"/>
                <a:gd name="T24" fmla="*/ 0 w 261"/>
                <a:gd name="T25" fmla="*/ 126 h 491"/>
                <a:gd name="T26" fmla="*/ 127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7" y="100"/>
                  </a:moveTo>
                  <a:cubicBezTo>
                    <a:pt x="112" y="100"/>
                    <a:pt x="100" y="111"/>
                    <a:pt x="100" y="126"/>
                  </a:cubicBezTo>
                  <a:lnTo>
                    <a:pt x="100" y="365"/>
                  </a:lnTo>
                  <a:cubicBezTo>
                    <a:pt x="100" y="379"/>
                    <a:pt x="112" y="391"/>
                    <a:pt x="127" y="391"/>
                  </a:cubicBezTo>
                  <a:lnTo>
                    <a:pt x="135" y="391"/>
                  </a:lnTo>
                  <a:cubicBezTo>
                    <a:pt x="150" y="391"/>
                    <a:pt x="161" y="379"/>
                    <a:pt x="161" y="365"/>
                  </a:cubicBezTo>
                  <a:lnTo>
                    <a:pt x="161" y="126"/>
                  </a:lnTo>
                  <a:cubicBezTo>
                    <a:pt x="161" y="111"/>
                    <a:pt x="150" y="100"/>
                    <a:pt x="135" y="100"/>
                  </a:cubicBezTo>
                  <a:lnTo>
                    <a:pt x="127" y="100"/>
                  </a:lnTo>
                  <a:close/>
                  <a:moveTo>
                    <a:pt x="135" y="491"/>
                  </a:moveTo>
                  <a:lnTo>
                    <a:pt x="127" y="491"/>
                  </a:lnTo>
                  <a:cubicBezTo>
                    <a:pt x="57" y="491"/>
                    <a:pt x="0" y="434"/>
                    <a:pt x="0" y="365"/>
                  </a:cubicBezTo>
                  <a:lnTo>
                    <a:pt x="0" y="126"/>
                  </a:lnTo>
                  <a:cubicBezTo>
                    <a:pt x="0" y="56"/>
                    <a:pt x="57" y="0"/>
                    <a:pt x="127"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012">
              <a:extLst>
                <a:ext uri="{FF2B5EF4-FFF2-40B4-BE49-F238E27FC236}">
                  <a16:creationId xmlns:a16="http://schemas.microsoft.com/office/drawing/2014/main" id="{94740B25-5A58-466B-8CD1-5E0D2A96362E}"/>
                </a:ext>
              </a:extLst>
            </p:cNvPr>
            <p:cNvSpPr>
              <a:spLocks noEditPoints="1"/>
            </p:cNvSpPr>
            <p:nvPr/>
          </p:nvSpPr>
          <p:spPr bwMode="auto">
            <a:xfrm>
              <a:off x="5089526" y="6386513"/>
              <a:ext cx="42863"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6" y="491"/>
                    <a:pt x="0" y="434"/>
                    <a:pt x="0" y="365"/>
                  </a:cubicBezTo>
                  <a:lnTo>
                    <a:pt x="0" y="126"/>
                  </a:lnTo>
                  <a:cubicBezTo>
                    <a:pt x="0" y="56"/>
                    <a:pt x="56"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1013">
              <a:extLst>
                <a:ext uri="{FF2B5EF4-FFF2-40B4-BE49-F238E27FC236}">
                  <a16:creationId xmlns:a16="http://schemas.microsoft.com/office/drawing/2014/main" id="{F9110584-915C-42F0-BE94-FD4161E835D7}"/>
                </a:ext>
              </a:extLst>
            </p:cNvPr>
            <p:cNvSpPr>
              <a:spLocks noChangeArrowheads="1"/>
            </p:cNvSpPr>
            <p:nvPr/>
          </p:nvSpPr>
          <p:spPr bwMode="auto">
            <a:xfrm>
              <a:off x="5140326" y="6575425"/>
              <a:ext cx="158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1014">
              <a:extLst>
                <a:ext uri="{FF2B5EF4-FFF2-40B4-BE49-F238E27FC236}">
                  <a16:creationId xmlns:a16="http://schemas.microsoft.com/office/drawing/2014/main" id="{151ADBF8-C51E-4353-A7DA-890B0651F9F7}"/>
                </a:ext>
              </a:extLst>
            </p:cNvPr>
            <p:cNvSpPr>
              <a:spLocks/>
            </p:cNvSpPr>
            <p:nvPr/>
          </p:nvSpPr>
          <p:spPr bwMode="auto">
            <a:xfrm>
              <a:off x="4851401" y="6492875"/>
              <a:ext cx="304800" cy="242888"/>
            </a:xfrm>
            <a:custGeom>
              <a:avLst/>
              <a:gdLst>
                <a:gd name="T0" fmla="*/ 192 w 192"/>
                <a:gd name="T1" fmla="*/ 153 h 153"/>
                <a:gd name="T2" fmla="*/ 0 w 192"/>
                <a:gd name="T3" fmla="*/ 153 h 153"/>
                <a:gd name="T4" fmla="*/ 0 w 192"/>
                <a:gd name="T5" fmla="*/ 0 h 153"/>
                <a:gd name="T6" fmla="*/ 192 w 192"/>
                <a:gd name="T7" fmla="*/ 0 h 153"/>
                <a:gd name="T8" fmla="*/ 192 w 192"/>
                <a:gd name="T9" fmla="*/ 45 h 153"/>
                <a:gd name="T10" fmla="*/ 182 w 192"/>
                <a:gd name="T11" fmla="*/ 45 h 153"/>
                <a:gd name="T12" fmla="*/ 182 w 192"/>
                <a:gd name="T13" fmla="*/ 10 h 153"/>
                <a:gd name="T14" fmla="*/ 11 w 192"/>
                <a:gd name="T15" fmla="*/ 10 h 153"/>
                <a:gd name="T16" fmla="*/ 11 w 192"/>
                <a:gd name="T17" fmla="*/ 142 h 153"/>
                <a:gd name="T18" fmla="*/ 182 w 192"/>
                <a:gd name="T19" fmla="*/ 142 h 153"/>
                <a:gd name="T20" fmla="*/ 182 w 192"/>
                <a:gd name="T21" fmla="*/ 100 h 153"/>
                <a:gd name="T22" fmla="*/ 192 w 192"/>
                <a:gd name="T23" fmla="*/ 100 h 153"/>
                <a:gd name="T24" fmla="*/ 192 w 192"/>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53">
                  <a:moveTo>
                    <a:pt x="192" y="153"/>
                  </a:moveTo>
                  <a:lnTo>
                    <a:pt x="0" y="153"/>
                  </a:lnTo>
                  <a:lnTo>
                    <a:pt x="0" y="0"/>
                  </a:lnTo>
                  <a:lnTo>
                    <a:pt x="192" y="0"/>
                  </a:lnTo>
                  <a:lnTo>
                    <a:pt x="192" y="45"/>
                  </a:lnTo>
                  <a:lnTo>
                    <a:pt x="182" y="45"/>
                  </a:lnTo>
                  <a:lnTo>
                    <a:pt x="182" y="10"/>
                  </a:lnTo>
                  <a:lnTo>
                    <a:pt x="11" y="10"/>
                  </a:lnTo>
                  <a:lnTo>
                    <a:pt x="11" y="142"/>
                  </a:lnTo>
                  <a:lnTo>
                    <a:pt x="182" y="142"/>
                  </a:lnTo>
                  <a:lnTo>
                    <a:pt x="182" y="100"/>
                  </a:lnTo>
                  <a:lnTo>
                    <a:pt x="192" y="100"/>
                  </a:lnTo>
                  <a:lnTo>
                    <a:pt x="19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1015">
              <a:extLst>
                <a:ext uri="{FF2B5EF4-FFF2-40B4-BE49-F238E27FC236}">
                  <a16:creationId xmlns:a16="http://schemas.microsoft.com/office/drawing/2014/main" id="{91E21AA8-E018-451A-B4FA-3B197499A661}"/>
                </a:ext>
              </a:extLst>
            </p:cNvPr>
            <p:cNvSpPr>
              <a:spLocks noChangeArrowheads="1"/>
            </p:cNvSpPr>
            <p:nvPr/>
          </p:nvSpPr>
          <p:spPr bwMode="auto">
            <a:xfrm>
              <a:off x="5140326" y="6619875"/>
              <a:ext cx="15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Rectangle 1016">
              <a:extLst>
                <a:ext uri="{FF2B5EF4-FFF2-40B4-BE49-F238E27FC236}">
                  <a16:creationId xmlns:a16="http://schemas.microsoft.com/office/drawing/2014/main" id="{41034DC7-0E00-4490-BE8A-C4A59F0C9CC8}"/>
                </a:ext>
              </a:extLst>
            </p:cNvPr>
            <p:cNvSpPr>
              <a:spLocks noChangeArrowheads="1"/>
            </p:cNvSpPr>
            <p:nvPr/>
          </p:nvSpPr>
          <p:spPr bwMode="auto">
            <a:xfrm>
              <a:off x="5073651"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1017">
              <a:extLst>
                <a:ext uri="{FF2B5EF4-FFF2-40B4-BE49-F238E27FC236}">
                  <a16:creationId xmlns:a16="http://schemas.microsoft.com/office/drawing/2014/main" id="{7885F76F-B512-4E96-BAD2-432F1965FD5D}"/>
                </a:ext>
              </a:extLst>
            </p:cNvPr>
            <p:cNvSpPr>
              <a:spLocks noChangeArrowheads="1"/>
            </p:cNvSpPr>
            <p:nvPr/>
          </p:nvSpPr>
          <p:spPr bwMode="auto">
            <a:xfrm>
              <a:off x="5011738"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1018">
              <a:extLst>
                <a:ext uri="{FF2B5EF4-FFF2-40B4-BE49-F238E27FC236}">
                  <a16:creationId xmlns:a16="http://schemas.microsoft.com/office/drawing/2014/main" id="{8B0977C5-6A46-4B4C-9E33-EF08BAD3C9B2}"/>
                </a:ext>
              </a:extLst>
            </p:cNvPr>
            <p:cNvSpPr>
              <a:spLocks noChangeArrowheads="1"/>
            </p:cNvSpPr>
            <p:nvPr/>
          </p:nvSpPr>
          <p:spPr bwMode="auto">
            <a:xfrm>
              <a:off x="5073651"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1019">
              <a:extLst>
                <a:ext uri="{FF2B5EF4-FFF2-40B4-BE49-F238E27FC236}">
                  <a16:creationId xmlns:a16="http://schemas.microsoft.com/office/drawing/2014/main" id="{673FD8A5-2D4B-4314-9235-2346759AFF7F}"/>
                </a:ext>
              </a:extLst>
            </p:cNvPr>
            <p:cNvSpPr>
              <a:spLocks noChangeArrowheads="1"/>
            </p:cNvSpPr>
            <p:nvPr/>
          </p:nvSpPr>
          <p:spPr bwMode="auto">
            <a:xfrm>
              <a:off x="5011738"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1020">
              <a:extLst>
                <a:ext uri="{FF2B5EF4-FFF2-40B4-BE49-F238E27FC236}">
                  <a16:creationId xmlns:a16="http://schemas.microsoft.com/office/drawing/2014/main" id="{31703198-B90F-4F6A-968C-5B7F275AB95C}"/>
                </a:ext>
              </a:extLst>
            </p:cNvPr>
            <p:cNvSpPr>
              <a:spLocks noChangeArrowheads="1"/>
            </p:cNvSpPr>
            <p:nvPr/>
          </p:nvSpPr>
          <p:spPr bwMode="auto">
            <a:xfrm>
              <a:off x="4953001" y="6586538"/>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1021">
              <a:extLst>
                <a:ext uri="{FF2B5EF4-FFF2-40B4-BE49-F238E27FC236}">
                  <a16:creationId xmlns:a16="http://schemas.microsoft.com/office/drawing/2014/main" id="{959F728B-CE99-4CCB-ABA9-A4DE858DB8A6}"/>
                </a:ext>
              </a:extLst>
            </p:cNvPr>
            <p:cNvSpPr>
              <a:spLocks noChangeArrowheads="1"/>
            </p:cNvSpPr>
            <p:nvPr/>
          </p:nvSpPr>
          <p:spPr bwMode="auto">
            <a:xfrm>
              <a:off x="4891088" y="6586538"/>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Rectangle 1022">
              <a:extLst>
                <a:ext uri="{FF2B5EF4-FFF2-40B4-BE49-F238E27FC236}">
                  <a16:creationId xmlns:a16="http://schemas.microsoft.com/office/drawing/2014/main" id="{AEC4F988-BE34-488D-AE54-F0575FFAAEF4}"/>
                </a:ext>
              </a:extLst>
            </p:cNvPr>
            <p:cNvSpPr>
              <a:spLocks noChangeArrowheads="1"/>
            </p:cNvSpPr>
            <p:nvPr/>
          </p:nvSpPr>
          <p:spPr bwMode="auto">
            <a:xfrm>
              <a:off x="5073651"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1023">
              <a:extLst>
                <a:ext uri="{FF2B5EF4-FFF2-40B4-BE49-F238E27FC236}">
                  <a16:creationId xmlns:a16="http://schemas.microsoft.com/office/drawing/2014/main" id="{EE00BFCF-9AB3-4839-9153-2E23BC09C1F8}"/>
                </a:ext>
              </a:extLst>
            </p:cNvPr>
            <p:cNvSpPr>
              <a:spLocks noChangeArrowheads="1"/>
            </p:cNvSpPr>
            <p:nvPr/>
          </p:nvSpPr>
          <p:spPr bwMode="auto">
            <a:xfrm>
              <a:off x="5011738"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1024">
              <a:extLst>
                <a:ext uri="{FF2B5EF4-FFF2-40B4-BE49-F238E27FC236}">
                  <a16:creationId xmlns:a16="http://schemas.microsoft.com/office/drawing/2014/main" id="{6CE67815-AAB5-4169-A7E3-5D8A1B3A58BA}"/>
                </a:ext>
              </a:extLst>
            </p:cNvPr>
            <p:cNvSpPr>
              <a:spLocks noChangeArrowheads="1"/>
            </p:cNvSpPr>
            <p:nvPr/>
          </p:nvSpPr>
          <p:spPr bwMode="auto">
            <a:xfrm>
              <a:off x="4953001" y="6632575"/>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Rectangle 1025">
              <a:extLst>
                <a:ext uri="{FF2B5EF4-FFF2-40B4-BE49-F238E27FC236}">
                  <a16:creationId xmlns:a16="http://schemas.microsoft.com/office/drawing/2014/main" id="{B51ADE3F-9CEA-480A-BB1C-733A8D0F796B}"/>
                </a:ext>
              </a:extLst>
            </p:cNvPr>
            <p:cNvSpPr>
              <a:spLocks noChangeArrowheads="1"/>
            </p:cNvSpPr>
            <p:nvPr/>
          </p:nvSpPr>
          <p:spPr bwMode="auto">
            <a:xfrm>
              <a:off x="4891088" y="6632575"/>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Rectangle 1026">
              <a:extLst>
                <a:ext uri="{FF2B5EF4-FFF2-40B4-BE49-F238E27FC236}">
                  <a16:creationId xmlns:a16="http://schemas.microsoft.com/office/drawing/2014/main" id="{E1C894CD-AD6D-4FF6-90CE-01AA03B57E63}"/>
                </a:ext>
              </a:extLst>
            </p:cNvPr>
            <p:cNvSpPr>
              <a:spLocks noChangeArrowheads="1"/>
            </p:cNvSpPr>
            <p:nvPr/>
          </p:nvSpPr>
          <p:spPr bwMode="auto">
            <a:xfrm>
              <a:off x="5073651"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Rectangle 1027">
              <a:extLst>
                <a:ext uri="{FF2B5EF4-FFF2-40B4-BE49-F238E27FC236}">
                  <a16:creationId xmlns:a16="http://schemas.microsoft.com/office/drawing/2014/main" id="{96C06D27-CD01-4682-9A2A-25C9FE624249}"/>
                </a:ext>
              </a:extLst>
            </p:cNvPr>
            <p:cNvSpPr>
              <a:spLocks noChangeArrowheads="1"/>
            </p:cNvSpPr>
            <p:nvPr/>
          </p:nvSpPr>
          <p:spPr bwMode="auto">
            <a:xfrm>
              <a:off x="5011738"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Rectangle 1028">
              <a:extLst>
                <a:ext uri="{FF2B5EF4-FFF2-40B4-BE49-F238E27FC236}">
                  <a16:creationId xmlns:a16="http://schemas.microsoft.com/office/drawing/2014/main" id="{20047391-8845-4BDB-8153-75B19FA33D0C}"/>
                </a:ext>
              </a:extLst>
            </p:cNvPr>
            <p:cNvSpPr>
              <a:spLocks noChangeArrowheads="1"/>
            </p:cNvSpPr>
            <p:nvPr/>
          </p:nvSpPr>
          <p:spPr bwMode="auto">
            <a:xfrm>
              <a:off x="4953001" y="6678613"/>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29">
              <a:extLst>
                <a:ext uri="{FF2B5EF4-FFF2-40B4-BE49-F238E27FC236}">
                  <a16:creationId xmlns:a16="http://schemas.microsoft.com/office/drawing/2014/main" id="{747226CB-B193-4470-A8C8-FE33A2B5E8CD}"/>
                </a:ext>
              </a:extLst>
            </p:cNvPr>
            <p:cNvSpPr>
              <a:spLocks noChangeArrowheads="1"/>
            </p:cNvSpPr>
            <p:nvPr/>
          </p:nvSpPr>
          <p:spPr bwMode="auto">
            <a:xfrm>
              <a:off x="4891088" y="6678613"/>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030">
              <a:extLst>
                <a:ext uri="{FF2B5EF4-FFF2-40B4-BE49-F238E27FC236}">
                  <a16:creationId xmlns:a16="http://schemas.microsoft.com/office/drawing/2014/main" id="{72A18B52-AD29-4D55-BDB5-D67BB4C59C92}"/>
                </a:ext>
              </a:extLst>
            </p:cNvPr>
            <p:cNvSpPr>
              <a:spLocks noEditPoints="1"/>
            </p:cNvSpPr>
            <p:nvPr/>
          </p:nvSpPr>
          <p:spPr bwMode="auto">
            <a:xfrm>
              <a:off x="4929188" y="6515100"/>
              <a:ext cx="71438" cy="63500"/>
            </a:xfrm>
            <a:custGeom>
              <a:avLst/>
              <a:gdLst>
                <a:gd name="T0" fmla="*/ 100 w 423"/>
                <a:gd name="T1" fmla="*/ 276 h 376"/>
                <a:gd name="T2" fmla="*/ 323 w 423"/>
                <a:gd name="T3" fmla="*/ 276 h 376"/>
                <a:gd name="T4" fmla="*/ 323 w 423"/>
                <a:gd name="T5" fmla="*/ 100 h 376"/>
                <a:gd name="T6" fmla="*/ 100 w 423"/>
                <a:gd name="T7" fmla="*/ 100 h 376"/>
                <a:gd name="T8" fmla="*/ 100 w 423"/>
                <a:gd name="T9" fmla="*/ 276 h 376"/>
                <a:gd name="T10" fmla="*/ 423 w 423"/>
                <a:gd name="T11" fmla="*/ 376 h 376"/>
                <a:gd name="T12" fmla="*/ 0 w 423"/>
                <a:gd name="T13" fmla="*/ 376 h 376"/>
                <a:gd name="T14" fmla="*/ 0 w 423"/>
                <a:gd name="T15" fmla="*/ 0 h 376"/>
                <a:gd name="T16" fmla="*/ 423 w 423"/>
                <a:gd name="T17" fmla="*/ 0 h 376"/>
                <a:gd name="T18" fmla="*/ 423 w 423"/>
                <a:gd name="T1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376">
                  <a:moveTo>
                    <a:pt x="100" y="276"/>
                  </a:moveTo>
                  <a:lnTo>
                    <a:pt x="323" y="276"/>
                  </a:lnTo>
                  <a:lnTo>
                    <a:pt x="323" y="100"/>
                  </a:lnTo>
                  <a:lnTo>
                    <a:pt x="100" y="100"/>
                  </a:lnTo>
                  <a:lnTo>
                    <a:pt x="100" y="276"/>
                  </a:lnTo>
                  <a:close/>
                  <a:moveTo>
                    <a:pt x="423" y="376"/>
                  </a:moveTo>
                  <a:lnTo>
                    <a:pt x="0" y="376"/>
                  </a:lnTo>
                  <a:lnTo>
                    <a:pt x="0" y="0"/>
                  </a:lnTo>
                  <a:lnTo>
                    <a:pt x="423" y="0"/>
                  </a:lnTo>
                  <a:lnTo>
                    <a:pt x="423"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7151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ADF597-62A0-4F71-B405-697173407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DFADF597-62A0-4F71-B405-697173407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3813271-7916-4416-8712-E31EC4516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55374"/>
            <a:ext cx="9144000" cy="6102626"/>
          </a:xfrm>
          <a:prstGeom prst="rect">
            <a:avLst/>
          </a:prstGeom>
        </p:spPr>
      </p:pic>
      <p:sp>
        <p:nvSpPr>
          <p:cNvPr id="6" name="Obdĺžnik 8" descr="foto uvod&#10;" title="foto uvod">
            <a:extLst>
              <a:ext uri="{FF2B5EF4-FFF2-40B4-BE49-F238E27FC236}">
                <a16:creationId xmlns:a16="http://schemas.microsoft.com/office/drawing/2014/main" id="{65CF389A-C390-4DCA-A4E1-B05504392F52}"/>
              </a:ext>
            </a:extLst>
          </p:cNvPr>
          <p:cNvSpPr>
            <a:spLocks/>
          </p:cNvSpPr>
          <p:nvPr/>
        </p:nvSpPr>
        <p:spPr>
          <a:xfrm>
            <a:off x="0" y="0"/>
            <a:ext cx="9144000" cy="126000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0AC796-A5FF-4E81-8EA9-AF48D6D2B260}"/>
              </a:ext>
            </a:extLst>
          </p:cNvPr>
          <p:cNvSpPr/>
          <p:nvPr/>
        </p:nvSpPr>
        <p:spPr>
          <a:xfrm>
            <a:off x="0" y="1260000"/>
            <a:ext cx="9144001" cy="5598000"/>
          </a:xfrm>
          <a:prstGeom prst="rect">
            <a:avLst/>
          </a:prstGeom>
          <a:gradFill flip="none" rotWithShape="0">
            <a:gsLst>
              <a:gs pos="0">
                <a:schemeClr val="accent1">
                  <a:lumMod val="0"/>
                </a:schemeClr>
              </a:gs>
              <a:gs pos="84000">
                <a:schemeClr val="bg1"/>
              </a:gs>
              <a:gs pos="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a:extLst>
              <a:ext uri="{FF2B5EF4-FFF2-40B4-BE49-F238E27FC236}">
                <a16:creationId xmlns:a16="http://schemas.microsoft.com/office/drawing/2014/main" id="{63092F9A-8361-468D-9A4D-ED282A501FE6}"/>
              </a:ext>
            </a:extLst>
          </p:cNvPr>
          <p:cNvSpPr>
            <a:spLocks noGrp="1"/>
          </p:cNvSpPr>
          <p:nvPr>
            <p:ph type="sldNum" sz="quarter" idx="12"/>
          </p:nvPr>
        </p:nvSpPr>
        <p:spPr>
          <a:xfrm>
            <a:off x="8542020" y="6436335"/>
            <a:ext cx="373536" cy="277737"/>
          </a:xfrm>
          <a:prstGeom prst="rect">
            <a:avLst/>
          </a:prstGeom>
          <a:noFill/>
          <a:ln>
            <a:noFill/>
          </a:ln>
        </p:spPr>
        <p:txBody>
          <a:bodyPr vert="horz" wrap="square" lIns="91440" tIns="45720" rIns="91440" bIns="45720" anchor="ctr"/>
          <a:lstStyle/>
          <a:p>
            <a:pPr algn="ctr"/>
            <a:fld id="{38025DFE-75B1-427D-B418-B00888F539C5}" type="slidenum">
              <a:rPr lang="sk-SK" sz="1400" smtClean="0">
                <a:solidFill>
                  <a:srgbClr val="265787"/>
                </a:solidFill>
                <a:latin typeface="Calibri" panose="020F0502020204030204" pitchFamily="34" charset="0"/>
              </a:rPr>
              <a:pPr algn="ctr"/>
              <a:t>8</a:t>
            </a:fld>
            <a:endParaRPr lang="sk-SK" sz="1400">
              <a:solidFill>
                <a:srgbClr val="265787"/>
              </a:solidFill>
              <a:latin typeface="Calibri" panose="020F0502020204030204" pitchFamily="34" charset="0"/>
            </a:endParaRPr>
          </a:p>
        </p:txBody>
      </p:sp>
      <p:sp>
        <p:nvSpPr>
          <p:cNvPr id="9" name="Nadpis 1">
            <a:extLst>
              <a:ext uri="{FF2B5EF4-FFF2-40B4-BE49-F238E27FC236}">
                <a16:creationId xmlns:a16="http://schemas.microsoft.com/office/drawing/2014/main" id="{F619C5F5-B942-418D-AA3A-6F221B27D0C1}"/>
              </a:ext>
            </a:extLst>
          </p:cNvPr>
          <p:cNvSpPr txBox="1">
            <a:spLocks/>
          </p:cNvSpPr>
          <p:nvPr/>
        </p:nvSpPr>
        <p:spPr>
          <a:xfrm>
            <a:off x="900000" y="3511268"/>
            <a:ext cx="7344000" cy="1405647"/>
          </a:xfrm>
          <a:prstGeom prst="rect">
            <a:avLst/>
          </a:prstGeom>
        </p:spPr>
        <p:txBody>
          <a:bodyPr vert="horz" wrap="square" lIns="0" tIns="45720" rIns="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400" b="1">
                <a:solidFill>
                  <a:srgbClr val="265787"/>
                </a:solidFill>
                <a:latin typeface="Calibri" panose="020F0502020204030204" pitchFamily="34" charset="0"/>
                <a:ea typeface="+mn-ea"/>
                <a:cs typeface="+mn-cs"/>
              </a:rPr>
              <a:t>Agregácia flexibility</a:t>
            </a:r>
            <a:endParaRPr lang="sk-SK" sz="2400" b="1">
              <a:solidFill>
                <a:srgbClr val="265787"/>
              </a:solidFill>
              <a:latin typeface="Calibri" panose="020F0502020204030204" pitchFamily="34" charset="0"/>
            </a:endParaRPr>
          </a:p>
        </p:txBody>
      </p:sp>
    </p:spTree>
    <p:extLst>
      <p:ext uri="{BB962C8B-B14F-4D97-AF65-F5344CB8AC3E}">
        <p14:creationId xmlns:p14="http://schemas.microsoft.com/office/powerpoint/2010/main" val="267242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0D3036-3F4D-4AEF-B83D-20E47C45E903}"/>
              </a:ext>
            </a:extLst>
          </p:cNvPr>
          <p:cNvGraphicFramePr>
            <a:graphicFrameLocks noChangeAspect="1"/>
          </p:cNvGraphicFramePr>
          <p:nvPr>
            <p:custDataLst>
              <p:tags r:id="rId1"/>
            </p:custDataLst>
            <p:extLst>
              <p:ext uri="{D42A27DB-BD31-4B8C-83A1-F6EECF244321}">
                <p14:modId xmlns:p14="http://schemas.microsoft.com/office/powerpoint/2010/main" val="1886690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180D3036-3F4D-4AEF-B83D-20E47C45E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Obdĺžnik 8" descr="foto uvod&#10;" title="foto uvod"/>
          <p:cNvSpPr>
            <a:spLocks/>
          </p:cNvSpPr>
          <p:nvPr/>
        </p:nvSpPr>
        <p:spPr>
          <a:xfrm>
            <a:off x="0" y="-16184"/>
            <a:ext cx="9144000" cy="1260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C2CB3952-9E8A-4D1B-82B0-72D04D2C3C58}"/>
              </a:ext>
            </a:extLst>
          </p:cNvPr>
          <p:cNvSpPr>
            <a:spLocks noGrp="1"/>
          </p:cNvSpPr>
          <p:nvPr>
            <p:ph type="title"/>
          </p:nvPr>
        </p:nvSpPr>
        <p:spPr>
          <a:xfrm>
            <a:off x="537315" y="1304092"/>
            <a:ext cx="7847969" cy="606931"/>
          </a:xfrm>
          <a:prstGeom prst="rect">
            <a:avLst/>
          </a:prstGeom>
          <a:noFill/>
          <a:ln>
            <a:noFill/>
          </a:ln>
        </p:spPr>
        <p:txBody>
          <a:bodyPr vert="horz" lIns="0" rIns="0" anchor="t" anchorCtr="0">
            <a:normAutofit fontScale="90000"/>
          </a:bodyPr>
          <a:lstStyle/>
          <a:p>
            <a:r>
              <a:rPr lang="sk-SK" sz="2400" b="1">
                <a:solidFill>
                  <a:srgbClr val="265787"/>
                </a:solidFill>
                <a:latin typeface="Calibri "/>
              </a:rPr>
              <a:t>1| Agregácia flexibility</a:t>
            </a:r>
            <a:br>
              <a:rPr lang="sk-SK" sz="2400" b="1">
                <a:solidFill>
                  <a:srgbClr val="265787"/>
                </a:solidFill>
                <a:latin typeface="Calibri "/>
              </a:rPr>
            </a:br>
            <a:r>
              <a:rPr lang="sk-SK" sz="2000">
                <a:solidFill>
                  <a:srgbClr val="265787"/>
                </a:solidFill>
                <a:latin typeface="Calibri "/>
              </a:rPr>
              <a:t>Fungovanie Agregácie flexibility</a:t>
            </a:r>
            <a:br>
              <a:rPr lang="sk-SK" sz="2400" b="1">
                <a:solidFill>
                  <a:srgbClr val="265787"/>
                </a:solidFill>
                <a:latin typeface="Calibri "/>
              </a:rPr>
            </a:br>
            <a:endParaRPr lang="sk-SK" sz="2400" b="1">
              <a:solidFill>
                <a:srgbClr val="265787"/>
              </a:solidFill>
              <a:latin typeface="Calibri "/>
            </a:endParaRPr>
          </a:p>
        </p:txBody>
      </p:sp>
      <p:sp>
        <p:nvSpPr>
          <p:cNvPr id="28" name="Zástupný symbol čísla snímky 3">
            <a:extLst>
              <a:ext uri="{FF2B5EF4-FFF2-40B4-BE49-F238E27FC236}">
                <a16:creationId xmlns:a16="http://schemas.microsoft.com/office/drawing/2014/main" id="{28AC0054-7968-4706-9920-97C1C76ADCE9}"/>
              </a:ext>
            </a:extLst>
          </p:cNvPr>
          <p:cNvSpPr txBox="1">
            <a:spLocks/>
          </p:cNvSpPr>
          <p:nvPr/>
        </p:nvSpPr>
        <p:spPr>
          <a:xfrm>
            <a:off x="8542020" y="6436335"/>
            <a:ext cx="373536" cy="277737"/>
          </a:xfrm>
          <a:prstGeom prst="rect">
            <a:avLst/>
          </a:prstGeom>
          <a:noFill/>
          <a:ln>
            <a:noFill/>
          </a:ln>
        </p:spPr>
        <p:txBody>
          <a:bodyPr vert="horz" wrap="square"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025DFE-75B1-427D-B418-B00888F539C5}" type="slidenum">
              <a:rPr kumimoji="0" lang="sk-SK" sz="1400" strike="noStrike" kern="1200" cap="none" spc="0" normalizeH="0" noProof="0" smtClean="0">
                <a:ln>
                  <a:noFill/>
                </a:ln>
                <a:solidFill>
                  <a:srgbClr val="265787"/>
                </a:solidFill>
                <a:effectLst/>
                <a:uLnTx/>
                <a:uFillTx/>
                <a:latin typeface="Calibri" panose="020F0502020204030204" pitchFamily="34" charset="0"/>
                <a:ea typeface="+mn-ea"/>
                <a:cs typeface="+mn-cs"/>
              </a:rPr>
              <a:pPr algn="ctr">
                <a:defRPr/>
              </a:pPr>
              <a:t>9</a:t>
            </a:fld>
            <a:endParaRPr kumimoji="0" lang="sk-SK" sz="1400" strike="noStrike" kern="1200" cap="none" spc="0" normalizeH="0" noProof="0">
              <a:ln>
                <a:noFill/>
              </a:ln>
              <a:solidFill>
                <a:srgbClr val="265787"/>
              </a:solidFill>
              <a:effectLst/>
              <a:uLnTx/>
              <a:uFillTx/>
              <a:latin typeface="Calibri" panose="020F0502020204030204" pitchFamily="34" charset="0"/>
              <a:ea typeface="+mn-ea"/>
              <a:cs typeface="+mn-cs"/>
            </a:endParaRPr>
          </a:p>
        </p:txBody>
      </p:sp>
      <p:sp>
        <p:nvSpPr>
          <p:cNvPr id="11" name="Content Placeholder 2">
            <a:extLst>
              <a:ext uri="{FF2B5EF4-FFF2-40B4-BE49-F238E27FC236}">
                <a16:creationId xmlns:a16="http://schemas.microsoft.com/office/drawing/2014/main" id="{9AFDE1FE-A43A-43E9-9EBD-A5A8389A8D51}"/>
              </a:ext>
            </a:extLst>
          </p:cNvPr>
          <p:cNvSpPr txBox="1">
            <a:spLocks/>
          </p:cNvSpPr>
          <p:nvPr/>
        </p:nvSpPr>
        <p:spPr>
          <a:xfrm>
            <a:off x="537314" y="2177723"/>
            <a:ext cx="8004705" cy="4300093"/>
          </a:xfrm>
          <a:prstGeom prst="rect">
            <a:avLst/>
          </a:prstGeom>
          <a:solidFill>
            <a:schemeClr val="bg1">
              <a:lumMod val="85000"/>
              <a:alpha val="40000"/>
            </a:schemeClr>
          </a:solidFill>
          <a:ln>
            <a:solidFill>
              <a:srgbClr val="265787"/>
            </a:solidFill>
          </a:ln>
          <a:effectLst/>
        </p:spPr>
        <p:txBody>
          <a:bodyPr vert="horz" lIns="72000" tIns="216000" rIns="72000" bIns="0" numCol="1" rtlCol="0" anchor="t" anchorCtr="0">
            <a:noAutofit/>
          </a:bodyPr>
          <a:lst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95363" fontAlgn="base">
              <a:spcAft>
                <a:spcPts val="300"/>
              </a:spcAft>
              <a:buClr>
                <a:srgbClr val="265787"/>
              </a:buClr>
              <a:buNone/>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a:p>
            <a:pPr marL="0" indent="0" defTabSz="995363" fontAlgn="base">
              <a:spcAft>
                <a:spcPts val="300"/>
              </a:spcAft>
              <a:buClr>
                <a:srgbClr val="265787"/>
              </a:buClr>
              <a:buNone/>
              <a:defRPr/>
            </a:pPr>
            <a:endParaRPr lang="sk-SK" sz="1200">
              <a:solidFill>
                <a:sysClr val="windowText" lastClr="000000"/>
              </a:solidFill>
              <a:latin typeface="+mn-lt"/>
              <a:cs typeface="Arial" panose="020B0604020202020204" pitchFamily="34" charset="0"/>
            </a:endParaRPr>
          </a:p>
          <a:p>
            <a:pPr marL="171450" indent="-171450" defTabSz="995363" fontAlgn="base">
              <a:spcAft>
                <a:spcPts val="300"/>
              </a:spcAft>
              <a:buClr>
                <a:srgbClr val="265787"/>
              </a:buClr>
              <a:defRPr/>
            </a:pPr>
            <a:r>
              <a:rPr lang="sk-SK" sz="1200">
                <a:solidFill>
                  <a:sysClr val="windowText" lastClr="000000"/>
                </a:solidFill>
                <a:latin typeface="+mn-lt"/>
                <a:cs typeface="Arial" panose="020B0604020202020204" pitchFamily="34" charset="0"/>
              </a:rPr>
              <a:t>Na účely zohľadnenia odchýlky a jej vysporiadania pri poskytovaní flexibility sú využívané nasledujúce skupiny modelov vysporiadania medzi AGR a DOD:</a:t>
            </a:r>
          </a:p>
          <a:p>
            <a:pPr marL="450850" lvl="1" indent="-171450" defTabSz="995363" fontAlgn="base">
              <a:spcAft>
                <a:spcPts val="300"/>
              </a:spcAft>
              <a:buClr>
                <a:srgbClr val="265787"/>
              </a:buClr>
              <a:defRPr/>
            </a:pPr>
            <a:r>
              <a:rPr lang="sk-SK" sz="1100" b="1">
                <a:solidFill>
                  <a:sysClr val="windowText" lastClr="000000"/>
                </a:solidFill>
                <a:latin typeface="+mn-lt"/>
                <a:cs typeface="Arial" panose="020B0604020202020204" pitchFamily="34" charset="0"/>
              </a:rPr>
              <a:t>zmluvný model </a:t>
            </a:r>
            <a:r>
              <a:rPr lang="sk-SK" sz="1100">
                <a:solidFill>
                  <a:sysClr val="windowText" lastClr="000000"/>
                </a:solidFill>
                <a:latin typeface="+mn-lt"/>
                <a:cs typeface="Arial" panose="020B0604020202020204" pitchFamily="34" charset="0"/>
              </a:rPr>
              <a:t>– bilaterálne zmluvné dojednania medzi AGR a DOD daného PM, ceny zmluvné;</a:t>
            </a:r>
          </a:p>
          <a:p>
            <a:pPr marL="450850" lvl="1" indent="-171450" defTabSz="995363" fontAlgn="base">
              <a:spcAft>
                <a:spcPts val="300"/>
              </a:spcAft>
              <a:buClr>
                <a:srgbClr val="265787"/>
              </a:buClr>
              <a:defRPr/>
            </a:pPr>
            <a:r>
              <a:rPr lang="sk-SK" sz="1100" b="1">
                <a:solidFill>
                  <a:sysClr val="windowText" lastClr="000000"/>
                </a:solidFill>
                <a:latin typeface="+mn-lt"/>
                <a:cs typeface="Arial" panose="020B0604020202020204" pitchFamily="34" charset="0"/>
              </a:rPr>
              <a:t>regulované modely </a:t>
            </a:r>
            <a:r>
              <a:rPr lang="sk-SK" sz="1100">
                <a:solidFill>
                  <a:sysClr val="windowText" lastClr="000000"/>
                </a:solidFill>
                <a:latin typeface="+mn-lt"/>
                <a:cs typeface="Arial" panose="020B0604020202020204" pitchFamily="34" charset="0"/>
              </a:rPr>
              <a:t>– ceny kompenzácií sú stanovené reguláciou:</a:t>
            </a:r>
          </a:p>
          <a:p>
            <a:pPr marL="807466" lvl="2" indent="-171450" defTabSz="995363" fontAlgn="base">
              <a:spcAft>
                <a:spcPts val="300"/>
              </a:spcAft>
              <a:buClr>
                <a:srgbClr val="265787"/>
              </a:buClr>
              <a:defRPr/>
            </a:pPr>
            <a:r>
              <a:rPr lang="sk-SK" sz="1000">
                <a:solidFill>
                  <a:sysClr val="windowText" lastClr="000000"/>
                </a:solidFill>
                <a:latin typeface="+mn-lt"/>
                <a:cs typeface="Arial" panose="020B0604020202020204" pitchFamily="34" charset="0"/>
              </a:rPr>
              <a:t>centrálne vysporiadaný model – regulovaný model s centrálnou autoritou pre vysporiadanie FL;</a:t>
            </a:r>
          </a:p>
          <a:p>
            <a:pPr marL="450850" lvl="1" indent="-171450" defTabSz="995363" fontAlgn="base">
              <a:spcAft>
                <a:spcPts val="300"/>
              </a:spcAft>
              <a:buClr>
                <a:srgbClr val="265787"/>
              </a:buClr>
              <a:defRPr/>
            </a:pPr>
            <a:r>
              <a:rPr lang="sk-SK" sz="1100" b="1">
                <a:solidFill>
                  <a:sysClr val="windowText" lastClr="000000"/>
                </a:solidFill>
                <a:latin typeface="+mn-lt"/>
                <a:cs typeface="Arial" panose="020B0604020202020204" pitchFamily="34" charset="0"/>
              </a:rPr>
              <a:t>korekčný model </a:t>
            </a:r>
            <a:r>
              <a:rPr lang="sk-SK" sz="1100">
                <a:solidFill>
                  <a:sysClr val="windowText" lastClr="000000"/>
                </a:solidFill>
                <a:latin typeface="+mn-lt"/>
                <a:cs typeface="Arial" panose="020B0604020202020204" pitchFamily="34" charset="0"/>
              </a:rPr>
              <a:t>– vysporiadanie prostredníctvom </a:t>
            </a:r>
            <a:r>
              <a:rPr lang="sk-SK" sz="1100" err="1">
                <a:solidFill>
                  <a:sysClr val="windowText" lastClr="000000"/>
                </a:solidFill>
                <a:latin typeface="+mn-lt"/>
                <a:cs typeface="Arial" panose="020B0604020202020204" pitchFamily="34" charset="0"/>
              </a:rPr>
              <a:t>PoFl</a:t>
            </a:r>
            <a:r>
              <a:rPr lang="sk-SK" sz="1100">
                <a:solidFill>
                  <a:sysClr val="windowText" lastClr="000000"/>
                </a:solidFill>
                <a:latin typeface="+mn-lt"/>
                <a:cs typeface="Arial" panose="020B0604020202020204" pitchFamily="34" charset="0"/>
              </a:rPr>
              <a:t>, bez priameho vzťahu medzi AGR a DOD.</a:t>
            </a:r>
          </a:p>
          <a:p>
            <a:pPr marL="171450" indent="-171450" defTabSz="995363" fontAlgn="base">
              <a:spcAft>
                <a:spcPts val="300"/>
              </a:spcAft>
              <a:buClr>
                <a:srgbClr val="265787"/>
              </a:buClr>
              <a:defRPr/>
            </a:pPr>
            <a:endParaRPr lang="sk-SK" sz="1200">
              <a:solidFill>
                <a:sysClr val="windowText" lastClr="000000"/>
              </a:solidFill>
              <a:latin typeface="+mn-lt"/>
              <a:cs typeface="Arial" panose="020B0604020202020204" pitchFamily="34" charset="0"/>
            </a:endParaRPr>
          </a:p>
        </p:txBody>
      </p:sp>
      <p:sp>
        <p:nvSpPr>
          <p:cNvPr id="12" name="Rectangle: Rounded Corners 11">
            <a:extLst>
              <a:ext uri="{FF2B5EF4-FFF2-40B4-BE49-F238E27FC236}">
                <a16:creationId xmlns:a16="http://schemas.microsoft.com/office/drawing/2014/main" id="{563FB84E-7553-4192-85D5-233C57AC9666}"/>
              </a:ext>
            </a:extLst>
          </p:cNvPr>
          <p:cNvSpPr/>
          <p:nvPr/>
        </p:nvSpPr>
        <p:spPr>
          <a:xfrm>
            <a:off x="843137" y="2032475"/>
            <a:ext cx="3193565" cy="288000"/>
          </a:xfrm>
          <a:prstGeom prst="roundRect">
            <a:avLst/>
          </a:prstGeom>
          <a:solidFill>
            <a:srgbClr val="265787"/>
          </a:solidFill>
          <a:ln w="1905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k-SK" sz="1400" b="1" i="0" u="none" strike="noStrike" kern="0" cap="none" spc="0" normalizeH="0" baseline="0">
                <a:ln>
                  <a:noFill/>
                </a:ln>
                <a:solidFill>
                  <a:schemeClr val="bg1"/>
                </a:solidFill>
                <a:effectLst/>
                <a:uLnTx/>
                <a:uFillTx/>
                <a:latin typeface="+mj-lt"/>
                <a:ea typeface="+mn-ea"/>
                <a:cs typeface="Arial" panose="020B0604020202020204" pitchFamily="34" charset="0"/>
              </a:rPr>
              <a:t>Princíp fungovania korekčného modelu</a:t>
            </a:r>
          </a:p>
        </p:txBody>
      </p:sp>
      <p:sp>
        <p:nvSpPr>
          <p:cNvPr id="13" name="Oval 12">
            <a:extLst>
              <a:ext uri="{FF2B5EF4-FFF2-40B4-BE49-F238E27FC236}">
                <a16:creationId xmlns:a16="http://schemas.microsoft.com/office/drawing/2014/main" id="{669F1CE7-5640-438D-AE6B-6D1B0685EBB6}"/>
              </a:ext>
            </a:extLst>
          </p:cNvPr>
          <p:cNvSpPr/>
          <p:nvPr/>
        </p:nvSpPr>
        <p:spPr>
          <a:xfrm>
            <a:off x="678860" y="2014475"/>
            <a:ext cx="324000" cy="324000"/>
          </a:xfrm>
          <a:prstGeom prst="ellipse">
            <a:avLst/>
          </a:prstGeom>
          <a:solidFill>
            <a:srgbClr val="FFFFFF"/>
          </a:solidFill>
          <a:ln w="9525" cap="flat" cmpd="sng" algn="ctr">
            <a:solidFill>
              <a:srgbClr val="26578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A60553B9-185C-4EF3-9890-D599E10F6207}"/>
              </a:ext>
            </a:extLst>
          </p:cNvPr>
          <p:cNvPicPr>
            <a:picLocks noChangeAspect="1"/>
          </p:cNvPicPr>
          <p:nvPr/>
        </p:nvPicPr>
        <p:blipFill>
          <a:blip r:embed="rId7"/>
          <a:stretch>
            <a:fillRect/>
          </a:stretch>
        </p:blipFill>
        <p:spPr>
          <a:xfrm>
            <a:off x="678861" y="2624138"/>
            <a:ext cx="2590980" cy="1690780"/>
          </a:xfrm>
          <a:prstGeom prst="rect">
            <a:avLst/>
          </a:prstGeom>
        </p:spPr>
      </p:pic>
      <p:pic>
        <p:nvPicPr>
          <p:cNvPr id="26" name="Picture 25">
            <a:extLst>
              <a:ext uri="{FF2B5EF4-FFF2-40B4-BE49-F238E27FC236}">
                <a16:creationId xmlns:a16="http://schemas.microsoft.com/office/drawing/2014/main" id="{B4406799-AB19-4408-97E1-646005FC69CB}"/>
              </a:ext>
            </a:extLst>
          </p:cNvPr>
          <p:cNvPicPr>
            <a:picLocks noChangeAspect="1"/>
          </p:cNvPicPr>
          <p:nvPr/>
        </p:nvPicPr>
        <p:blipFill rotWithShape="1">
          <a:blip r:embed="rId8"/>
          <a:srcRect t="17981"/>
          <a:stretch/>
        </p:blipFill>
        <p:spPr bwMode="auto">
          <a:xfrm>
            <a:off x="3535346" y="2624138"/>
            <a:ext cx="2029460" cy="2651125"/>
          </a:xfrm>
          <a:prstGeom prst="rect">
            <a:avLst/>
          </a:prstGeom>
          <a:ln>
            <a:noFill/>
          </a:ln>
          <a:extLst>
            <a:ext uri="{53640926-AAD7-44D8-BBD7-CCE9431645EC}">
              <a14:shadowObscured xmlns:a14="http://schemas.microsoft.com/office/drawing/2010/main"/>
            </a:ext>
          </a:extLst>
        </p:spPr>
      </p:pic>
      <p:grpSp>
        <p:nvGrpSpPr>
          <p:cNvPr id="43" name="Group 42">
            <a:extLst>
              <a:ext uri="{FF2B5EF4-FFF2-40B4-BE49-F238E27FC236}">
                <a16:creationId xmlns:a16="http://schemas.microsoft.com/office/drawing/2014/main" id="{26C1146F-919A-443E-A807-28F993BDA5FA}"/>
              </a:ext>
            </a:extLst>
          </p:cNvPr>
          <p:cNvGrpSpPr/>
          <p:nvPr/>
        </p:nvGrpSpPr>
        <p:grpSpPr>
          <a:xfrm>
            <a:off x="5830311" y="2624138"/>
            <a:ext cx="2675512" cy="1638299"/>
            <a:chOff x="5830311" y="2776538"/>
            <a:chExt cx="2675512" cy="1638299"/>
          </a:xfrm>
        </p:grpSpPr>
        <p:sp>
          <p:nvSpPr>
            <p:cNvPr id="14" name="Rectangle 13">
              <a:extLst>
                <a:ext uri="{FF2B5EF4-FFF2-40B4-BE49-F238E27FC236}">
                  <a16:creationId xmlns:a16="http://schemas.microsoft.com/office/drawing/2014/main" id="{79CAB8FB-CC65-413E-A8EE-5275BDA48023}"/>
                </a:ext>
              </a:extLst>
            </p:cNvPr>
            <p:cNvSpPr/>
            <p:nvPr/>
          </p:nvSpPr>
          <p:spPr>
            <a:xfrm>
              <a:off x="5830311" y="2776538"/>
              <a:ext cx="2675512" cy="163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7" name="Picture 26">
              <a:extLst>
                <a:ext uri="{FF2B5EF4-FFF2-40B4-BE49-F238E27FC236}">
                  <a16:creationId xmlns:a16="http://schemas.microsoft.com/office/drawing/2014/main" id="{FA04CC08-C2A0-4394-8DE6-44215B54767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84718" y="2828746"/>
              <a:ext cx="2580422" cy="1533704"/>
            </a:xfrm>
            <a:prstGeom prst="rect">
              <a:avLst/>
            </a:prstGeom>
            <a:noFill/>
          </p:spPr>
        </p:pic>
      </p:grpSp>
      <p:grpSp>
        <p:nvGrpSpPr>
          <p:cNvPr id="10" name="Group 9">
            <a:extLst>
              <a:ext uri="{FF2B5EF4-FFF2-40B4-BE49-F238E27FC236}">
                <a16:creationId xmlns:a16="http://schemas.microsoft.com/office/drawing/2014/main" id="{1A7CE293-CDF8-428E-8243-E91574620D43}"/>
              </a:ext>
            </a:extLst>
          </p:cNvPr>
          <p:cNvGrpSpPr/>
          <p:nvPr/>
        </p:nvGrpSpPr>
        <p:grpSpPr>
          <a:xfrm>
            <a:off x="3313715" y="2612459"/>
            <a:ext cx="177758" cy="2651126"/>
            <a:chOff x="3323728" y="2828745"/>
            <a:chExt cx="177758" cy="2651126"/>
          </a:xfrm>
        </p:grpSpPr>
        <p:cxnSp>
          <p:nvCxnSpPr>
            <p:cNvPr id="30" name="Straight Connector 29">
              <a:extLst>
                <a:ext uri="{FF2B5EF4-FFF2-40B4-BE49-F238E27FC236}">
                  <a16:creationId xmlns:a16="http://schemas.microsoft.com/office/drawing/2014/main" id="{A6CD1832-6AE4-4F57-BF85-C65A294E820A}"/>
                </a:ext>
              </a:extLst>
            </p:cNvPr>
            <p:cNvCxnSpPr>
              <a:cxnSpLocks/>
            </p:cNvCxnSpPr>
            <p:nvPr/>
          </p:nvCxnSpPr>
          <p:spPr>
            <a:xfrm>
              <a:off x="3412607" y="2828745"/>
              <a:ext cx="0" cy="2651126"/>
            </a:xfrm>
            <a:prstGeom prst="line">
              <a:avLst/>
            </a:prstGeom>
            <a:noFill/>
            <a:ln w="9525" cap="flat" cmpd="sng" algn="ctr">
              <a:solidFill>
                <a:srgbClr val="BEBEBE"/>
              </a:solidFill>
              <a:prstDash val="solid"/>
              <a:tailEnd type="none"/>
            </a:ln>
            <a:effectLst>
              <a:outerShdw blurRad="50800" dist="38100" dir="2700000" algn="tl" rotWithShape="0">
                <a:prstClr val="black">
                  <a:alpha val="40000"/>
                </a:prstClr>
              </a:outerShdw>
            </a:effectLst>
          </p:spPr>
        </p:cxnSp>
        <p:grpSp>
          <p:nvGrpSpPr>
            <p:cNvPr id="31" name="Group 30">
              <a:extLst>
                <a:ext uri="{FF2B5EF4-FFF2-40B4-BE49-F238E27FC236}">
                  <a16:creationId xmlns:a16="http://schemas.microsoft.com/office/drawing/2014/main" id="{C6B8C764-C728-4F99-AB2B-0A6572BF1D6F}"/>
                </a:ext>
              </a:extLst>
            </p:cNvPr>
            <p:cNvGrpSpPr/>
            <p:nvPr/>
          </p:nvGrpSpPr>
          <p:grpSpPr>
            <a:xfrm>
              <a:off x="3323728" y="4065429"/>
              <a:ext cx="177758" cy="177758"/>
              <a:chOff x="6146574" y="4337913"/>
              <a:chExt cx="344033" cy="344033"/>
            </a:xfrm>
          </p:grpSpPr>
          <p:grpSp>
            <p:nvGrpSpPr>
              <p:cNvPr id="32" name="Group 31">
                <a:extLst>
                  <a:ext uri="{FF2B5EF4-FFF2-40B4-BE49-F238E27FC236}">
                    <a16:creationId xmlns:a16="http://schemas.microsoft.com/office/drawing/2014/main" id="{697A0C51-E7C7-4175-AF02-C2BEEDC57713}"/>
                  </a:ext>
                </a:extLst>
              </p:cNvPr>
              <p:cNvGrpSpPr/>
              <p:nvPr/>
            </p:nvGrpSpPr>
            <p:grpSpPr>
              <a:xfrm>
                <a:off x="6146574" y="4337913"/>
                <a:ext cx="344033" cy="344033"/>
                <a:chOff x="5433574" y="4600015"/>
                <a:chExt cx="344033" cy="344033"/>
              </a:xfrm>
              <a:solidFill>
                <a:srgbClr val="FFFFFF"/>
              </a:solidFill>
            </p:grpSpPr>
            <p:sp>
              <p:nvSpPr>
                <p:cNvPr id="34" name="Oval 33">
                  <a:extLst>
                    <a:ext uri="{FF2B5EF4-FFF2-40B4-BE49-F238E27FC236}">
                      <a16:creationId xmlns:a16="http://schemas.microsoft.com/office/drawing/2014/main" id="{5B665D00-CAA9-4098-8093-547D1638EAC2}"/>
                    </a:ext>
                  </a:extLst>
                </p:cNvPr>
                <p:cNvSpPr/>
                <p:nvPr/>
              </p:nvSpPr>
              <p:spPr>
                <a:xfrm>
                  <a:off x="5433574" y="4600015"/>
                  <a:ext cx="344033" cy="344033"/>
                </a:xfrm>
                <a:prstGeom prst="ellipse">
                  <a:avLst/>
                </a:prstGeom>
                <a:grpFill/>
                <a:ln w="19050" cap="flat" cmpd="sng" algn="ctr">
                  <a:solidFill>
                    <a:srgbClr val="265787"/>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17B5E109-85BF-4893-8A08-04A042508CE6}"/>
                    </a:ext>
                  </a:extLst>
                </p:cNvPr>
                <p:cNvSpPr/>
                <p:nvPr/>
              </p:nvSpPr>
              <p:spPr>
                <a:xfrm>
                  <a:off x="5474566" y="4641006"/>
                  <a:ext cx="262050" cy="262050"/>
                </a:xfrm>
                <a:prstGeom prst="ellipse">
                  <a:avLst/>
                </a:prstGeom>
                <a:grpFill/>
                <a:ln w="31750" cap="flat" cmpd="sng" algn="ctr">
                  <a:solidFill>
                    <a:schemeClr val="accent3"/>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sp>
            <p:nvSpPr>
              <p:cNvPr id="33" name="Arrow: Chevron 32">
                <a:extLst>
                  <a:ext uri="{FF2B5EF4-FFF2-40B4-BE49-F238E27FC236}">
                    <a16:creationId xmlns:a16="http://schemas.microsoft.com/office/drawing/2014/main" id="{505389EC-6F3D-48E6-8EB7-9F7D0B9447F7}"/>
                  </a:ext>
                </a:extLst>
              </p:cNvPr>
              <p:cNvSpPr/>
              <p:nvPr/>
            </p:nvSpPr>
            <p:spPr>
              <a:xfrm>
                <a:off x="6280433" y="4469110"/>
                <a:ext cx="101033" cy="78580"/>
              </a:xfrm>
              <a:prstGeom prst="chevron">
                <a:avLst/>
              </a:prstGeom>
              <a:solidFill>
                <a:srgbClr val="265787"/>
              </a:solidFill>
              <a:ln w="12700" cap="flat" cmpd="sng" algn="ctr">
                <a:solidFill>
                  <a:srgbClr val="2E75B6"/>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grpSp>
      <p:grpSp>
        <p:nvGrpSpPr>
          <p:cNvPr id="36" name="Group 35">
            <a:extLst>
              <a:ext uri="{FF2B5EF4-FFF2-40B4-BE49-F238E27FC236}">
                <a16:creationId xmlns:a16="http://schemas.microsoft.com/office/drawing/2014/main" id="{EF94F92E-6A5E-41CD-A855-EE5FE9793D9E}"/>
              </a:ext>
            </a:extLst>
          </p:cNvPr>
          <p:cNvGrpSpPr/>
          <p:nvPr/>
        </p:nvGrpSpPr>
        <p:grpSpPr>
          <a:xfrm>
            <a:off x="5608679" y="2612459"/>
            <a:ext cx="177758" cy="2651126"/>
            <a:chOff x="3323728" y="2828745"/>
            <a:chExt cx="177758" cy="2651126"/>
          </a:xfrm>
        </p:grpSpPr>
        <p:cxnSp>
          <p:nvCxnSpPr>
            <p:cNvPr id="37" name="Straight Connector 36">
              <a:extLst>
                <a:ext uri="{FF2B5EF4-FFF2-40B4-BE49-F238E27FC236}">
                  <a16:creationId xmlns:a16="http://schemas.microsoft.com/office/drawing/2014/main" id="{F77EABD6-92FB-4DE4-9583-1E047E2EE6CC}"/>
                </a:ext>
              </a:extLst>
            </p:cNvPr>
            <p:cNvCxnSpPr>
              <a:cxnSpLocks/>
            </p:cNvCxnSpPr>
            <p:nvPr/>
          </p:nvCxnSpPr>
          <p:spPr>
            <a:xfrm>
              <a:off x="3412607" y="2828745"/>
              <a:ext cx="0" cy="2651126"/>
            </a:xfrm>
            <a:prstGeom prst="line">
              <a:avLst/>
            </a:prstGeom>
            <a:noFill/>
            <a:ln w="9525" cap="flat" cmpd="sng" algn="ctr">
              <a:solidFill>
                <a:srgbClr val="BEBEBE"/>
              </a:solidFill>
              <a:prstDash val="solid"/>
              <a:tailEnd type="none"/>
            </a:ln>
            <a:effectLst>
              <a:outerShdw blurRad="50800" dist="38100" dir="2700000" algn="tl" rotWithShape="0">
                <a:prstClr val="black">
                  <a:alpha val="40000"/>
                </a:prstClr>
              </a:outerShdw>
            </a:effectLst>
          </p:spPr>
        </p:cxnSp>
        <p:grpSp>
          <p:nvGrpSpPr>
            <p:cNvPr id="38" name="Group 37">
              <a:extLst>
                <a:ext uri="{FF2B5EF4-FFF2-40B4-BE49-F238E27FC236}">
                  <a16:creationId xmlns:a16="http://schemas.microsoft.com/office/drawing/2014/main" id="{5DC7D0D2-3D35-4A65-AFE4-CB8B60FF148C}"/>
                </a:ext>
              </a:extLst>
            </p:cNvPr>
            <p:cNvGrpSpPr/>
            <p:nvPr/>
          </p:nvGrpSpPr>
          <p:grpSpPr>
            <a:xfrm>
              <a:off x="3323728" y="4065429"/>
              <a:ext cx="177758" cy="177758"/>
              <a:chOff x="6146574" y="4337913"/>
              <a:chExt cx="344033" cy="344033"/>
            </a:xfrm>
          </p:grpSpPr>
          <p:grpSp>
            <p:nvGrpSpPr>
              <p:cNvPr id="39" name="Group 38">
                <a:extLst>
                  <a:ext uri="{FF2B5EF4-FFF2-40B4-BE49-F238E27FC236}">
                    <a16:creationId xmlns:a16="http://schemas.microsoft.com/office/drawing/2014/main" id="{4F993AB6-54D9-45C7-B1C2-9583C86C846A}"/>
                  </a:ext>
                </a:extLst>
              </p:cNvPr>
              <p:cNvGrpSpPr/>
              <p:nvPr/>
            </p:nvGrpSpPr>
            <p:grpSpPr>
              <a:xfrm>
                <a:off x="6146574" y="4337913"/>
                <a:ext cx="344033" cy="344033"/>
                <a:chOff x="5433574" y="4600015"/>
                <a:chExt cx="344033" cy="344033"/>
              </a:xfrm>
              <a:solidFill>
                <a:srgbClr val="FFFFFF"/>
              </a:solidFill>
            </p:grpSpPr>
            <p:sp>
              <p:nvSpPr>
                <p:cNvPr id="41" name="Oval 40">
                  <a:extLst>
                    <a:ext uri="{FF2B5EF4-FFF2-40B4-BE49-F238E27FC236}">
                      <a16:creationId xmlns:a16="http://schemas.microsoft.com/office/drawing/2014/main" id="{8E6AEACF-29C6-449B-8480-91B827E449EB}"/>
                    </a:ext>
                  </a:extLst>
                </p:cNvPr>
                <p:cNvSpPr/>
                <p:nvPr/>
              </p:nvSpPr>
              <p:spPr>
                <a:xfrm>
                  <a:off x="5433574" y="4600015"/>
                  <a:ext cx="344033" cy="344033"/>
                </a:xfrm>
                <a:prstGeom prst="ellipse">
                  <a:avLst/>
                </a:prstGeom>
                <a:grpFill/>
                <a:ln w="19050" cap="flat" cmpd="sng" algn="ctr">
                  <a:solidFill>
                    <a:srgbClr val="265787"/>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DE5B3365-1C52-43EB-BE02-602A16A287AB}"/>
                    </a:ext>
                  </a:extLst>
                </p:cNvPr>
                <p:cNvSpPr/>
                <p:nvPr/>
              </p:nvSpPr>
              <p:spPr>
                <a:xfrm>
                  <a:off x="5474566" y="4641006"/>
                  <a:ext cx="262050" cy="262050"/>
                </a:xfrm>
                <a:prstGeom prst="ellipse">
                  <a:avLst/>
                </a:prstGeom>
                <a:grpFill/>
                <a:ln w="31750" cap="flat" cmpd="sng" algn="ctr">
                  <a:solidFill>
                    <a:schemeClr val="accent3"/>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sp>
            <p:nvSpPr>
              <p:cNvPr id="40" name="Arrow: Chevron 39">
                <a:extLst>
                  <a:ext uri="{FF2B5EF4-FFF2-40B4-BE49-F238E27FC236}">
                    <a16:creationId xmlns:a16="http://schemas.microsoft.com/office/drawing/2014/main" id="{ECBF0565-43DD-4538-8E1D-642F0438C7E1}"/>
                  </a:ext>
                </a:extLst>
              </p:cNvPr>
              <p:cNvSpPr/>
              <p:nvPr/>
            </p:nvSpPr>
            <p:spPr>
              <a:xfrm>
                <a:off x="6280433" y="4469110"/>
                <a:ext cx="101033" cy="78580"/>
              </a:xfrm>
              <a:prstGeom prst="chevron">
                <a:avLst/>
              </a:prstGeom>
              <a:solidFill>
                <a:srgbClr val="265787"/>
              </a:solidFill>
              <a:ln w="12700" cap="flat" cmpd="sng" algn="ctr">
                <a:solidFill>
                  <a:srgbClr val="2E75B6"/>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a:ln>
                    <a:noFill/>
                  </a:ln>
                  <a:solidFill>
                    <a:srgbClr val="2E2E38"/>
                  </a:solidFill>
                  <a:effectLst/>
                  <a:uLnTx/>
                  <a:uFillTx/>
                  <a:latin typeface="Arial" panose="020B0604020202020204" pitchFamily="34" charset="0"/>
                  <a:ea typeface="+mn-ea"/>
                  <a:cs typeface="Arial" panose="020B0604020202020204" pitchFamily="34" charset="0"/>
                </a:endParaRPr>
              </a:p>
            </p:txBody>
          </p:sp>
        </p:grpSp>
      </p:grpSp>
      <p:sp>
        <p:nvSpPr>
          <p:cNvPr id="44" name="TextBox 43">
            <a:extLst>
              <a:ext uri="{FF2B5EF4-FFF2-40B4-BE49-F238E27FC236}">
                <a16:creationId xmlns:a16="http://schemas.microsoft.com/office/drawing/2014/main" id="{8896789F-225E-4C8E-A95C-91C277225D7E}"/>
              </a:ext>
            </a:extLst>
          </p:cNvPr>
          <p:cNvSpPr txBox="1"/>
          <p:nvPr/>
        </p:nvSpPr>
        <p:spPr>
          <a:xfrm>
            <a:off x="678860" y="2406031"/>
            <a:ext cx="2590980" cy="184666"/>
          </a:xfrm>
          <a:prstGeom prst="rect">
            <a:avLst/>
          </a:prstGeom>
          <a:noFill/>
        </p:spPr>
        <p:txBody>
          <a:bodyPr wrap="square" lIns="0" tIns="0" rIns="0" bIns="0" rtlCol="0">
            <a:spAutoFit/>
          </a:bodyPr>
          <a:lstStyle/>
          <a:p>
            <a:pPr algn="ctr"/>
            <a:r>
              <a:rPr lang="sk-SK" sz="1200" b="1" kern="0">
                <a:solidFill>
                  <a:srgbClr val="265787"/>
                </a:solidFill>
                <a:latin typeface="+mj-lt"/>
                <a:cs typeface="Arial" panose="020B0604020202020204" pitchFamily="34" charset="0"/>
              </a:rPr>
              <a:t>Dopad nezávislého agregátora bez úprav</a:t>
            </a:r>
          </a:p>
        </p:txBody>
      </p:sp>
      <p:sp>
        <p:nvSpPr>
          <p:cNvPr id="45" name="TextBox 44">
            <a:extLst>
              <a:ext uri="{FF2B5EF4-FFF2-40B4-BE49-F238E27FC236}">
                <a16:creationId xmlns:a16="http://schemas.microsoft.com/office/drawing/2014/main" id="{DC9671C0-5DA2-4CC0-9ED4-3A6374DA5C65}"/>
              </a:ext>
            </a:extLst>
          </p:cNvPr>
          <p:cNvSpPr txBox="1"/>
          <p:nvPr/>
        </p:nvSpPr>
        <p:spPr>
          <a:xfrm>
            <a:off x="3533062" y="2406031"/>
            <a:ext cx="2029460" cy="184666"/>
          </a:xfrm>
          <a:prstGeom prst="rect">
            <a:avLst/>
          </a:prstGeom>
          <a:noFill/>
        </p:spPr>
        <p:txBody>
          <a:bodyPr wrap="square" lIns="0" tIns="0" rIns="0" bIns="0" rtlCol="0">
            <a:spAutoFit/>
          </a:bodyPr>
          <a:lstStyle/>
          <a:p>
            <a:pPr algn="ctr"/>
            <a:r>
              <a:rPr lang="sk-SK" sz="1200" b="1" kern="0">
                <a:solidFill>
                  <a:srgbClr val="265787"/>
                </a:solidFill>
                <a:latin typeface="+mj-lt"/>
                <a:cs typeface="Arial" panose="020B0604020202020204" pitchFamily="34" charset="0"/>
              </a:rPr>
              <a:t>Princíp korekčného modelu</a:t>
            </a:r>
          </a:p>
        </p:txBody>
      </p:sp>
      <p:sp>
        <p:nvSpPr>
          <p:cNvPr id="46" name="TextBox 45">
            <a:extLst>
              <a:ext uri="{FF2B5EF4-FFF2-40B4-BE49-F238E27FC236}">
                <a16:creationId xmlns:a16="http://schemas.microsoft.com/office/drawing/2014/main" id="{B77B4EA2-9C26-4499-B762-BB8CB88D9BAE}"/>
              </a:ext>
            </a:extLst>
          </p:cNvPr>
          <p:cNvSpPr txBox="1"/>
          <p:nvPr/>
        </p:nvSpPr>
        <p:spPr>
          <a:xfrm>
            <a:off x="5844035" y="2406031"/>
            <a:ext cx="2661788" cy="184666"/>
          </a:xfrm>
          <a:prstGeom prst="rect">
            <a:avLst/>
          </a:prstGeom>
          <a:noFill/>
        </p:spPr>
        <p:txBody>
          <a:bodyPr wrap="square" lIns="0" tIns="0" rIns="0" bIns="0" rtlCol="0">
            <a:spAutoFit/>
          </a:bodyPr>
          <a:lstStyle/>
          <a:p>
            <a:pPr algn="ctr"/>
            <a:r>
              <a:rPr lang="sk-SK" sz="1200" b="1" kern="0">
                <a:solidFill>
                  <a:srgbClr val="265787"/>
                </a:solidFill>
                <a:latin typeface="+mj-lt"/>
                <a:cs typeface="Arial" panose="020B0604020202020204" pitchFamily="34" charset="0"/>
              </a:rPr>
              <a:t>Výsledok s využitím korekčného modelu</a:t>
            </a:r>
          </a:p>
        </p:txBody>
      </p:sp>
      <p:grpSp>
        <p:nvGrpSpPr>
          <p:cNvPr id="47" name="Chart7" descr="{&quot;Key&quot;:&quot;POWER_USER_SHAPE_ICON&quot;,&quot;Value&quot;:&quot;POWER_USER_SHAPE_ICON_STYLE_1&quot;}">
            <a:extLst>
              <a:ext uri="{FF2B5EF4-FFF2-40B4-BE49-F238E27FC236}">
                <a16:creationId xmlns:a16="http://schemas.microsoft.com/office/drawing/2014/main" id="{A78CCBC2-B8D2-4EB5-B7DA-E0A671CAD77F}"/>
              </a:ext>
            </a:extLst>
          </p:cNvPr>
          <p:cNvGrpSpPr>
            <a:grpSpLocks noChangeAspect="1"/>
          </p:cNvGrpSpPr>
          <p:nvPr/>
        </p:nvGrpSpPr>
        <p:grpSpPr>
          <a:xfrm>
            <a:off x="725827" y="2079221"/>
            <a:ext cx="221945" cy="203751"/>
            <a:chOff x="9028114" y="3981451"/>
            <a:chExt cx="290512" cy="266700"/>
          </a:xfrm>
          <a:solidFill>
            <a:srgbClr val="265787"/>
          </a:solidFill>
        </p:grpSpPr>
        <p:sp>
          <p:nvSpPr>
            <p:cNvPr id="48" name="Freeform 816">
              <a:extLst>
                <a:ext uri="{FF2B5EF4-FFF2-40B4-BE49-F238E27FC236}">
                  <a16:creationId xmlns:a16="http://schemas.microsoft.com/office/drawing/2014/main" id="{61295E67-D274-4D85-8704-B802C6168AF5}"/>
                </a:ext>
              </a:extLst>
            </p:cNvPr>
            <p:cNvSpPr>
              <a:spLocks/>
            </p:cNvSpPr>
            <p:nvPr/>
          </p:nvSpPr>
          <p:spPr bwMode="auto">
            <a:xfrm>
              <a:off x="9067801" y="4035426"/>
              <a:ext cx="222250" cy="212725"/>
            </a:xfrm>
            <a:custGeom>
              <a:avLst/>
              <a:gdLst>
                <a:gd name="T0" fmla="*/ 4 w 140"/>
                <a:gd name="T1" fmla="*/ 103 h 134"/>
                <a:gd name="T2" fmla="*/ 37 w 140"/>
                <a:gd name="T3" fmla="*/ 13 h 134"/>
                <a:gd name="T4" fmla="*/ 51 w 140"/>
                <a:gd name="T5" fmla="*/ 53 h 134"/>
                <a:gd name="T6" fmla="*/ 58 w 140"/>
                <a:gd name="T7" fmla="*/ 35 h 134"/>
                <a:gd name="T8" fmla="*/ 95 w 140"/>
                <a:gd name="T9" fmla="*/ 134 h 134"/>
                <a:gd name="T10" fmla="*/ 140 w 140"/>
                <a:gd name="T11" fmla="*/ 10 h 134"/>
                <a:gd name="T12" fmla="*/ 136 w 140"/>
                <a:gd name="T13" fmla="*/ 8 h 134"/>
                <a:gd name="T14" fmla="*/ 95 w 140"/>
                <a:gd name="T15" fmla="*/ 122 h 134"/>
                <a:gd name="T16" fmla="*/ 58 w 140"/>
                <a:gd name="T17" fmla="*/ 23 h 134"/>
                <a:gd name="T18" fmla="*/ 51 w 140"/>
                <a:gd name="T19" fmla="*/ 40 h 134"/>
                <a:gd name="T20" fmla="*/ 37 w 140"/>
                <a:gd name="T21" fmla="*/ 0 h 134"/>
                <a:gd name="T22" fmla="*/ 0 w 140"/>
                <a:gd name="T23" fmla="*/ 101 h 134"/>
                <a:gd name="T24" fmla="*/ 4 w 140"/>
                <a:gd name="T25" fmla="*/ 10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4">
                  <a:moveTo>
                    <a:pt x="4" y="103"/>
                  </a:moveTo>
                  <a:lnTo>
                    <a:pt x="37" y="13"/>
                  </a:lnTo>
                  <a:lnTo>
                    <a:pt x="51" y="53"/>
                  </a:lnTo>
                  <a:lnTo>
                    <a:pt x="58" y="35"/>
                  </a:lnTo>
                  <a:lnTo>
                    <a:pt x="95" y="134"/>
                  </a:lnTo>
                  <a:lnTo>
                    <a:pt x="140" y="10"/>
                  </a:lnTo>
                  <a:lnTo>
                    <a:pt x="136" y="8"/>
                  </a:lnTo>
                  <a:lnTo>
                    <a:pt x="95" y="122"/>
                  </a:lnTo>
                  <a:lnTo>
                    <a:pt x="58" y="23"/>
                  </a:lnTo>
                  <a:lnTo>
                    <a:pt x="51" y="40"/>
                  </a:lnTo>
                  <a:lnTo>
                    <a:pt x="37" y="0"/>
                  </a:lnTo>
                  <a:lnTo>
                    <a:pt x="0" y="101"/>
                  </a:lnTo>
                  <a:lnTo>
                    <a:pt x="4"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817">
              <a:extLst>
                <a:ext uri="{FF2B5EF4-FFF2-40B4-BE49-F238E27FC236}">
                  <a16:creationId xmlns:a16="http://schemas.microsoft.com/office/drawing/2014/main" id="{AA91CF59-95FA-4A18-979B-CDBF4D5CA32E}"/>
                </a:ext>
              </a:extLst>
            </p:cNvPr>
            <p:cNvSpPr>
              <a:spLocks/>
            </p:cNvSpPr>
            <p:nvPr/>
          </p:nvSpPr>
          <p:spPr bwMode="auto">
            <a:xfrm>
              <a:off x="9028114" y="3981451"/>
              <a:ext cx="52388" cy="31750"/>
            </a:xfrm>
            <a:custGeom>
              <a:avLst/>
              <a:gdLst>
                <a:gd name="T0" fmla="*/ 3 w 33"/>
                <a:gd name="T1" fmla="*/ 20 h 20"/>
                <a:gd name="T2" fmla="*/ 16 w 33"/>
                <a:gd name="T3" fmla="*/ 6 h 20"/>
                <a:gd name="T4" fmla="*/ 30 w 33"/>
                <a:gd name="T5" fmla="*/ 20 h 20"/>
                <a:gd name="T6" fmla="*/ 33 w 33"/>
                <a:gd name="T7" fmla="*/ 17 h 20"/>
                <a:gd name="T8" fmla="*/ 16 w 33"/>
                <a:gd name="T9" fmla="*/ 0 h 20"/>
                <a:gd name="T10" fmla="*/ 0 w 33"/>
                <a:gd name="T11" fmla="*/ 17 h 20"/>
                <a:gd name="T12" fmla="*/ 3 w 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3" h="20">
                  <a:moveTo>
                    <a:pt x="3" y="20"/>
                  </a:moveTo>
                  <a:lnTo>
                    <a:pt x="16" y="6"/>
                  </a:lnTo>
                  <a:lnTo>
                    <a:pt x="30" y="20"/>
                  </a:lnTo>
                  <a:lnTo>
                    <a:pt x="33" y="17"/>
                  </a:lnTo>
                  <a:lnTo>
                    <a:pt x="16" y="0"/>
                  </a:lnTo>
                  <a:lnTo>
                    <a:pt x="0" y="17"/>
                  </a:ln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818">
              <a:extLst>
                <a:ext uri="{FF2B5EF4-FFF2-40B4-BE49-F238E27FC236}">
                  <a16:creationId xmlns:a16="http://schemas.microsoft.com/office/drawing/2014/main" id="{A8FEA47D-8669-47F6-B0BE-E14E2974B381}"/>
                </a:ext>
              </a:extLst>
            </p:cNvPr>
            <p:cNvSpPr>
              <a:spLocks/>
            </p:cNvSpPr>
            <p:nvPr/>
          </p:nvSpPr>
          <p:spPr bwMode="auto">
            <a:xfrm>
              <a:off x="9050339" y="3986213"/>
              <a:ext cx="7938" cy="231775"/>
            </a:xfrm>
            <a:custGeom>
              <a:avLst/>
              <a:gdLst>
                <a:gd name="T0" fmla="*/ 0 w 33"/>
                <a:gd name="T1" fmla="*/ 0 h 1123"/>
                <a:gd name="T2" fmla="*/ 0 w 33"/>
                <a:gd name="T3" fmla="*/ 1123 h 1123"/>
                <a:gd name="T4" fmla="*/ 33 w 33"/>
                <a:gd name="T5" fmla="*/ 1123 h 1123"/>
                <a:gd name="T6" fmla="*/ 33 w 33"/>
                <a:gd name="T7" fmla="*/ 0 h 1123"/>
              </a:gdLst>
              <a:ahLst/>
              <a:cxnLst>
                <a:cxn ang="0">
                  <a:pos x="T0" y="T1"/>
                </a:cxn>
                <a:cxn ang="0">
                  <a:pos x="T2" y="T3"/>
                </a:cxn>
                <a:cxn ang="0">
                  <a:pos x="T4" y="T5"/>
                </a:cxn>
                <a:cxn ang="0">
                  <a:pos x="T6" y="T7"/>
                </a:cxn>
              </a:cxnLst>
              <a:rect l="0" t="0" r="r" b="b"/>
              <a:pathLst>
                <a:path w="33" h="1123">
                  <a:moveTo>
                    <a:pt x="0" y="0"/>
                  </a:moveTo>
                  <a:lnTo>
                    <a:pt x="0" y="1123"/>
                  </a:lnTo>
                  <a:lnTo>
                    <a:pt x="33" y="1123"/>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819">
              <a:extLst>
                <a:ext uri="{FF2B5EF4-FFF2-40B4-BE49-F238E27FC236}">
                  <a16:creationId xmlns:a16="http://schemas.microsoft.com/office/drawing/2014/main" id="{D3098674-4D67-418B-87F5-B1892AA19A41}"/>
                </a:ext>
              </a:extLst>
            </p:cNvPr>
            <p:cNvSpPr>
              <a:spLocks/>
            </p:cNvSpPr>
            <p:nvPr/>
          </p:nvSpPr>
          <p:spPr bwMode="auto">
            <a:xfrm>
              <a:off x="9286876" y="4170363"/>
              <a:ext cx="31750" cy="53975"/>
            </a:xfrm>
            <a:custGeom>
              <a:avLst/>
              <a:gdLst>
                <a:gd name="T0" fmla="*/ 0 w 20"/>
                <a:gd name="T1" fmla="*/ 3 h 34"/>
                <a:gd name="T2" fmla="*/ 14 w 20"/>
                <a:gd name="T3" fmla="*/ 17 h 34"/>
                <a:gd name="T4" fmla="*/ 0 w 20"/>
                <a:gd name="T5" fmla="*/ 31 h 34"/>
                <a:gd name="T6" fmla="*/ 3 w 20"/>
                <a:gd name="T7" fmla="*/ 34 h 34"/>
                <a:gd name="T8" fmla="*/ 20 w 20"/>
                <a:gd name="T9" fmla="*/ 17 h 34"/>
                <a:gd name="T10" fmla="*/ 3 w 20"/>
                <a:gd name="T11" fmla="*/ 0 h 34"/>
                <a:gd name="T12" fmla="*/ 0 w 20"/>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0" y="3"/>
                  </a:moveTo>
                  <a:lnTo>
                    <a:pt x="14" y="17"/>
                  </a:lnTo>
                  <a:lnTo>
                    <a:pt x="0" y="31"/>
                  </a:lnTo>
                  <a:lnTo>
                    <a:pt x="3" y="34"/>
                  </a:lnTo>
                  <a:lnTo>
                    <a:pt x="20" y="17"/>
                  </a:lnTo>
                  <a:lnTo>
                    <a:pt x="3"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820">
              <a:extLst>
                <a:ext uri="{FF2B5EF4-FFF2-40B4-BE49-F238E27FC236}">
                  <a16:creationId xmlns:a16="http://schemas.microsoft.com/office/drawing/2014/main" id="{F1ABC278-B0AF-4219-8F37-5C87ED003113}"/>
                </a:ext>
              </a:extLst>
            </p:cNvPr>
            <p:cNvSpPr>
              <a:spLocks/>
            </p:cNvSpPr>
            <p:nvPr/>
          </p:nvSpPr>
          <p:spPr bwMode="auto">
            <a:xfrm>
              <a:off x="9029701" y="4194176"/>
              <a:ext cx="284163" cy="6350"/>
            </a:xfrm>
            <a:custGeom>
              <a:avLst/>
              <a:gdLst>
                <a:gd name="T0" fmla="*/ 1378 w 1378"/>
                <a:gd name="T1" fmla="*/ 0 h 34"/>
                <a:gd name="T2" fmla="*/ 0 w 1378"/>
                <a:gd name="T3" fmla="*/ 0 h 34"/>
                <a:gd name="T4" fmla="*/ 0 w 1378"/>
                <a:gd name="T5" fmla="*/ 34 h 34"/>
                <a:gd name="T6" fmla="*/ 1378 w 1378"/>
                <a:gd name="T7" fmla="*/ 34 h 34"/>
              </a:gdLst>
              <a:ahLst/>
              <a:cxnLst>
                <a:cxn ang="0">
                  <a:pos x="T0" y="T1"/>
                </a:cxn>
                <a:cxn ang="0">
                  <a:pos x="T2" y="T3"/>
                </a:cxn>
                <a:cxn ang="0">
                  <a:pos x="T4" y="T5"/>
                </a:cxn>
                <a:cxn ang="0">
                  <a:pos x="T6" y="T7"/>
                </a:cxn>
              </a:cxnLst>
              <a:rect l="0" t="0" r="r" b="b"/>
              <a:pathLst>
                <a:path w="1378" h="34">
                  <a:moveTo>
                    <a:pt x="1378" y="0"/>
                  </a:moveTo>
                  <a:lnTo>
                    <a:pt x="0" y="0"/>
                  </a:lnTo>
                  <a:lnTo>
                    <a:pt x="0" y="34"/>
                  </a:lnTo>
                  <a:lnTo>
                    <a:pt x="1378" y="3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821">
              <a:extLst>
                <a:ext uri="{FF2B5EF4-FFF2-40B4-BE49-F238E27FC236}">
                  <a16:creationId xmlns:a16="http://schemas.microsoft.com/office/drawing/2014/main" id="{7F3E13E4-F491-490B-AD8E-41B5A8F312B6}"/>
                </a:ext>
              </a:extLst>
            </p:cNvPr>
            <p:cNvSpPr>
              <a:spLocks/>
            </p:cNvSpPr>
            <p:nvPr/>
          </p:nvSpPr>
          <p:spPr bwMode="auto">
            <a:xfrm>
              <a:off x="9096376" y="4116388"/>
              <a:ext cx="7938" cy="80963"/>
            </a:xfrm>
            <a:custGeom>
              <a:avLst/>
              <a:gdLst>
                <a:gd name="T0" fmla="*/ 0 w 34"/>
                <a:gd name="T1" fmla="*/ 0 h 393"/>
                <a:gd name="T2" fmla="*/ 0 w 34"/>
                <a:gd name="T3" fmla="*/ 393 h 393"/>
                <a:gd name="T4" fmla="*/ 34 w 34"/>
                <a:gd name="T5" fmla="*/ 393 h 393"/>
                <a:gd name="T6" fmla="*/ 34 w 34"/>
                <a:gd name="T7" fmla="*/ 0 h 393"/>
              </a:gdLst>
              <a:ahLst/>
              <a:cxnLst>
                <a:cxn ang="0">
                  <a:pos x="T0" y="T1"/>
                </a:cxn>
                <a:cxn ang="0">
                  <a:pos x="T2" y="T3"/>
                </a:cxn>
                <a:cxn ang="0">
                  <a:pos x="T4" y="T5"/>
                </a:cxn>
                <a:cxn ang="0">
                  <a:pos x="T6" y="T7"/>
                </a:cxn>
              </a:cxnLst>
              <a:rect l="0" t="0" r="r" b="b"/>
              <a:pathLst>
                <a:path w="34" h="393">
                  <a:moveTo>
                    <a:pt x="0" y="0"/>
                  </a:moveTo>
                  <a:lnTo>
                    <a:pt x="0" y="393"/>
                  </a:lnTo>
                  <a:lnTo>
                    <a:pt x="34" y="393"/>
                  </a:lnTo>
                  <a:lnTo>
                    <a:pt x="3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822">
              <a:extLst>
                <a:ext uri="{FF2B5EF4-FFF2-40B4-BE49-F238E27FC236}">
                  <a16:creationId xmlns:a16="http://schemas.microsoft.com/office/drawing/2014/main" id="{C7F01335-367F-4BEA-8590-B00A1E5ED63F}"/>
                </a:ext>
              </a:extLst>
            </p:cNvPr>
            <p:cNvSpPr>
              <a:spLocks/>
            </p:cNvSpPr>
            <p:nvPr/>
          </p:nvSpPr>
          <p:spPr bwMode="auto">
            <a:xfrm>
              <a:off x="9132889" y="4073526"/>
              <a:ext cx="6350" cy="123825"/>
            </a:xfrm>
            <a:custGeom>
              <a:avLst/>
              <a:gdLst>
                <a:gd name="T0" fmla="*/ 0 w 33"/>
                <a:gd name="T1" fmla="*/ 0 h 602"/>
                <a:gd name="T2" fmla="*/ 0 w 33"/>
                <a:gd name="T3" fmla="*/ 602 h 602"/>
                <a:gd name="T4" fmla="*/ 33 w 33"/>
                <a:gd name="T5" fmla="*/ 602 h 602"/>
                <a:gd name="T6" fmla="*/ 33 w 33"/>
                <a:gd name="T7" fmla="*/ 0 h 602"/>
              </a:gdLst>
              <a:ahLst/>
              <a:cxnLst>
                <a:cxn ang="0">
                  <a:pos x="T0" y="T1"/>
                </a:cxn>
                <a:cxn ang="0">
                  <a:pos x="T2" y="T3"/>
                </a:cxn>
                <a:cxn ang="0">
                  <a:pos x="T4" y="T5"/>
                </a:cxn>
                <a:cxn ang="0">
                  <a:pos x="T6" y="T7"/>
                </a:cxn>
              </a:cxnLst>
              <a:rect l="0" t="0" r="r" b="b"/>
              <a:pathLst>
                <a:path w="33" h="602">
                  <a:moveTo>
                    <a:pt x="0" y="0"/>
                  </a:moveTo>
                  <a:lnTo>
                    <a:pt x="0" y="602"/>
                  </a:lnTo>
                  <a:lnTo>
                    <a:pt x="33" y="602"/>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823">
              <a:extLst>
                <a:ext uri="{FF2B5EF4-FFF2-40B4-BE49-F238E27FC236}">
                  <a16:creationId xmlns:a16="http://schemas.microsoft.com/office/drawing/2014/main" id="{4A142ACF-E724-42D4-8DA1-00E1DD84395F}"/>
                </a:ext>
              </a:extLst>
            </p:cNvPr>
            <p:cNvSpPr>
              <a:spLocks/>
            </p:cNvSpPr>
            <p:nvPr/>
          </p:nvSpPr>
          <p:spPr bwMode="auto">
            <a:xfrm>
              <a:off x="9167814" y="4113213"/>
              <a:ext cx="7938" cy="84138"/>
            </a:xfrm>
            <a:custGeom>
              <a:avLst/>
              <a:gdLst>
                <a:gd name="T0" fmla="*/ 0 w 33"/>
                <a:gd name="T1" fmla="*/ 0 h 407"/>
                <a:gd name="T2" fmla="*/ 0 w 33"/>
                <a:gd name="T3" fmla="*/ 407 h 407"/>
                <a:gd name="T4" fmla="*/ 33 w 33"/>
                <a:gd name="T5" fmla="*/ 407 h 407"/>
                <a:gd name="T6" fmla="*/ 33 w 33"/>
                <a:gd name="T7" fmla="*/ 0 h 407"/>
              </a:gdLst>
              <a:ahLst/>
              <a:cxnLst>
                <a:cxn ang="0">
                  <a:pos x="T0" y="T1"/>
                </a:cxn>
                <a:cxn ang="0">
                  <a:pos x="T2" y="T3"/>
                </a:cxn>
                <a:cxn ang="0">
                  <a:pos x="T4" y="T5"/>
                </a:cxn>
                <a:cxn ang="0">
                  <a:pos x="T6" y="T7"/>
                </a:cxn>
              </a:cxnLst>
              <a:rect l="0" t="0" r="r" b="b"/>
              <a:pathLst>
                <a:path w="33" h="407">
                  <a:moveTo>
                    <a:pt x="0" y="0"/>
                  </a:moveTo>
                  <a:lnTo>
                    <a:pt x="0" y="407"/>
                  </a:lnTo>
                  <a:lnTo>
                    <a:pt x="33" y="407"/>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824">
              <a:extLst>
                <a:ext uri="{FF2B5EF4-FFF2-40B4-BE49-F238E27FC236}">
                  <a16:creationId xmlns:a16="http://schemas.microsoft.com/office/drawing/2014/main" id="{3DD264E6-B594-47D0-BEFE-1AD7643E3519}"/>
                </a:ext>
              </a:extLst>
            </p:cNvPr>
            <p:cNvSpPr>
              <a:spLocks/>
            </p:cNvSpPr>
            <p:nvPr/>
          </p:nvSpPr>
          <p:spPr bwMode="auto">
            <a:xfrm>
              <a:off x="9213851" y="4197351"/>
              <a:ext cx="6350" cy="38100"/>
            </a:xfrm>
            <a:custGeom>
              <a:avLst/>
              <a:gdLst>
                <a:gd name="T0" fmla="*/ 0 w 33"/>
                <a:gd name="T1" fmla="*/ 0 h 187"/>
                <a:gd name="T2" fmla="*/ 0 w 33"/>
                <a:gd name="T3" fmla="*/ 187 h 187"/>
                <a:gd name="T4" fmla="*/ 33 w 33"/>
                <a:gd name="T5" fmla="*/ 187 h 187"/>
                <a:gd name="T6" fmla="*/ 33 w 33"/>
                <a:gd name="T7" fmla="*/ 0 h 187"/>
              </a:gdLst>
              <a:ahLst/>
              <a:cxnLst>
                <a:cxn ang="0">
                  <a:pos x="T0" y="T1"/>
                </a:cxn>
                <a:cxn ang="0">
                  <a:pos x="T2" y="T3"/>
                </a:cxn>
                <a:cxn ang="0">
                  <a:pos x="T4" y="T5"/>
                </a:cxn>
                <a:cxn ang="0">
                  <a:pos x="T6" y="T7"/>
                </a:cxn>
              </a:cxnLst>
              <a:rect l="0" t="0" r="r" b="b"/>
              <a:pathLst>
                <a:path w="33" h="187">
                  <a:moveTo>
                    <a:pt x="0" y="0"/>
                  </a:moveTo>
                  <a:lnTo>
                    <a:pt x="0" y="187"/>
                  </a:lnTo>
                  <a:lnTo>
                    <a:pt x="33" y="187"/>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825">
              <a:extLst>
                <a:ext uri="{FF2B5EF4-FFF2-40B4-BE49-F238E27FC236}">
                  <a16:creationId xmlns:a16="http://schemas.microsoft.com/office/drawing/2014/main" id="{03B264DD-939B-49B8-94D6-247031A5A736}"/>
                </a:ext>
              </a:extLst>
            </p:cNvPr>
            <p:cNvSpPr>
              <a:spLocks/>
            </p:cNvSpPr>
            <p:nvPr/>
          </p:nvSpPr>
          <p:spPr bwMode="auto">
            <a:xfrm>
              <a:off x="9248776" y="4141788"/>
              <a:ext cx="7938" cy="55563"/>
            </a:xfrm>
            <a:custGeom>
              <a:avLst/>
              <a:gdLst>
                <a:gd name="T0" fmla="*/ 0 w 33"/>
                <a:gd name="T1" fmla="*/ 0 h 268"/>
                <a:gd name="T2" fmla="*/ 0 w 33"/>
                <a:gd name="T3" fmla="*/ 268 h 268"/>
                <a:gd name="T4" fmla="*/ 33 w 33"/>
                <a:gd name="T5" fmla="*/ 268 h 268"/>
                <a:gd name="T6" fmla="*/ 33 w 33"/>
                <a:gd name="T7" fmla="*/ 0 h 268"/>
              </a:gdLst>
              <a:ahLst/>
              <a:cxnLst>
                <a:cxn ang="0">
                  <a:pos x="T0" y="T1"/>
                </a:cxn>
                <a:cxn ang="0">
                  <a:pos x="T2" y="T3"/>
                </a:cxn>
                <a:cxn ang="0">
                  <a:pos x="T4" y="T5"/>
                </a:cxn>
                <a:cxn ang="0">
                  <a:pos x="T6" y="T7"/>
                </a:cxn>
              </a:cxnLst>
              <a:rect l="0" t="0" r="r" b="b"/>
              <a:pathLst>
                <a:path w="33" h="268">
                  <a:moveTo>
                    <a:pt x="0" y="0"/>
                  </a:moveTo>
                  <a:lnTo>
                    <a:pt x="0" y="268"/>
                  </a:lnTo>
                  <a:lnTo>
                    <a:pt x="33" y="268"/>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826">
              <a:extLst>
                <a:ext uri="{FF2B5EF4-FFF2-40B4-BE49-F238E27FC236}">
                  <a16:creationId xmlns:a16="http://schemas.microsoft.com/office/drawing/2014/main" id="{38EAE748-5A3A-4682-B907-CD118945B76D}"/>
                </a:ext>
              </a:extLst>
            </p:cNvPr>
            <p:cNvSpPr>
              <a:spLocks/>
            </p:cNvSpPr>
            <p:nvPr/>
          </p:nvSpPr>
          <p:spPr bwMode="auto">
            <a:xfrm>
              <a:off x="9277351" y="4068763"/>
              <a:ext cx="6350" cy="128588"/>
            </a:xfrm>
            <a:custGeom>
              <a:avLst/>
              <a:gdLst>
                <a:gd name="T0" fmla="*/ 0 w 33"/>
                <a:gd name="T1" fmla="*/ 0 h 624"/>
                <a:gd name="T2" fmla="*/ 0 w 33"/>
                <a:gd name="T3" fmla="*/ 624 h 624"/>
                <a:gd name="T4" fmla="*/ 33 w 33"/>
                <a:gd name="T5" fmla="*/ 624 h 624"/>
                <a:gd name="T6" fmla="*/ 33 w 33"/>
                <a:gd name="T7" fmla="*/ 0 h 624"/>
              </a:gdLst>
              <a:ahLst/>
              <a:cxnLst>
                <a:cxn ang="0">
                  <a:pos x="T0" y="T1"/>
                </a:cxn>
                <a:cxn ang="0">
                  <a:pos x="T2" y="T3"/>
                </a:cxn>
                <a:cxn ang="0">
                  <a:pos x="T4" y="T5"/>
                </a:cxn>
                <a:cxn ang="0">
                  <a:pos x="T6" y="T7"/>
                </a:cxn>
              </a:cxnLst>
              <a:rect l="0" t="0" r="r" b="b"/>
              <a:pathLst>
                <a:path w="33" h="624">
                  <a:moveTo>
                    <a:pt x="0" y="0"/>
                  </a:moveTo>
                  <a:lnTo>
                    <a:pt x="0" y="624"/>
                  </a:lnTo>
                  <a:lnTo>
                    <a:pt x="33" y="624"/>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64078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3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1.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3.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4.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5.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6.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09.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1.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2.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3.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4.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7.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8.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19.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1.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2.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5.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6.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7.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8.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29.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4.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5.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6.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7.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8.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39.xml><?xml version="1.0" encoding="utf-8"?>
<p:tagLst xmlns:a="http://schemas.openxmlformats.org/drawingml/2006/main" xmlns:r="http://schemas.openxmlformats.org/officeDocument/2006/relationships" xmlns:p="http://schemas.openxmlformats.org/presentationml/2006/main">
  <p:tag name="POWER_USER_TAGS_ICONS" val="community-gathering_POWER_USER_SEPARATOR_ICONS_community-engagement_POWER_USER_SEPARATOR_ICONS_public-party_POWER_USER_SEPARATOR_ICONS_town-festival_POWER_USER_SEPARATOR_ICONS_society-together_POWER_USER_SEPARATOR_ICONS_public-convention_POWER_USER_SEPARATOR_ICONS_public-space_POWER_USER_SEPARATOR_ICONS_empowerment_POWER_USER_SEPARATOR_ICONS_community_POWER_USER_SEPARATOR_ICONS_assembly_POWER_USER_SEPARATOR_ICONS_citizen-engagemen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45.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46.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52.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5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1.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2.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3.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4.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5.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6.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7.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3.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4.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5.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6.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7.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8.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89.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1.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2.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3.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checklist_POWER_USER_SEPARATOR_ICONS_check-paper_POWER_USER_SEPARATOR_ICONS_office_POWER_USER_SEPARATOR_ICONS_pap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6578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kte-prezentacia  -  Iba na čítanie" id="{6C0BAC94-96E5-4A5F-B076-B65D2CFE3946}" vid="{10306856-45A3-4B77-A6D5-5F566252739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2902EB5099D4FAC5AED3D4683C5B7" ma:contentTypeVersion="6" ma:contentTypeDescription="Create a new document." ma:contentTypeScope="" ma:versionID="60059560007588b13e02a6a5ef0fad78">
  <xsd:schema xmlns:xsd="http://www.w3.org/2001/XMLSchema" xmlns:xs="http://www.w3.org/2001/XMLSchema" xmlns:p="http://schemas.microsoft.com/office/2006/metadata/properties" xmlns:ns2="9de41c79-caf8-4303-86e7-a4668852da60" xmlns:ns3="7aa50838-7c6c-4178-9656-3047a43b2ee4" targetNamespace="http://schemas.microsoft.com/office/2006/metadata/properties" ma:root="true" ma:fieldsID="885b4aaad905d070a6172bea06ac3228" ns2:_="" ns3:_="">
    <xsd:import namespace="9de41c79-caf8-4303-86e7-a4668852da60"/>
    <xsd:import namespace="7aa50838-7c6c-4178-9656-3047a43b2e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41c79-caf8-4303-86e7-a4668852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a50838-7c6c-4178-9656-3047a43b2e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245C19-4CCB-4C5A-A630-8C9A87E88E1F}">
  <ds:schemaRefs>
    <ds:schemaRef ds:uri="http://schemas.microsoft.com/sharepoint/v3/contenttype/forms"/>
  </ds:schemaRefs>
</ds:datastoreItem>
</file>

<file path=customXml/itemProps2.xml><?xml version="1.0" encoding="utf-8"?>
<ds:datastoreItem xmlns:ds="http://schemas.openxmlformats.org/officeDocument/2006/customXml" ds:itemID="{2D84F786-5357-4498-A899-1822B85C3411}">
  <ds:schemaRefs>
    <ds:schemaRef ds:uri="7aa50838-7c6c-4178-9656-3047a43b2ee4"/>
    <ds:schemaRef ds:uri="9de41c79-caf8-4303-86e7-a4668852d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AA2C33-7F7E-48EB-8C0E-A23D914D2018}">
  <ds:schemaRefs>
    <ds:schemaRef ds:uri="7aa50838-7c6c-4178-9656-3047a43b2ee4"/>
    <ds:schemaRef ds:uri="9de41c79-caf8-4303-86e7-a4668852d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Okte-prezentacia</Template>
  <TotalTime>3293</TotalTime>
  <Words>4611</Words>
  <Application>Microsoft Office PowerPoint</Application>
  <PresentationFormat>Prezentácia na obrazovke (4:3)</PresentationFormat>
  <Paragraphs>425</Paragraphs>
  <Slides>39</Slides>
  <Notes>39</Notes>
  <HiddenSlides>0</HiddenSlides>
  <MMClips>0</MMClips>
  <ScaleCrop>false</ScaleCrop>
  <HeadingPairs>
    <vt:vector size="8" baseType="variant">
      <vt:variant>
        <vt:lpstr>Použité písma</vt:lpstr>
      </vt:variant>
      <vt:variant>
        <vt:i4>8</vt:i4>
      </vt:variant>
      <vt:variant>
        <vt:lpstr>Motív</vt:lpstr>
      </vt:variant>
      <vt:variant>
        <vt:i4>3</vt:i4>
      </vt:variant>
      <vt:variant>
        <vt:lpstr>Vložené servery OLE</vt:lpstr>
      </vt:variant>
      <vt:variant>
        <vt:i4>2</vt:i4>
      </vt:variant>
      <vt:variant>
        <vt:lpstr>Nadpisy snímok</vt:lpstr>
      </vt:variant>
      <vt:variant>
        <vt:i4>39</vt:i4>
      </vt:variant>
    </vt:vector>
  </HeadingPairs>
  <TitlesOfParts>
    <vt:vector size="52" baseType="lpstr">
      <vt:lpstr>Arial</vt:lpstr>
      <vt:lpstr>Calibri</vt:lpstr>
      <vt:lpstr>Calibri </vt:lpstr>
      <vt:lpstr>Calibri Light</vt:lpstr>
      <vt:lpstr>Cambria Math</vt:lpstr>
      <vt:lpstr>EYInterstate</vt:lpstr>
      <vt:lpstr>EYInterstate Light</vt:lpstr>
      <vt:lpstr>Georgia</vt:lpstr>
      <vt:lpstr>Motív Office</vt:lpstr>
      <vt:lpstr>Custom Design</vt:lpstr>
      <vt:lpstr>EY dark background</vt:lpstr>
      <vt:lpstr>think-cell Slide</vt:lpstr>
      <vt:lpstr>Visio</vt:lpstr>
      <vt:lpstr>EDC – Verejný workshop</vt:lpstr>
      <vt:lpstr>Agenda stretnutia</vt:lpstr>
      <vt:lpstr>Prezentácia programu PowerPoint</vt:lpstr>
      <vt:lpstr> Účel EDC </vt:lpstr>
      <vt:lpstr>Harmonogram implementácie projektu EDC </vt:lpstr>
      <vt:lpstr>Prezentácia programu PowerPoint</vt:lpstr>
      <vt:lpstr> Prechodné obdobie  </vt:lpstr>
      <vt:lpstr>Prezentácia programu PowerPoint</vt:lpstr>
      <vt:lpstr>1| Agregácia flexibility Fungovanie Agregácie flexibility </vt:lpstr>
      <vt:lpstr>1| Agregácia flexibility Zahrnutie agregácie flexibility do vyhodnocovania odchýlok</vt:lpstr>
      <vt:lpstr>1| Agregácia flexibility Ukotvenie vo vyhláške o pravidlách fungovania trhu s elektrinou </vt:lpstr>
      <vt:lpstr>1| Agregácia flexibility Ukotvenie vo vyhláške o pravidlách fungovania trhu s elektrinou</vt:lpstr>
      <vt:lpstr>1| Agregácia flexibility Ukotvenie vo vyhláške o pravidlách fungovania trhu s elektrinou </vt:lpstr>
      <vt:lpstr>1| Agregácia flexibility Ukotvenie vo vyhláške o pravidlách fungovania trhu s elektrinou </vt:lpstr>
      <vt:lpstr>1| Agregácia flexibility Ukotvenie vo vyhláške o pravidlách fungovania trhu s elektrinou </vt:lpstr>
      <vt:lpstr>1| Agregácia flexibility Životný cyklus procesu  </vt:lpstr>
      <vt:lpstr>1| Agregácia flexibility Demo verzia fungovania  </vt:lpstr>
      <vt:lpstr>Prezentácia programu PowerPoint</vt:lpstr>
      <vt:lpstr>2| Zdieľanie elektriny Princíp fungovania zdieľania elektriny</vt:lpstr>
      <vt:lpstr>2| Zdieľanie elektriny Metodika vyhodnocovania zdieľania elektriny</vt:lpstr>
      <vt:lpstr>2| Zdieľanie elektriny Ukotvenie vo vyhláške o pravidlách fungovania trhu s elektrinou</vt:lpstr>
      <vt:lpstr>2| Zdieľanie elektriny Ukotvenie vo vyhláške o pravidlách fungovania trhu s elektrinou </vt:lpstr>
      <vt:lpstr>2| Zdieľanie elektriny Ukotvenie vo vyhláške o pravidlách fungovania trhu s elektrinou</vt:lpstr>
      <vt:lpstr>2| Zdieľanie elektriny Životný cyklus procesu  </vt:lpstr>
      <vt:lpstr>2| Zdieľanie elektriny Demo verzia fungovania  </vt:lpstr>
      <vt:lpstr>Prezentácia programu PowerPoint</vt:lpstr>
      <vt:lpstr>3| Akumulácia elektrickej energie Spôsob fungovania akumulácie elektriny na trhu</vt:lpstr>
      <vt:lpstr>3| Akumulácia elektrickej energie Ukotvenie vo vyhláške o pravidlách fungovania trhu s elektrinou</vt:lpstr>
      <vt:lpstr>3| Akumulácia elektrickej energie Ukotvenie vo vyhláške o pravidlách fungovania trhu s elektrinou </vt:lpstr>
      <vt:lpstr>3| Akumulácia elektrickej energie Spôsob vyhodnotenia akumulácie elektriny </vt:lpstr>
      <vt:lpstr>3| Akumulácia elektrickej energie Životný cyklus procesu  </vt:lpstr>
      <vt:lpstr>3| Akumulácia elektrickej energie Demo verzia fungovania  </vt:lpstr>
      <vt:lpstr>Prezentácia programu PowerPoint</vt:lpstr>
      <vt:lpstr>TŠVD Ciele a účel TŠVD     </vt:lpstr>
      <vt:lpstr>Poskytovanie údajov Údaje, ktoré poskytuje OKTE     </vt:lpstr>
      <vt:lpstr>Prezentácia programu PowerPoint</vt:lpstr>
      <vt:lpstr>Postup pri práci a využívaní systému EDC alebo ako využívať EDC Návod na prístup a využívanie systému EDC     </vt:lpstr>
      <vt:lpstr>Prezentácia programu PowerPoint</vt:lpstr>
      <vt:lpstr>ĎAKUJEME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Birmon Viktor Ing.</dc:creator>
  <cp:lastModifiedBy>Nedeljaková Zuzana</cp:lastModifiedBy>
  <cp:revision>2</cp:revision>
  <dcterms:created xsi:type="dcterms:W3CDTF">2021-01-29T10:43:52Z</dcterms:created>
  <dcterms:modified xsi:type="dcterms:W3CDTF">2023-06-29T12:33:36Z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0x010100AA42902EB5099D4FAC5AED3D4683C5B7</vt:lpwstr>
  </property>
</Properties>
</file>